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07" r:id="rId3"/>
    <p:sldMasterId id="2147484427" r:id="rId4"/>
    <p:sldMasterId id="2147484439" r:id="rId5"/>
    <p:sldMasterId id="2147484468" r:id="rId6"/>
    <p:sldMasterId id="2147484500" r:id="rId7"/>
  </p:sldMasterIdLst>
  <p:notesMasterIdLst>
    <p:notesMasterId r:id="rId140"/>
  </p:notesMasterIdLst>
  <p:handoutMasterIdLst>
    <p:handoutMasterId r:id="rId141"/>
  </p:handoutMasterIdLst>
  <p:sldIdLst>
    <p:sldId id="294" r:id="rId8"/>
    <p:sldId id="2076136243" r:id="rId9"/>
    <p:sldId id="2076136242" r:id="rId10"/>
    <p:sldId id="1826" r:id="rId11"/>
    <p:sldId id="2076136240" r:id="rId12"/>
    <p:sldId id="1777" r:id="rId13"/>
    <p:sldId id="1778" r:id="rId14"/>
    <p:sldId id="1774" r:id="rId15"/>
    <p:sldId id="1705" r:id="rId16"/>
    <p:sldId id="1882" r:id="rId17"/>
    <p:sldId id="1883" r:id="rId18"/>
    <p:sldId id="1884" r:id="rId19"/>
    <p:sldId id="4584" r:id="rId20"/>
    <p:sldId id="1709" r:id="rId21"/>
    <p:sldId id="1710" r:id="rId22"/>
    <p:sldId id="1708" r:id="rId23"/>
    <p:sldId id="1711" r:id="rId24"/>
    <p:sldId id="1712" r:id="rId25"/>
    <p:sldId id="1714" r:id="rId26"/>
    <p:sldId id="1713" r:id="rId27"/>
    <p:sldId id="1715" r:id="rId28"/>
    <p:sldId id="407" r:id="rId29"/>
    <p:sldId id="2076136244" r:id="rId30"/>
    <p:sldId id="2076136245" r:id="rId31"/>
    <p:sldId id="4658" r:id="rId32"/>
    <p:sldId id="4669" r:id="rId33"/>
    <p:sldId id="1938" r:id="rId34"/>
    <p:sldId id="4670" r:id="rId35"/>
    <p:sldId id="4671" r:id="rId36"/>
    <p:sldId id="4672" r:id="rId37"/>
    <p:sldId id="4673" r:id="rId38"/>
    <p:sldId id="4674" r:id="rId39"/>
    <p:sldId id="4675" r:id="rId40"/>
    <p:sldId id="4676" r:id="rId41"/>
    <p:sldId id="4677" r:id="rId42"/>
    <p:sldId id="4678" r:id="rId43"/>
    <p:sldId id="4679" r:id="rId44"/>
    <p:sldId id="4681" r:id="rId45"/>
    <p:sldId id="4683" r:id="rId46"/>
    <p:sldId id="4690" r:id="rId47"/>
    <p:sldId id="4691" r:id="rId48"/>
    <p:sldId id="4684" r:id="rId49"/>
    <p:sldId id="4685" r:id="rId50"/>
    <p:sldId id="4686" r:id="rId51"/>
    <p:sldId id="4687" r:id="rId52"/>
    <p:sldId id="4688" r:id="rId53"/>
    <p:sldId id="4693" r:id="rId54"/>
    <p:sldId id="2076136246" r:id="rId55"/>
    <p:sldId id="4592" r:id="rId56"/>
    <p:sldId id="4595" r:id="rId57"/>
    <p:sldId id="1738" r:id="rId58"/>
    <p:sldId id="4593" r:id="rId59"/>
    <p:sldId id="359" r:id="rId60"/>
    <p:sldId id="4594" r:id="rId61"/>
    <p:sldId id="1956" r:id="rId62"/>
    <p:sldId id="4694" r:id="rId63"/>
    <p:sldId id="4696" r:id="rId64"/>
    <p:sldId id="4695" r:id="rId65"/>
    <p:sldId id="4596" r:id="rId66"/>
    <p:sldId id="4597" r:id="rId67"/>
    <p:sldId id="1960" r:id="rId68"/>
    <p:sldId id="4586" r:id="rId69"/>
    <p:sldId id="4664" r:id="rId70"/>
    <p:sldId id="1894" r:id="rId71"/>
    <p:sldId id="1895" r:id="rId72"/>
    <p:sldId id="412" r:id="rId73"/>
    <p:sldId id="1896" r:id="rId74"/>
    <p:sldId id="2076136247" r:id="rId75"/>
    <p:sldId id="2076136248" r:id="rId76"/>
    <p:sldId id="4665" r:id="rId77"/>
    <p:sldId id="4666" r:id="rId78"/>
    <p:sldId id="4668" r:id="rId79"/>
    <p:sldId id="4587" r:id="rId80"/>
    <p:sldId id="2076136251" r:id="rId81"/>
    <p:sldId id="2076136249" r:id="rId82"/>
    <p:sldId id="2076136252" r:id="rId83"/>
    <p:sldId id="308" r:id="rId84"/>
    <p:sldId id="2004" r:id="rId85"/>
    <p:sldId id="2005" r:id="rId86"/>
    <p:sldId id="8362" r:id="rId87"/>
    <p:sldId id="2076136253" r:id="rId88"/>
    <p:sldId id="8372" r:id="rId89"/>
    <p:sldId id="4653" r:id="rId90"/>
    <p:sldId id="4709" r:id="rId91"/>
    <p:sldId id="4719" r:id="rId92"/>
    <p:sldId id="4710" r:id="rId93"/>
    <p:sldId id="4711" r:id="rId94"/>
    <p:sldId id="4712" r:id="rId95"/>
    <p:sldId id="4721" r:id="rId96"/>
    <p:sldId id="4714" r:id="rId97"/>
    <p:sldId id="1936" r:id="rId98"/>
    <p:sldId id="4713" r:id="rId99"/>
    <p:sldId id="2076136254" r:id="rId100"/>
    <p:sldId id="1835" r:id="rId101"/>
    <p:sldId id="1902" r:id="rId102"/>
    <p:sldId id="277" r:id="rId103"/>
    <p:sldId id="337" r:id="rId104"/>
    <p:sldId id="336" r:id="rId105"/>
    <p:sldId id="309" r:id="rId106"/>
    <p:sldId id="1971" r:id="rId107"/>
    <p:sldId id="2009" r:id="rId108"/>
    <p:sldId id="2076136255" r:id="rId109"/>
    <p:sldId id="8342" r:id="rId110"/>
    <p:sldId id="2076136256" r:id="rId111"/>
    <p:sldId id="2076136257" r:id="rId112"/>
    <p:sldId id="2076136258" r:id="rId113"/>
    <p:sldId id="2076136259" r:id="rId114"/>
    <p:sldId id="2076136273" r:id="rId115"/>
    <p:sldId id="2076136274" r:id="rId116"/>
    <p:sldId id="2076136275" r:id="rId117"/>
    <p:sldId id="267" r:id="rId118"/>
    <p:sldId id="268" r:id="rId119"/>
    <p:sldId id="271" r:id="rId120"/>
    <p:sldId id="272" r:id="rId121"/>
    <p:sldId id="2076136260" r:id="rId122"/>
    <p:sldId id="2076136261" r:id="rId123"/>
    <p:sldId id="2076136262" r:id="rId124"/>
    <p:sldId id="2076136264" r:id="rId125"/>
    <p:sldId id="2076136265" r:id="rId126"/>
    <p:sldId id="2076136266" r:id="rId127"/>
    <p:sldId id="2076136267" r:id="rId128"/>
    <p:sldId id="2076136268" r:id="rId129"/>
    <p:sldId id="2076136269" r:id="rId130"/>
    <p:sldId id="2076136270" r:id="rId131"/>
    <p:sldId id="2076136851" r:id="rId132"/>
    <p:sldId id="2076136852" r:id="rId133"/>
    <p:sldId id="2076136271" r:id="rId134"/>
    <p:sldId id="2076136853" r:id="rId135"/>
    <p:sldId id="2076136272" r:id="rId136"/>
    <p:sldId id="4561" r:id="rId137"/>
    <p:sldId id="302" r:id="rId138"/>
    <p:sldId id="4580" r:id="rId1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72F083F-F331-495B-B6F0-CB4A8D9D5B56}">
          <p14:sldIdLst>
            <p14:sldId id="294"/>
          </p14:sldIdLst>
        </p14:section>
        <p14:section name="Introduction" id="{4C7A14AC-F47E-4E04-A80E-186AA8D1536D}">
          <p14:sldIdLst>
            <p14:sldId id="2076136243"/>
            <p14:sldId id="2076136242"/>
            <p14:sldId id="1826"/>
            <p14:sldId id="2076136240"/>
            <p14:sldId id="1777"/>
            <p14:sldId id="1778"/>
            <p14:sldId id="1774"/>
          </p14:sldIdLst>
        </p14:section>
        <p14:section name="Azure Cosmos DB: Intro" id="{4738708B-AE80-4647-91AB-9E1B8C452E81}">
          <p14:sldIdLst>
            <p14:sldId id="1705"/>
            <p14:sldId id="1882"/>
            <p14:sldId id="1883"/>
            <p14:sldId id="1884"/>
          </p14:sldIdLst>
        </p14:section>
        <p14:section name="Azure Cosmos DB: Overview and Value Proposition" id="{C9F62028-CD88-406F-82E3-84E5F49A5B7E}">
          <p14:sldIdLst>
            <p14:sldId id="4584"/>
            <p14:sldId id="1709"/>
            <p14:sldId id="1710"/>
            <p14:sldId id="1708"/>
            <p14:sldId id="1711"/>
            <p14:sldId id="1712"/>
            <p14:sldId id="1714"/>
            <p14:sldId id="1713"/>
            <p14:sldId id="1715"/>
            <p14:sldId id="407"/>
          </p14:sldIdLst>
        </p14:section>
        <p14:section name="Azure Cosmos DB: Optimization" id="{4B1EB892-8844-40E6-B9E2-23D3B5757FAE}">
          <p14:sldIdLst>
            <p14:sldId id="2076136244"/>
            <p14:sldId id="2076136245"/>
            <p14:sldId id="4658"/>
            <p14:sldId id="4669"/>
            <p14:sldId id="1938"/>
            <p14:sldId id="4670"/>
            <p14:sldId id="4671"/>
            <p14:sldId id="4672"/>
            <p14:sldId id="4673"/>
            <p14:sldId id="4674"/>
            <p14:sldId id="4675"/>
            <p14:sldId id="4676"/>
            <p14:sldId id="4677"/>
            <p14:sldId id="4678"/>
            <p14:sldId id="4679"/>
            <p14:sldId id="4681"/>
            <p14:sldId id="4683"/>
            <p14:sldId id="4690"/>
            <p14:sldId id="4691"/>
            <p14:sldId id="4684"/>
            <p14:sldId id="4685"/>
            <p14:sldId id="4686"/>
            <p14:sldId id="4687"/>
            <p14:sldId id="4688"/>
            <p14:sldId id="4693"/>
            <p14:sldId id="2076136246"/>
            <p14:sldId id="4592"/>
            <p14:sldId id="4595"/>
            <p14:sldId id="1738"/>
            <p14:sldId id="4593"/>
            <p14:sldId id="359"/>
            <p14:sldId id="4594"/>
            <p14:sldId id="1956"/>
            <p14:sldId id="4694"/>
            <p14:sldId id="4696"/>
            <p14:sldId id="4695"/>
            <p14:sldId id="4596"/>
            <p14:sldId id="4597"/>
            <p14:sldId id="1960"/>
          </p14:sldIdLst>
        </p14:section>
        <p14:section name="Request Units &amp; Billing" id="{99CE8299-CCDE-4603-A8D5-E8E4D94AFD8D}">
          <p14:sldIdLst>
            <p14:sldId id="4586"/>
            <p14:sldId id="4664"/>
            <p14:sldId id="1894"/>
            <p14:sldId id="1895"/>
            <p14:sldId id="412"/>
            <p14:sldId id="1896"/>
            <p14:sldId id="2076136247"/>
            <p14:sldId id="2076136248"/>
            <p14:sldId id="4665"/>
            <p14:sldId id="4666"/>
            <p14:sldId id="4668"/>
            <p14:sldId id="4587"/>
          </p14:sldIdLst>
        </p14:section>
        <p14:section name="Event sourcing" id="{0483D145-1617-4089-B04F-6EA8D688B496}">
          <p14:sldIdLst>
            <p14:sldId id="2076136251"/>
            <p14:sldId id="2076136249"/>
            <p14:sldId id="2076136252"/>
            <p14:sldId id="308"/>
            <p14:sldId id="2004"/>
            <p14:sldId id="2005"/>
            <p14:sldId id="8362"/>
            <p14:sldId id="2076136253"/>
            <p14:sldId id="8372"/>
            <p14:sldId id="4653"/>
            <p14:sldId id="4709"/>
            <p14:sldId id="4719"/>
            <p14:sldId id="4710"/>
            <p14:sldId id="4711"/>
            <p14:sldId id="4712"/>
            <p14:sldId id="4721"/>
            <p14:sldId id="4714"/>
            <p14:sldId id="1936"/>
            <p14:sldId id="4713"/>
          </p14:sldIdLst>
        </p14:section>
        <p14:section name="Serverless and low code processing" id="{BA3A0D59-2007-4014-8A41-BAAEAEB98C37}">
          <p14:sldIdLst>
            <p14:sldId id="2076136254"/>
            <p14:sldId id="1835"/>
            <p14:sldId id="1902"/>
            <p14:sldId id="277"/>
            <p14:sldId id="337"/>
            <p14:sldId id="336"/>
            <p14:sldId id="309"/>
            <p14:sldId id="1971"/>
            <p14:sldId id="2009"/>
          </p14:sldIdLst>
        </p14:section>
        <p14:section name="Visualization" id="{F5E79BD6-B9AF-4D83-8561-BF9FC053543F}">
          <p14:sldIdLst>
            <p14:sldId id="2076136255"/>
            <p14:sldId id="8342"/>
            <p14:sldId id="2076136256"/>
            <p14:sldId id="2076136257"/>
            <p14:sldId id="2076136258"/>
          </p14:sldIdLst>
        </p14:section>
        <p14:section name="IoT on Azure" id="{8355B3A6-4667-40E5-BCC0-6D50EEB19B0B}">
          <p14:sldIdLst>
            <p14:sldId id="2076136259"/>
            <p14:sldId id="2076136273"/>
            <p14:sldId id="2076136274"/>
            <p14:sldId id="2076136275"/>
            <p14:sldId id="267"/>
            <p14:sldId id="268"/>
            <p14:sldId id="271"/>
            <p14:sldId id="272"/>
          </p14:sldIdLst>
        </p14:section>
        <p14:section name="Solution accelerator architecture" id="{C1EB8AB0-11C0-456D-B350-EE2939FB890D}">
          <p14:sldIdLst>
            <p14:sldId id="2076136260"/>
            <p14:sldId id="2076136261"/>
            <p14:sldId id="2076136262"/>
            <p14:sldId id="2076136264"/>
            <p14:sldId id="2076136265"/>
            <p14:sldId id="2076136266"/>
            <p14:sldId id="2076136267"/>
            <p14:sldId id="2076136268"/>
            <p14:sldId id="2076136269"/>
            <p14:sldId id="2076136270"/>
            <p14:sldId id="2076136851"/>
            <p14:sldId id="2076136852"/>
            <p14:sldId id="2076136271"/>
            <p14:sldId id="2076136853"/>
            <p14:sldId id="2076136272"/>
          </p14:sldIdLst>
        </p14:section>
        <p14:section name="Use cases" id="{D5A893A7-A253-4921-A317-006597AA8D41}">
          <p14:sldIdLst>
            <p14:sldId id="4561"/>
            <p14:sldId id="302"/>
            <p14:sldId id="45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rah Chen" initials="DC" lastIdx="3" clrIdx="0">
    <p:extLst>
      <p:ext uri="{19B8F6BF-5375-455C-9EA6-DF929625EA0E}">
        <p15:presenceInfo xmlns:p15="http://schemas.microsoft.com/office/powerpoint/2012/main" userId="S::dech@microsoft.com::7f97a314-c1c3-490d-b1ae-6b312725144a" providerId="AD"/>
      </p:ext>
    </p:extLst>
  </p:cmAuthor>
  <p:cmAuthor id="2" name="Mark Brown" initials="MB" lastIdx="3" clrIdx="1">
    <p:extLst>
      <p:ext uri="{19B8F6BF-5375-455C-9EA6-DF929625EA0E}">
        <p15:presenceInfo xmlns:p15="http://schemas.microsoft.com/office/powerpoint/2012/main" userId="S::mjbrown@microsoft.com::4983ebf2-44f1-441b-acdf-86ca987152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A35"/>
    <a:srgbClr val="0000AA"/>
    <a:srgbClr val="0000BE"/>
    <a:srgbClr val="0F0582"/>
    <a:srgbClr val="0000BD"/>
    <a:srgbClr val="3A92B2"/>
    <a:srgbClr val="00B0F0"/>
    <a:srgbClr val="0E0074"/>
    <a:srgbClr val="FFFFFF"/>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70" autoAdjust="0"/>
    <p:restoredTop sz="84453" autoAdjust="0"/>
  </p:normalViewPr>
  <p:slideViewPr>
    <p:cSldViewPr snapToGrid="0">
      <p:cViewPr varScale="1">
        <p:scale>
          <a:sx n="75" d="100"/>
          <a:sy n="75" d="100"/>
        </p:scale>
        <p:origin x="36" y="1400"/>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5" Type="http://schemas.openxmlformats.org/officeDocument/2006/relationships/slideMaster" Target="slideMasters/slideMaster3.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Master" Target="slideMasters/slideMaster5.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commentAuthors" Target="commentAuthors.xml"/><Relationship Id="rId3" Type="http://schemas.openxmlformats.org/officeDocument/2006/relationships/slideMaster" Target="slideMasters/slideMaster1.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68FF93-FDD0-4495-9C60-CDB0D344D9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98B4715-DE7A-4B9B-BEDC-2370DECEB8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4B7EF2-1EE6-4B8F-B850-E865E66DA7A6}" type="datetimeFigureOut">
              <a:rPr lang="en-US" smtClean="0">
                <a:latin typeface="Arial" panose="020B0604020202020204" pitchFamily="34" charset="0"/>
              </a:rPr>
              <a:t>1/28/2020</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2ADB0325-4ECC-4F33-977D-65DB7545BF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3E36B4A0-7AA4-48E2-A241-08839A3688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909AB5-E7BE-4E94-B000-1F72F9099F6D}"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740909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C3B508DD-CDB9-4EE9-8F98-E98C69349142}" type="datetimeFigureOut">
              <a:rPr lang="en-US" smtClean="0"/>
              <a:pPr/>
              <a:t>1/28/2020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E955128-46DB-4B46-8D54-0B8BFA51CA0B}" type="slidenum">
              <a:rPr lang="en-US" smtClean="0"/>
              <a:pPr/>
              <a:t>‹#›</a:t>
            </a:fld>
            <a:endParaRPr lang="en-US" dirty="0"/>
          </a:p>
        </p:txBody>
      </p:sp>
    </p:spTree>
    <p:extLst>
      <p:ext uri="{BB962C8B-B14F-4D97-AF65-F5344CB8AC3E}">
        <p14:creationId xmlns:p14="http://schemas.microsoft.com/office/powerpoint/2010/main" val="24528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29046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Particularly useful for:</a:t>
            </a:r>
          </a:p>
          <a:p>
            <a:endParaRPr lang="en-US" dirty="0"/>
          </a:p>
          <a:p>
            <a:r>
              <a:rPr lang="en-US" dirty="0"/>
              <a:t>Small storage – large  throughput  (e.g. notification broadcast/poll)</a:t>
            </a:r>
          </a:p>
          <a:p>
            <a:r>
              <a:rPr lang="en-US" dirty="0"/>
              <a:t>Large storage – small throughput (e.g. classic data/log store)</a:t>
            </a:r>
          </a:p>
          <a:p>
            <a:endParaRPr lang="en-US" dirty="0"/>
          </a:p>
          <a:p>
            <a:r>
              <a:rPr lang="en-US" dirty="0"/>
              <a:t>Many customers (for example, online retailers) need to scale throughput up &amp; down during different times of the year. Retailers, for example, have much higher numbers of read/writes in November and December since most shopping occurs during the holiday season. Azure Cosmos DB’s ability to easily scale up &amp; down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27413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Cosmos DB’s is one of few databases to have a financially back latency. Every database likes to claim that they are the fastest- Azure Cosmos DB goes a step further and puts an SLA on P99 latency.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reliability low latency makes Azure Cosmos DB a great fit for any applications with real-time requirements. In many applications, a few extra milliseconds of latency can have a significant impact on customer satisfaction.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7917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 on global distribution in Azure Cosmos DB: https://docs.microsoft.com/en-us/azure/cosmos-db/distribute-data-globally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36455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Tunable Consistency -&gt; Single digit latency</a:t>
            </a:r>
          </a:p>
          <a:p>
            <a:endParaRPr lang="en-US" dirty="0"/>
          </a:p>
          <a:p>
            <a:r>
              <a:rPr lang="en-US" dirty="0"/>
              <a:t>Instead of forcing you to choose between eventual and strong consistency, Cosmos DB gives you many additional useful options.</a:t>
            </a:r>
          </a:p>
          <a:p>
            <a:endParaRPr lang="en-US" dirty="0"/>
          </a:p>
          <a:p>
            <a:r>
              <a:rPr lang="en-US" dirty="0">
                <a:effectLst/>
              </a:rPr>
              <a:t>Bounded Staleness - Consistent Prefix. Reads lag behind writes by k prefixes or t interval</a:t>
            </a:r>
          </a:p>
          <a:p>
            <a:r>
              <a:rPr lang="en-US" dirty="0">
                <a:effectLst/>
              </a:rPr>
              <a:t>Session - Consistent Prefix. Monotonic reads, monotonic writes, read-your-writes, write-follows-reads</a:t>
            </a:r>
          </a:p>
          <a:p>
            <a:r>
              <a:rPr lang="en-US" dirty="0">
                <a:effectLst/>
              </a:rPr>
              <a:t>Consistent Prefix - </a:t>
            </a:r>
            <a:r>
              <a:rPr lang="en-US" sz="1200" b="0" i="0" kern="1200" dirty="0">
                <a:solidFill>
                  <a:schemeClr val="tx1"/>
                </a:solidFill>
                <a:effectLst/>
                <a:ea typeface="+mn-ea"/>
                <a:cs typeface="+mn-cs"/>
              </a:rPr>
              <a:t>Updates returned are some prefix of all the updates, with no gaps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831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 – Model -&gt; Elastic Scale out</a:t>
            </a:r>
          </a:p>
          <a:p>
            <a:endParaRPr lang="en-US" dirty="0"/>
          </a:p>
          <a:p>
            <a:r>
              <a:rPr lang="en-US" dirty="0"/>
              <a:t>For any new app you are building on Azure Cosmos DB, we recommend the SQL API. </a:t>
            </a:r>
          </a:p>
          <a:p>
            <a:endParaRPr lang="en-US" dirty="0"/>
          </a:p>
          <a:p>
            <a:r>
              <a:rPr lang="en-US" dirty="0"/>
              <a:t>We have created Cassandra, API for Mongo DB, and Tables API for apps that are being migrated from these existing NoSQL databases to Azure Cosmos DB. This allows customers to experience the low latency and global distribution core features of Azure Cosmos DB without needing to alter their data model or application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13563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200" spc="160" dirty="0">
                <a:cs typeface="Arial" panose="020B0604020202020204" pitchFamily="34" charset="0"/>
              </a:rPr>
              <a:t>Automatic and synchronous indexing of all ingested content - hash, range, geo-spatial, and columnar</a:t>
            </a:r>
          </a:p>
          <a:p>
            <a:pPr marL="285750" indent="-285750">
              <a:lnSpc>
                <a:spcPct val="100000"/>
              </a:lnSpc>
              <a:spcBef>
                <a:spcPts val="400"/>
              </a:spcBef>
              <a:buClr>
                <a:schemeClr val="tx2"/>
              </a:buClr>
              <a:buFont typeface="Arial" charset="0"/>
              <a:buChar char="•"/>
            </a:pPr>
            <a:r>
              <a:rPr lang="en-US" sz="1100" spc="100" dirty="0">
                <a:cs typeface="Arial" panose="020B0604020202020204" pitchFamily="34" charset="0"/>
              </a:rPr>
              <a:t>No schemas or secondary indices ever needed</a:t>
            </a:r>
          </a:p>
          <a:p>
            <a:pPr marL="0" indent="0">
              <a:lnSpc>
                <a:spcPct val="100000"/>
              </a:lnSpc>
              <a:buNone/>
            </a:pPr>
            <a:r>
              <a:rPr lang="en-US" sz="1200" spc="160" dirty="0">
                <a:cs typeface="Arial" panose="020B0604020202020204" pitchFamily="34" charset="0"/>
              </a:rPr>
              <a:t>Resource governed, write optimized database engine with latch free and log structured techniques</a:t>
            </a:r>
          </a:p>
          <a:p>
            <a:pPr marL="0" indent="0">
              <a:lnSpc>
                <a:spcPct val="100000"/>
              </a:lnSpc>
              <a:buNone/>
            </a:pPr>
            <a:r>
              <a:rPr lang="en-US" sz="1200" spc="160" dirty="0">
                <a:cs typeface="Arial" panose="020B0604020202020204" pitchFamily="34" charset="0"/>
              </a:rPr>
              <a:t>Online and in-situ index transformations</a:t>
            </a:r>
          </a:p>
          <a:p>
            <a:pPr marL="0" indent="0">
              <a:lnSpc>
                <a:spcPct val="100000"/>
              </a:lnSpc>
              <a:buNone/>
            </a:pPr>
            <a:r>
              <a:rPr lang="en-US" sz="1200" spc="160" dirty="0">
                <a:cs typeface="Arial" panose="020B0604020202020204" pitchFamily="34" charset="0"/>
              </a:rPr>
              <a:t>While the database is fully schema-agnostic, schema-extraction is built in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52386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HA 99.999% for multi-region read;</a:t>
            </a:r>
            <a:r>
              <a:rPr lang="en-US" b="0" baseline="0"/>
              <a:t> 99.99% for single region deployments</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942495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dirty="0">
                <a:cs typeface="Arial" panose="020B0604020202020204" pitchFamily="34" charset="0"/>
              </a:rPr>
              <a:t>Encryption at Rest</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Data, index, backups, and attachments encrypted</a:t>
            </a:r>
          </a:p>
          <a:p>
            <a:pPr marL="0" indent="0">
              <a:lnSpc>
                <a:spcPct val="100000"/>
              </a:lnSpc>
              <a:buNone/>
            </a:pPr>
            <a:r>
              <a:rPr lang="en-US" sz="1400" spc="160" dirty="0">
                <a:cs typeface="Arial" panose="020B0604020202020204"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Transparent to your application</a:t>
            </a:r>
          </a:p>
          <a:p>
            <a:pPr marL="0" indent="0">
              <a:lnSpc>
                <a:spcPct val="100000"/>
              </a:lnSpc>
              <a:buNone/>
            </a:pPr>
            <a:r>
              <a:rPr lang="en-US" sz="1400" spc="160" dirty="0">
                <a:cs typeface="Arial" panose="020B0604020202020204"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FedRAMP, IRS 1075, UK Official (IL2) (Q2 2017) </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HITRUST (H2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Updated and added to monthly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4383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a:t>
            </a:fld>
            <a:endParaRPr lang="en-US"/>
          </a:p>
        </p:txBody>
      </p:sp>
    </p:spTree>
    <p:extLst>
      <p:ext uri="{BB962C8B-B14F-4D97-AF65-F5344CB8AC3E}">
        <p14:creationId xmlns:p14="http://schemas.microsoft.com/office/powerpoint/2010/main" val="317572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t>24</a:t>
            </a:fld>
            <a:endParaRPr lang="en-US"/>
          </a:p>
        </p:txBody>
      </p:sp>
    </p:spTree>
    <p:extLst>
      <p:ext uri="{BB962C8B-B14F-4D97-AF65-F5344CB8AC3E}">
        <p14:creationId xmlns:p14="http://schemas.microsoft.com/office/powerpoint/2010/main" val="176718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704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26423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13786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26795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t>48</a:t>
            </a:fld>
            <a:endParaRPr lang="en-US"/>
          </a:p>
        </p:txBody>
      </p:sp>
    </p:spTree>
    <p:extLst>
      <p:ext uri="{BB962C8B-B14F-4D97-AF65-F5344CB8AC3E}">
        <p14:creationId xmlns:p14="http://schemas.microsoft.com/office/powerpoint/2010/main" val="3350252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cs typeface="Arial" panose="020B0604020202020204" pitchFamily="34" charset="0"/>
              </a:rPr>
              <a:t>At </a:t>
            </a:r>
            <a:r>
              <a:rPr lang="en-US" sz="1200" u="sng" dirty="0">
                <a:solidFill>
                  <a:schemeClr val="bg1"/>
                </a:solidFill>
                <a:cs typeface="Arial" panose="020B0604020202020204" pitchFamily="34" charset="0"/>
              </a:rPr>
              <a:t>global scale</a:t>
            </a:r>
            <a:r>
              <a:rPr lang="en-US" sz="1200" dirty="0">
                <a:solidFill>
                  <a:schemeClr val="bg1"/>
                </a:solidFill>
                <a:cs typeface="Arial" panose="020B0604020202020204" pitchFamily="34" charset="0"/>
              </a:rPr>
              <a:t>, </a:t>
            </a:r>
            <a:r>
              <a:rPr lang="en-US" sz="1200" dirty="0">
                <a:solidFill>
                  <a:srgbClr val="00B050"/>
                </a:solidFill>
                <a:cs typeface="Arial" panose="020B0604020202020204" pitchFamily="34" charset="0"/>
              </a:rPr>
              <a:t>schema/index management is hard</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Automatic and synchronous indexing of all ingested content – range and geo-spatial</a:t>
            </a:r>
          </a:p>
          <a:p>
            <a:pPr lvl="0"/>
            <a:endParaRPr lang="en-US" sz="1200" dirty="0">
              <a:solidFill>
                <a:schemeClr val="bg1"/>
              </a:solidFill>
              <a:cs typeface="Arial" panose="020B0604020202020204" pitchFamily="34" charset="0"/>
            </a:endParaRPr>
          </a:p>
          <a:p>
            <a:pPr lvl="0"/>
            <a:r>
              <a:rPr lang="en-US" sz="1050" dirty="0">
                <a:solidFill>
                  <a:schemeClr val="bg1"/>
                </a:solidFill>
                <a:cs typeface="Arial" panose="020B0604020202020204" pitchFamily="34" charset="0"/>
              </a:rPr>
              <a:t>No need to define schemas or secondary indices upfront</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Resource governed, write optimized database engine with latch free and log structured techniques</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Online and in-situ index transformations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11582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Include or exclude documents and paths to and from the index</a:t>
            </a:r>
          </a:p>
          <a:p>
            <a:pPr marL="0" indent="0">
              <a:buFont typeface="Arial" panose="020B0604020202020204" pitchFamily="34" charset="0"/>
              <a:buNone/>
            </a:pPr>
            <a:r>
              <a:rPr lang="en-US"/>
              <a:t>You can exclude or include specific documents in the index when you insert or replace the documents in the collection. You can also include or exclude specific JSON properties, also called paths, to be indexed across documents that are included in an index. Paths include wildcard patterns.</a:t>
            </a:r>
          </a:p>
          <a:p>
            <a:pPr marL="0" indent="0">
              <a:buFont typeface="Arial" panose="020B0604020202020204" pitchFamily="34" charset="0"/>
              <a:buNone/>
            </a:pPr>
            <a:endParaRPr lang="en-US"/>
          </a:p>
          <a:p>
            <a:pPr marL="0" indent="0">
              <a:buFont typeface="Arial" panose="020B0604020202020204" pitchFamily="34" charset="0"/>
              <a:buNone/>
            </a:pPr>
            <a:r>
              <a:rPr lang="en-US" b="1"/>
              <a:t>Configure various index types</a:t>
            </a:r>
          </a:p>
          <a:p>
            <a:pPr marL="0" indent="0">
              <a:buFont typeface="Arial" panose="020B0604020202020204" pitchFamily="34" charset="0"/>
              <a:buNone/>
            </a:pPr>
            <a:r>
              <a:rPr lang="en-US"/>
              <a:t>For each included path, you can specify the type of index the path requires for a collection. You can specify the type of index based on the path's data, the expected query workload, and numeric/string “precision.”</a:t>
            </a:r>
          </a:p>
          <a:p>
            <a:pPr marL="0" indent="0">
              <a:buFont typeface="Arial" panose="020B0604020202020204" pitchFamily="34" charset="0"/>
              <a:buNone/>
            </a:pPr>
            <a:endParaRPr lang="en-US"/>
          </a:p>
          <a:p>
            <a:pPr marL="0" indent="0">
              <a:buFont typeface="Arial" panose="020B0604020202020204" pitchFamily="34" charset="0"/>
              <a:buNone/>
            </a:pPr>
            <a:r>
              <a:rPr lang="en-US" b="1"/>
              <a:t>Configure index update modes</a:t>
            </a:r>
          </a:p>
          <a:p>
            <a:pPr marL="0" indent="0">
              <a:buFont typeface="Arial" panose="020B0604020202020204" pitchFamily="34" charset="0"/>
              <a:buNone/>
            </a:pPr>
            <a:r>
              <a:rPr lang="en-US"/>
              <a:t>Azure Cosmos DB supports two indexing modes: Consistent and None. You can configure the indexing modes via the indexing policy on an Azure Cosmos DB collection.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0939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64806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88125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"Berlin" </a:t>
            </a:r>
          </a:p>
          <a:p>
            <a:r>
              <a:rPr lang="en-US" sz="1200" b="0" dirty="0">
                <a:solidFill>
                  <a:schemeClr val="tx1"/>
                </a:solidFill>
              </a:rPr>
              <a:t>        },</a:t>
            </a:r>
          </a:p>
          <a:p>
            <a:r>
              <a:rPr lang="en-US" sz="1200" b="0" dirty="0">
                <a:solidFill>
                  <a:schemeClr val="tx1"/>
                </a:solidFill>
              </a:rPr>
              <a:t>        { </a:t>
            </a:r>
          </a:p>
          <a:p>
            <a:r>
              <a:rPr lang="en-US" sz="1200" b="0" dirty="0">
                <a:solidFill>
                  <a:schemeClr val="tx1"/>
                </a:solidFill>
              </a:rPr>
              <a:t>            "country": "France", </a:t>
            </a:r>
          </a:p>
          <a:p>
            <a:r>
              <a:rPr lang="en-US" sz="1200" b="0" dirty="0">
                <a:solidFill>
                  <a:schemeClr val="tx1"/>
                </a:solidFill>
              </a:rPr>
              <a:t>            "city": "Paris"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"Belgium",</a:t>
            </a:r>
          </a:p>
          <a:p>
            <a:r>
              <a:rPr lang="en-US" sz="1200" b="0" dirty="0">
                <a:solidFill>
                  <a:schemeClr val="tx1"/>
                </a:solidFill>
              </a:rPr>
              <a:t>    "exports": [ </a:t>
            </a:r>
          </a:p>
          <a:p>
            <a:r>
              <a:rPr lang="en-US" sz="1200" b="0" dirty="0">
                <a:solidFill>
                  <a:schemeClr val="tx1"/>
                </a:solidFill>
              </a:rPr>
              <a:t>        { "city": "Moscow"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a:p>
            <a:endParaRPr lang="en-US" dirty="0"/>
          </a:p>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"Bonn", </a:t>
            </a:r>
          </a:p>
          <a:p>
            <a:r>
              <a:rPr lang="en-US" sz="1200" b="0" dirty="0">
                <a:solidFill>
                  <a:schemeClr val="tx1"/>
                </a:solidFill>
              </a:rPr>
              <a:t>            "revenue": 200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"Italy",</a:t>
            </a:r>
          </a:p>
          <a:p>
            <a:r>
              <a:rPr lang="en-US" sz="1200" b="0" dirty="0">
                <a:solidFill>
                  <a:schemeClr val="tx1"/>
                </a:solidFill>
              </a:rPr>
              <a:t>    "exports": [ </a:t>
            </a:r>
          </a:p>
          <a:p>
            <a:r>
              <a:rPr lang="en-US" sz="1200" b="0" dirty="0">
                <a:solidFill>
                  <a:schemeClr val="tx1"/>
                </a:solidFill>
              </a:rPr>
              <a:t>        { </a:t>
            </a:r>
          </a:p>
          <a:p>
            <a:r>
              <a:rPr lang="en-US" sz="1200" b="0" dirty="0">
                <a:solidFill>
                  <a:schemeClr val="tx1"/>
                </a:solidFill>
              </a:rPr>
              <a:t>            "city": "Berlin", </a:t>
            </a:r>
          </a:p>
          <a:p>
            <a:r>
              <a:rPr lang="en-US" sz="1200" b="0" dirty="0">
                <a:solidFill>
                  <a:schemeClr val="tx1"/>
                </a:solidFill>
              </a:rPr>
              <a:t>            "dealers": [ </a:t>
            </a:r>
          </a:p>
          <a:p>
            <a:r>
              <a:rPr lang="en-US" sz="1200" b="0" dirty="0">
                <a:solidFill>
                  <a:schemeClr val="tx1"/>
                </a:solidFill>
              </a:rPr>
              <a:t>                { "name": "Hans" } </a:t>
            </a:r>
          </a:p>
          <a:p>
            <a:r>
              <a:rPr lang="en-US" sz="1200" b="0" dirty="0">
                <a:solidFill>
                  <a:schemeClr val="tx1"/>
                </a:solidFill>
              </a:rPr>
              <a:t>            ] </a:t>
            </a:r>
          </a:p>
          <a:p>
            <a:r>
              <a:rPr lang="en-US" sz="1200" b="0" dirty="0">
                <a:solidFill>
                  <a:schemeClr val="tx1"/>
                </a:solidFill>
              </a:rPr>
              <a:t>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87457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49068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17E1A32-B2AE-471A-9B04-A0C53BC5DDAF}"/>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52856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75850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89034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Index transformations are made online. This means that the documents indexed per the old policy are efficiently transformed per the new policy without affecting the write availability or the provisioned throughput of the collection. The consistency of read and write operations made by using the REST API, SDKs, or from within stored procedures and triggers is not affected during index transformation. There's no performance degradation or downtime to your apps when you make an indexing policy change.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47374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Update index policy</a:t>
            </a:r>
          </a:p>
          <a:p>
            <a:pPr marL="228600" indent="-228600">
              <a:buAutoNum type="arabicPeriod"/>
            </a:pPr>
            <a:r>
              <a:rPr lang="en-US"/>
              <a:t>Query collection</a:t>
            </a:r>
          </a:p>
          <a:p>
            <a:pPr marL="228600" indent="-228600">
              <a:buAutoNum type="arabicPeriod"/>
            </a:pPr>
            <a:r>
              <a:rPr lang="en-US"/>
              <a:t>View Results</a:t>
            </a:r>
          </a:p>
          <a:p>
            <a:pPr marL="228600" indent="-228600">
              <a:buAutoNum type="arabicPeriod"/>
            </a:pPr>
            <a:r>
              <a:rPr lang="en-US"/>
              <a:t>Repeat Step 1</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10691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4969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5770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RU’s each operation consumes depends on many factors which include:</a:t>
            </a:r>
          </a:p>
          <a:p>
            <a:pPr marL="171450" indent="-171450">
              <a:buFontTx/>
              <a:buChar char="-"/>
            </a:pPr>
            <a:r>
              <a:rPr lang="en-US" dirty="0"/>
              <a:t>Document size</a:t>
            </a:r>
          </a:p>
          <a:p>
            <a:pPr marL="171450" indent="-171450">
              <a:buFontTx/>
              <a:buChar char="-"/>
            </a:pPr>
            <a:r>
              <a:rPr lang="en-US" dirty="0"/>
              <a:t>Number of indexed fields</a:t>
            </a:r>
          </a:p>
          <a:p>
            <a:pPr marL="171450" indent="-171450">
              <a:buFontTx/>
              <a:buChar char="-"/>
            </a:pPr>
            <a:r>
              <a:rPr lang="en-US" dirty="0"/>
              <a:t>Type of indexes</a:t>
            </a:r>
          </a:p>
          <a:p>
            <a:pPr marL="171450" indent="-171450">
              <a:buFontTx/>
              <a:buChar char="-"/>
            </a:pPr>
            <a:r>
              <a:rPr lang="en-US" dirty="0"/>
              <a:t>Consistency model choice</a:t>
            </a:r>
          </a:p>
          <a:p>
            <a:pPr marL="0" indent="0">
              <a:buFontTx/>
              <a:buNone/>
            </a:pPr>
            <a:endParaRPr lang="en-US" dirty="0"/>
          </a:p>
          <a:p>
            <a:pPr marL="0" indent="0">
              <a:buFontTx/>
              <a:buNone/>
            </a:pPr>
            <a:r>
              <a:rPr lang="en-US" dirty="0"/>
              <a:t>Not all queries will consume equal numbers of RU’s. Some operations are more computationally complex or require scans through more documents and therefore use more RU’s.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51704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32740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13264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596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9018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44325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39989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42793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3541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t>Stream millions of events per second in real-time</a:t>
            </a:r>
          </a:p>
          <a:p>
            <a:pPr marL="285750" indent="-285750">
              <a:buFont typeface="Arial" panose="020B0604020202020204" pitchFamily="34" charset="0"/>
              <a:buChar char="•"/>
            </a:pPr>
            <a:r>
              <a:rPr lang="en-US" sz="900" dirty="0"/>
              <a:t>Send telemetry data automatically to storage, allowing you to process real-time and batch on the same stream</a:t>
            </a:r>
          </a:p>
          <a:p>
            <a:pPr marL="285750" indent="-285750">
              <a:buFont typeface="Arial" panose="020B0604020202020204" pitchFamily="34" charset="0"/>
              <a:buChar char="•"/>
            </a:pPr>
            <a:r>
              <a:rPr lang="en-US" sz="900" dirty="0"/>
              <a:t>Read data from multiple applications and services using publish-subscribe semantics, including custom apps, Azure Functions, and Apache Spark</a:t>
            </a:r>
          </a:p>
          <a:p>
            <a:pPr marL="285750" indent="-285750">
              <a:buFont typeface="Arial" panose="020B0604020202020204" pitchFamily="34" charset="0"/>
              <a:buChar char="•"/>
            </a:pPr>
            <a:r>
              <a:rPr lang="en-US" sz="900" dirty="0"/>
              <a:t>Up to 20 consumer groups can be used to allow consuming applications to read the entire event hub independently at their own pace</a:t>
            </a:r>
          </a:p>
          <a:p>
            <a:pPr marL="285750" indent="-285750">
              <a:buFont typeface="Arial" panose="020B0604020202020204" pitchFamily="34" charset="0"/>
              <a:buChar char="•"/>
            </a:pPr>
            <a:r>
              <a:rPr lang="en-US" sz="900" dirty="0"/>
              <a:t>Partitions enable horizontal scale for event processing</a:t>
            </a:r>
          </a:p>
          <a:p>
            <a:pPr marL="285750" indent="-285750">
              <a:buFont typeface="Arial" panose="020B0604020202020204" pitchFamily="34" charset="0"/>
              <a:buChar char="•"/>
            </a:pPr>
            <a:r>
              <a:rPr lang="en-US" sz="900" dirty="0"/>
              <a:t>Send events to the same partition to ensure order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080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5289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754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0475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FD16C-9B51-4AB9-AB46-DB7CE55933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335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44270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7414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27204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top of the </a:t>
            </a:r>
            <a:r>
              <a:rPr lang="en-US" err="1"/>
              <a:t>FaaS</a:t>
            </a:r>
            <a:r>
              <a:rPr lang="en-US"/>
              <a:t> programming model, Azure Functions keep all the mentioned features and extend your possibilities with additional capabilities that help to reduce your development time and boost productivity, while using best in class tools.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6752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6097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44270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t>Stream millions of events per second in real-time</a:t>
            </a:r>
          </a:p>
          <a:p>
            <a:pPr marL="285750" indent="-285750">
              <a:buFont typeface="Arial" panose="020B0604020202020204" pitchFamily="34" charset="0"/>
              <a:buChar char="•"/>
            </a:pPr>
            <a:r>
              <a:rPr lang="en-US" sz="900" dirty="0"/>
              <a:t>Send telemetry data automatically to storage, allowing you to process real-time and batch on the same stream</a:t>
            </a:r>
          </a:p>
          <a:p>
            <a:pPr marL="285750" indent="-285750">
              <a:buFont typeface="Arial" panose="020B0604020202020204" pitchFamily="34" charset="0"/>
              <a:buChar char="•"/>
            </a:pPr>
            <a:r>
              <a:rPr lang="en-US" sz="900" dirty="0"/>
              <a:t>Read data from multiple applications and services using publish-subscribe semantics, including custom apps, Azure Functions, and Apache Spark</a:t>
            </a:r>
          </a:p>
          <a:p>
            <a:pPr marL="285750" indent="-285750">
              <a:buFont typeface="Arial" panose="020B0604020202020204" pitchFamily="34" charset="0"/>
              <a:buChar char="•"/>
            </a:pPr>
            <a:r>
              <a:rPr lang="en-US" sz="900" dirty="0"/>
              <a:t>Up to 20 consumer groups can be used to allow consuming applications to read the entire event hub independently at their own pace</a:t>
            </a:r>
          </a:p>
          <a:p>
            <a:pPr marL="285750" indent="-285750">
              <a:buFont typeface="Arial" panose="020B0604020202020204" pitchFamily="34" charset="0"/>
              <a:buChar char="•"/>
            </a:pPr>
            <a:r>
              <a:rPr lang="en-US" sz="900" dirty="0"/>
              <a:t>Partitions enable horizontal scale for event processing</a:t>
            </a:r>
          </a:p>
          <a:p>
            <a:pPr marL="285750" indent="-285750">
              <a:buFont typeface="Arial" panose="020B0604020202020204" pitchFamily="34" charset="0"/>
              <a:buChar char="•"/>
            </a:pPr>
            <a:r>
              <a:rPr lang="en-US" sz="900" dirty="0"/>
              <a:t>Send events to the same partition to ensure order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0837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1502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mn-cs"/>
              </a:rPr>
              <a:t>The IoT Hub Device Provisioning Service is a helper service for IoT Hub that enables zero-touch, just-in-time provisioning to the right IoT hub without requiring human intervention, enabling customers to provision millions of devices in a secure and scalable manner.</a:t>
            </a:r>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110</a:t>
            </a:fld>
            <a:endParaRPr lang="en-US" dirty="0"/>
          </a:p>
        </p:txBody>
      </p:sp>
    </p:spTree>
    <p:extLst>
      <p:ext uri="{BB962C8B-B14F-4D97-AF65-F5344CB8AC3E}">
        <p14:creationId xmlns:p14="http://schemas.microsoft.com/office/powerpoint/2010/main" val="2005207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microcontroller (MCU) is a low-cost, single chip computer.</a:t>
            </a:r>
          </a:p>
        </p:txBody>
      </p:sp>
      <p:sp>
        <p:nvSpPr>
          <p:cNvPr id="4" name="Slide Number Placeholder 3"/>
          <p:cNvSpPr>
            <a:spLocks noGrp="1"/>
          </p:cNvSpPr>
          <p:nvPr>
            <p:ph type="sldNum" sz="quarter" idx="5"/>
          </p:nvPr>
        </p:nvSpPr>
        <p:spPr/>
        <p:txBody>
          <a:bodyPr/>
          <a:lstStyle/>
          <a:p>
            <a:fld id="{DE955128-46DB-4B46-8D54-0B8BFA51CA0B}" type="slidenum">
              <a:rPr lang="en-US" smtClean="0"/>
              <a:pPr/>
              <a:t>111</a:t>
            </a:fld>
            <a:endParaRPr lang="en-US" dirty="0"/>
          </a:p>
        </p:txBody>
      </p:sp>
    </p:spTree>
    <p:extLst>
      <p:ext uri="{BB962C8B-B14F-4D97-AF65-F5344CB8AC3E}">
        <p14:creationId xmlns:p14="http://schemas.microsoft.com/office/powerpoint/2010/main" val="4620675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Toyota’s</a:t>
            </a:r>
            <a:r>
              <a:rPr lang="en-US"/>
              <a:t> connected-car platform collects massive volumes of sensor data in Azure Cosmos DB to deliver real-time customer service and vehicle diagnostics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Elastically scale instantly to accommodate diverse and unpredictable IoT workloads without sacrificing ingestion or query performance</a:t>
            </a:r>
          </a:p>
          <a:p>
            <a:endParaRPr lang="en-US"/>
          </a:p>
          <a:p>
            <a:r>
              <a:rPr lang="en-US"/>
              <a:t>Seamlessly integrates car to the digital life of customers that is safe, productive and fun.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969051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IOT scenario is in the oil and gas industry.</a:t>
            </a:r>
          </a:p>
          <a:p>
            <a:r>
              <a:rPr lang="en-US"/>
              <a:t>XTO energy is a subsidiary of ExxonMobil, they specialize in gas production from low margin fields. Their equipment is often in extreme and remote locations with spotty connectivity which makes gathering telemetry a manual and expensive process.</a:t>
            </a:r>
          </a:p>
          <a:p>
            <a:endParaRPr lang="en-US"/>
          </a:p>
          <a:p>
            <a:r>
              <a:rPr lang="en-US"/>
              <a:t>Working with Microsoft we helped them design a system that would allow them a better, and cheaper way to gather this telemetry and automate much of the work behind it providing data both to uses at the home office as well as to users in the field working on the equipment.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872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155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1748101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117434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021578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emf"/><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1120C9-890A-4013-ADCB-1DF4AE2150B6}"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2964659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88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573105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172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161921"/>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6789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400"/>
            <a:r>
              <a:rPr lang="en-US" dirty="0"/>
              <a:t>Edit Master text styles</a:t>
            </a:r>
          </a:p>
        </p:txBody>
      </p:sp>
    </p:spTree>
    <p:extLst>
      <p:ext uri="{BB962C8B-B14F-4D97-AF65-F5344CB8AC3E}">
        <p14:creationId xmlns:p14="http://schemas.microsoft.com/office/powerpoint/2010/main" val="3178135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547431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4" y="6412611"/>
            <a:ext cx="248609" cy="252604"/>
          </a:xfrm>
          <a:prstGeom prst="rect">
            <a:avLst/>
          </a:prstGeom>
        </p:spPr>
        <p:txBody>
          <a:bodyPr lIns="34289" tIns="34289" rIns="34289" bIns="34289"/>
          <a:lstStyle>
            <a:lvl1pPr defTabSz="914224">
              <a:defRPr sz="1200">
                <a:latin typeface="Arial" panose="020B0604020202020204" pitchFamily="34" charset="0"/>
                <a:ea typeface="Arial" panose="020B0604020202020204" pitchFamily="34" charset="0"/>
                <a:cs typeface="Arial" panose="020B0604020202020204" pitchFamily="34" charset="0"/>
                <a:sym typeface="Calibri"/>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1441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236538" indent="-236538">
              <a:spcBef>
                <a:spcPts val="800"/>
              </a:spcBef>
              <a:spcAft>
                <a:spcPts val="400"/>
              </a:spcAft>
              <a:buClr>
                <a:schemeClr val="tx2"/>
              </a:buClr>
              <a:defRPr lang="en-US" sz="1600" kern="1200" spc="0"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32579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5020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Arial" panose="020B0604020202020204" pitchFamily="34" charset="0"/>
              </a:defRPr>
            </a:lvl1pPr>
          </a:lstStyle>
          <a:p>
            <a:r>
              <a:rPr lang="en-US" dirty="0"/>
              <a:t>Demo title</a:t>
            </a:r>
          </a:p>
        </p:txBody>
      </p:sp>
      <p:sp>
        <p:nvSpPr>
          <p:cNvPr id="2" name="Rectangle 1"/>
          <p:cNvSpPr/>
          <p:nvPr userDrawn="1"/>
        </p:nvSpPr>
        <p:spPr>
          <a:xfrm>
            <a:off x="5529178" y="2715201"/>
            <a:ext cx="1133644" cy="369332"/>
          </a:xfrm>
          <a:prstGeom prst="rect">
            <a:avLst/>
          </a:prstGeom>
        </p:spPr>
        <p:txBody>
          <a:bodyPr wrap="none">
            <a:sp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800" b="0" i="0" u="none" strike="noStrike" kern="1200" cap="all" spc="50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DEMO</a:t>
            </a:r>
          </a:p>
        </p:txBody>
      </p:sp>
    </p:spTree>
    <p:extLst>
      <p:ext uri="{BB962C8B-B14F-4D97-AF65-F5344CB8AC3E}">
        <p14:creationId xmlns:p14="http://schemas.microsoft.com/office/powerpoint/2010/main" val="112832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12175C-3CF6-487A-9684-5B9CA6422935}"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394173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0608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D2AA-A962-4A2D-B29D-78D5ABD3ED10}"/>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GB"/>
          </a:p>
        </p:txBody>
      </p:sp>
      <p:sp>
        <p:nvSpPr>
          <p:cNvPr id="3" name="Subtitle 2">
            <a:extLst>
              <a:ext uri="{FF2B5EF4-FFF2-40B4-BE49-F238E27FC236}">
                <a16:creationId xmlns:a16="http://schemas.microsoft.com/office/drawing/2014/main" id="{DB3F21C8-CDDD-4E4B-8AD7-C6A4129E550E}"/>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1300EC3-50F4-4193-91E8-3640C1E40631}"/>
              </a:ext>
            </a:extLst>
          </p:cNvPr>
          <p:cNvSpPr>
            <a:spLocks noGrp="1"/>
          </p:cNvSpPr>
          <p:nvPr>
            <p:ph type="dt" sz="half" idx="10"/>
          </p:nvPr>
        </p:nvSpPr>
        <p:spPr/>
        <p:txBody>
          <a:bodyPr/>
          <a:lstStyle/>
          <a:p>
            <a:fld id="{9BF42E0A-B0E0-4977-8308-6AFF4DC10C7F}" type="datetimeFigureOut">
              <a:rPr lang="en-GB" smtClean="0"/>
              <a:t>28/01/2020</a:t>
            </a:fld>
            <a:endParaRPr lang="en-GB"/>
          </a:p>
        </p:txBody>
      </p:sp>
      <p:sp>
        <p:nvSpPr>
          <p:cNvPr id="5" name="Footer Placeholder 4">
            <a:extLst>
              <a:ext uri="{FF2B5EF4-FFF2-40B4-BE49-F238E27FC236}">
                <a16:creationId xmlns:a16="http://schemas.microsoft.com/office/drawing/2014/main" id="{283BCA33-B8CF-4814-9A62-BAA1188F68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4D9C42-8500-420F-AA84-125CD06ADE9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2363519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38A4-79AE-4862-8758-9C69C0CC0E6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F29F1B-926D-4B5A-ABE8-B32CEA5366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0CE3A5-1550-4331-BFD9-DA5831DB85A4}"/>
              </a:ext>
            </a:extLst>
          </p:cNvPr>
          <p:cNvSpPr>
            <a:spLocks noGrp="1"/>
          </p:cNvSpPr>
          <p:nvPr>
            <p:ph type="dt" sz="half" idx="10"/>
          </p:nvPr>
        </p:nvSpPr>
        <p:spPr/>
        <p:txBody>
          <a:bodyPr/>
          <a:lstStyle/>
          <a:p>
            <a:fld id="{9BF42E0A-B0E0-4977-8308-6AFF4DC10C7F}" type="datetimeFigureOut">
              <a:rPr lang="en-GB" smtClean="0"/>
              <a:t>28/01/2020</a:t>
            </a:fld>
            <a:endParaRPr lang="en-GB"/>
          </a:p>
        </p:txBody>
      </p:sp>
      <p:sp>
        <p:nvSpPr>
          <p:cNvPr id="5" name="Footer Placeholder 4">
            <a:extLst>
              <a:ext uri="{FF2B5EF4-FFF2-40B4-BE49-F238E27FC236}">
                <a16:creationId xmlns:a16="http://schemas.microsoft.com/office/drawing/2014/main" id="{B1F364CD-8C8F-40AC-B2F8-C3437D28B7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27E56D-7BA6-46AA-B6FC-7D5AE964D5B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170301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E58C-35AD-489A-9A72-C39A2A4E59D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D283901-9DFD-42CF-8546-3CFAB741A7C2}"/>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3195AD-E068-4256-8FAA-A46D8CDC1C96}"/>
              </a:ext>
            </a:extLst>
          </p:cNvPr>
          <p:cNvSpPr>
            <a:spLocks noGrp="1"/>
          </p:cNvSpPr>
          <p:nvPr>
            <p:ph type="dt" sz="half" idx="10"/>
          </p:nvPr>
        </p:nvSpPr>
        <p:spPr/>
        <p:txBody>
          <a:bodyPr/>
          <a:lstStyle/>
          <a:p>
            <a:fld id="{9BF42E0A-B0E0-4977-8308-6AFF4DC10C7F}" type="datetimeFigureOut">
              <a:rPr lang="en-GB" smtClean="0"/>
              <a:t>28/01/2020</a:t>
            </a:fld>
            <a:endParaRPr lang="en-GB"/>
          </a:p>
        </p:txBody>
      </p:sp>
      <p:sp>
        <p:nvSpPr>
          <p:cNvPr id="5" name="Footer Placeholder 4">
            <a:extLst>
              <a:ext uri="{FF2B5EF4-FFF2-40B4-BE49-F238E27FC236}">
                <a16:creationId xmlns:a16="http://schemas.microsoft.com/office/drawing/2014/main" id="{0248991C-6A50-4E97-840A-D121DD4648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7DB099-00EE-4A02-A9F9-3F519C1444BA}"/>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202499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D928-6592-46EB-B82E-A86391CD62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3A8E32-0187-4680-9D4A-00553267BB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B40DAF-CB0A-4B6D-A41D-1D06A6FE44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28C6C9C-4C22-4CD6-A3C2-CDCB46BCA88C}"/>
              </a:ext>
            </a:extLst>
          </p:cNvPr>
          <p:cNvSpPr>
            <a:spLocks noGrp="1"/>
          </p:cNvSpPr>
          <p:nvPr>
            <p:ph type="dt" sz="half" idx="10"/>
          </p:nvPr>
        </p:nvSpPr>
        <p:spPr/>
        <p:txBody>
          <a:bodyPr/>
          <a:lstStyle/>
          <a:p>
            <a:fld id="{9BF42E0A-B0E0-4977-8308-6AFF4DC10C7F}" type="datetimeFigureOut">
              <a:rPr lang="en-GB" smtClean="0"/>
              <a:t>28/01/2020</a:t>
            </a:fld>
            <a:endParaRPr lang="en-GB"/>
          </a:p>
        </p:txBody>
      </p:sp>
      <p:sp>
        <p:nvSpPr>
          <p:cNvPr id="6" name="Footer Placeholder 5">
            <a:extLst>
              <a:ext uri="{FF2B5EF4-FFF2-40B4-BE49-F238E27FC236}">
                <a16:creationId xmlns:a16="http://schemas.microsoft.com/office/drawing/2014/main" id="{B9FFEE19-985B-4507-8529-5779ACFF4C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E30914-2CAD-4DA3-8060-DD296D142E3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1843888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933A-8D81-46F6-A3C7-C5BFC7873DD1}"/>
              </a:ext>
            </a:extLst>
          </p:cNvPr>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F0C3A3-1A08-44D0-9117-B3A24E8A9557}"/>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B0C78B-BD3A-474C-85D5-AEA86CDF4835}"/>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4A5178C-F9D5-486B-9A5C-CEF4CB4F39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01BBC4-0D72-45FA-87D3-01AE9143D8C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DC8202-4537-40DF-8FD9-04E4895FCD99}"/>
              </a:ext>
            </a:extLst>
          </p:cNvPr>
          <p:cNvSpPr>
            <a:spLocks noGrp="1"/>
          </p:cNvSpPr>
          <p:nvPr>
            <p:ph type="dt" sz="half" idx="10"/>
          </p:nvPr>
        </p:nvSpPr>
        <p:spPr/>
        <p:txBody>
          <a:bodyPr/>
          <a:lstStyle/>
          <a:p>
            <a:fld id="{9BF42E0A-B0E0-4977-8308-6AFF4DC10C7F}" type="datetimeFigureOut">
              <a:rPr lang="en-GB" smtClean="0"/>
              <a:t>28/01/2020</a:t>
            </a:fld>
            <a:endParaRPr lang="en-GB"/>
          </a:p>
        </p:txBody>
      </p:sp>
      <p:sp>
        <p:nvSpPr>
          <p:cNvPr id="8" name="Footer Placeholder 7">
            <a:extLst>
              <a:ext uri="{FF2B5EF4-FFF2-40B4-BE49-F238E27FC236}">
                <a16:creationId xmlns:a16="http://schemas.microsoft.com/office/drawing/2014/main" id="{68FF2CBE-92AD-48E4-AED8-73EEDF82288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FA9AED-85EC-4D44-9054-571F3043228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7096583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3E56-6C4A-4BC8-A2A0-CDCC01186F8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D4E0FB-7EF5-4ADD-BC59-FACB45CCD4B0}"/>
              </a:ext>
            </a:extLst>
          </p:cNvPr>
          <p:cNvSpPr>
            <a:spLocks noGrp="1"/>
          </p:cNvSpPr>
          <p:nvPr>
            <p:ph type="dt" sz="half" idx="10"/>
          </p:nvPr>
        </p:nvSpPr>
        <p:spPr/>
        <p:txBody>
          <a:bodyPr/>
          <a:lstStyle/>
          <a:p>
            <a:fld id="{9BF42E0A-B0E0-4977-8308-6AFF4DC10C7F}" type="datetimeFigureOut">
              <a:rPr lang="en-GB" smtClean="0"/>
              <a:t>28/01/2020</a:t>
            </a:fld>
            <a:endParaRPr lang="en-GB"/>
          </a:p>
        </p:txBody>
      </p:sp>
      <p:sp>
        <p:nvSpPr>
          <p:cNvPr id="4" name="Footer Placeholder 3">
            <a:extLst>
              <a:ext uri="{FF2B5EF4-FFF2-40B4-BE49-F238E27FC236}">
                <a16:creationId xmlns:a16="http://schemas.microsoft.com/office/drawing/2014/main" id="{12EA86BD-C6F8-40EF-AB65-97F1E973803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1B17F2-B4DF-4154-9711-B592534C1D6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4806343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990BE-A6C7-4C47-AF85-37D0AF1503DD}"/>
              </a:ext>
            </a:extLst>
          </p:cNvPr>
          <p:cNvSpPr>
            <a:spLocks noGrp="1"/>
          </p:cNvSpPr>
          <p:nvPr>
            <p:ph type="dt" sz="half" idx="10"/>
          </p:nvPr>
        </p:nvSpPr>
        <p:spPr/>
        <p:txBody>
          <a:bodyPr/>
          <a:lstStyle/>
          <a:p>
            <a:fld id="{9BF42E0A-B0E0-4977-8308-6AFF4DC10C7F}" type="datetimeFigureOut">
              <a:rPr lang="en-GB" smtClean="0"/>
              <a:t>28/01/2020</a:t>
            </a:fld>
            <a:endParaRPr lang="en-GB"/>
          </a:p>
        </p:txBody>
      </p:sp>
      <p:sp>
        <p:nvSpPr>
          <p:cNvPr id="3" name="Footer Placeholder 2">
            <a:extLst>
              <a:ext uri="{FF2B5EF4-FFF2-40B4-BE49-F238E27FC236}">
                <a16:creationId xmlns:a16="http://schemas.microsoft.com/office/drawing/2014/main" id="{BC5F20E5-9A0C-42FC-9316-41520023DA6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AC1DFF4-00B2-46F6-8B8A-9670564A385C}"/>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1217793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31BD-5BD7-4C81-859B-0978241FB83A}"/>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C69443B-8752-4806-92D1-EE0DD9D3FB1B}"/>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9AFA6D0-6395-48F6-9075-D40E19511091}"/>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B6D099-ABC7-4E4D-A1D9-18AE6E166D93}"/>
              </a:ext>
            </a:extLst>
          </p:cNvPr>
          <p:cNvSpPr>
            <a:spLocks noGrp="1"/>
          </p:cNvSpPr>
          <p:nvPr>
            <p:ph type="dt" sz="half" idx="10"/>
          </p:nvPr>
        </p:nvSpPr>
        <p:spPr/>
        <p:txBody>
          <a:bodyPr/>
          <a:lstStyle/>
          <a:p>
            <a:fld id="{9BF42E0A-B0E0-4977-8308-6AFF4DC10C7F}" type="datetimeFigureOut">
              <a:rPr lang="en-GB" smtClean="0"/>
              <a:t>28/01/2020</a:t>
            </a:fld>
            <a:endParaRPr lang="en-GB"/>
          </a:p>
        </p:txBody>
      </p:sp>
      <p:sp>
        <p:nvSpPr>
          <p:cNvPr id="6" name="Footer Placeholder 5">
            <a:extLst>
              <a:ext uri="{FF2B5EF4-FFF2-40B4-BE49-F238E27FC236}">
                <a16:creationId xmlns:a16="http://schemas.microsoft.com/office/drawing/2014/main" id="{369131C7-F89E-4B49-9710-8392D561E2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B6C257-6CC9-404E-AFE2-33BE568EC169}"/>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042384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BFD0-9A94-4276-B55D-63D8597A07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E58CC4B-DC84-4625-8639-1E1C61F774B2}"/>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GB"/>
          </a:p>
        </p:txBody>
      </p:sp>
      <p:sp>
        <p:nvSpPr>
          <p:cNvPr id="4" name="Text Placeholder 3">
            <a:extLst>
              <a:ext uri="{FF2B5EF4-FFF2-40B4-BE49-F238E27FC236}">
                <a16:creationId xmlns:a16="http://schemas.microsoft.com/office/drawing/2014/main" id="{B1AACCD3-3F8D-41C2-9D57-9E566F142064}"/>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F99D65-26FF-4EC3-A575-B53BCD6BD1D4}"/>
              </a:ext>
            </a:extLst>
          </p:cNvPr>
          <p:cNvSpPr>
            <a:spLocks noGrp="1"/>
          </p:cNvSpPr>
          <p:nvPr>
            <p:ph type="dt" sz="half" idx="10"/>
          </p:nvPr>
        </p:nvSpPr>
        <p:spPr/>
        <p:txBody>
          <a:bodyPr/>
          <a:lstStyle/>
          <a:p>
            <a:fld id="{9BF42E0A-B0E0-4977-8308-6AFF4DC10C7F}" type="datetimeFigureOut">
              <a:rPr lang="en-GB" smtClean="0"/>
              <a:t>28/01/2020</a:t>
            </a:fld>
            <a:endParaRPr lang="en-GB"/>
          </a:p>
        </p:txBody>
      </p:sp>
      <p:sp>
        <p:nvSpPr>
          <p:cNvPr id="6" name="Footer Placeholder 5">
            <a:extLst>
              <a:ext uri="{FF2B5EF4-FFF2-40B4-BE49-F238E27FC236}">
                <a16:creationId xmlns:a16="http://schemas.microsoft.com/office/drawing/2014/main" id="{2493B72F-A37D-4E07-A9BA-B76985CC46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DF37E64-2C1F-41D2-915B-2F7FF071A94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62249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211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7F94-E361-49C1-A32A-B06E09339F8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915DE52-A186-47AC-BAD4-677C6D7918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1EBF43-6DAE-4496-A07F-E4054250AFC8}"/>
              </a:ext>
            </a:extLst>
          </p:cNvPr>
          <p:cNvSpPr>
            <a:spLocks noGrp="1"/>
          </p:cNvSpPr>
          <p:nvPr>
            <p:ph type="dt" sz="half" idx="10"/>
          </p:nvPr>
        </p:nvSpPr>
        <p:spPr/>
        <p:txBody>
          <a:bodyPr/>
          <a:lstStyle/>
          <a:p>
            <a:fld id="{9BF42E0A-B0E0-4977-8308-6AFF4DC10C7F}" type="datetimeFigureOut">
              <a:rPr lang="en-GB" smtClean="0"/>
              <a:t>28/01/2020</a:t>
            </a:fld>
            <a:endParaRPr lang="en-GB"/>
          </a:p>
        </p:txBody>
      </p:sp>
      <p:sp>
        <p:nvSpPr>
          <p:cNvPr id="5" name="Footer Placeholder 4">
            <a:extLst>
              <a:ext uri="{FF2B5EF4-FFF2-40B4-BE49-F238E27FC236}">
                <a16:creationId xmlns:a16="http://schemas.microsoft.com/office/drawing/2014/main" id="{B1BB2747-FABF-4628-A7A2-E7686A013A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18B62F-B1C4-4158-999D-8DE0C413D076}"/>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65073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7D5BD0-2121-4EFE-83DC-150333C3DD4A}"/>
              </a:ext>
            </a:extLst>
          </p:cNvPr>
          <p:cNvSpPr>
            <a:spLocks noGrp="1"/>
          </p:cNvSpPr>
          <p:nvPr>
            <p:ph type="title" orient="vert"/>
          </p:nvPr>
        </p:nvSpPr>
        <p:spPr>
          <a:xfrm>
            <a:off x="8724900" y="365126"/>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62AA51C-83CF-45A4-85F0-D72583E2CFEF}"/>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8A5B25-6EDF-4BFC-A428-6FF5DD27C0AE}"/>
              </a:ext>
            </a:extLst>
          </p:cNvPr>
          <p:cNvSpPr>
            <a:spLocks noGrp="1"/>
          </p:cNvSpPr>
          <p:nvPr>
            <p:ph type="dt" sz="half" idx="10"/>
          </p:nvPr>
        </p:nvSpPr>
        <p:spPr/>
        <p:txBody>
          <a:bodyPr/>
          <a:lstStyle/>
          <a:p>
            <a:fld id="{9BF42E0A-B0E0-4977-8308-6AFF4DC10C7F}" type="datetimeFigureOut">
              <a:rPr lang="en-GB" smtClean="0"/>
              <a:t>28/01/2020</a:t>
            </a:fld>
            <a:endParaRPr lang="en-GB"/>
          </a:p>
        </p:txBody>
      </p:sp>
      <p:sp>
        <p:nvSpPr>
          <p:cNvPr id="5" name="Footer Placeholder 4">
            <a:extLst>
              <a:ext uri="{FF2B5EF4-FFF2-40B4-BE49-F238E27FC236}">
                <a16:creationId xmlns:a16="http://schemas.microsoft.com/office/drawing/2014/main" id="{30C1F4E5-7D33-4C5D-BFEC-05436570E4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B5F190-72C6-4950-ABD0-27D589DA024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20376145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0" name="Picture 89" descr="group of icons">
            <a:extLst>
              <a:ext uri="{FF2B5EF4-FFF2-40B4-BE49-F238E27FC236}">
                <a16:creationId xmlns:a16="http://schemas.microsoft.com/office/drawing/2014/main" id="{031212DC-2115-4620-9249-2207B2AADBCA}"/>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19125" y="1787047"/>
            <a:ext cx="3116143" cy="3272415"/>
          </a:xfrm>
          <a:prstGeom prst="rect">
            <a:avLst/>
          </a:prstGeom>
        </p:spPr>
      </p:pic>
      <p:pic>
        <p:nvPicPr>
          <p:cNvPr id="93" name="Picture 92" descr="group of icons">
            <a:extLst>
              <a:ext uri="{FF2B5EF4-FFF2-40B4-BE49-F238E27FC236}">
                <a16:creationId xmlns:a16="http://schemas.microsoft.com/office/drawing/2014/main" id="{2F52B139-9817-4005-ADA4-00C912B53E09}"/>
              </a:ext>
            </a:extLst>
          </p:cNvPr>
          <p:cNvPicPr>
            <a:picLocks noChangeAspect="1"/>
          </p:cNvPicPr>
          <p:nvPr userDrawn="1"/>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08272" y="1843421"/>
            <a:ext cx="3262986" cy="3155863"/>
          </a:xfrm>
          <a:prstGeom prst="rect">
            <a:avLst/>
          </a:prstGeom>
        </p:spPr>
      </p:pic>
      <p:pic>
        <p:nvPicPr>
          <p:cNvPr id="174" name="Picture 173" descr="group of icons">
            <a:extLst>
              <a:ext uri="{FF2B5EF4-FFF2-40B4-BE49-F238E27FC236}">
                <a16:creationId xmlns:a16="http://schemas.microsoft.com/office/drawing/2014/main" id="{E6B76AA6-25E1-4FA6-B4B0-AA5D45BDFE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2384" y="1877393"/>
            <a:ext cx="3227231" cy="3173794"/>
          </a:xfrm>
          <a:prstGeom prst="rect">
            <a:avLst/>
          </a:prstGeom>
        </p:spPr>
      </p:pic>
      <p:sp>
        <p:nvSpPr>
          <p:cNvPr id="2" name="Rectangle 1">
            <a:extLst>
              <a:ext uri="{FF2B5EF4-FFF2-40B4-BE49-F238E27FC236}">
                <a16:creationId xmlns:a16="http://schemas.microsoft.com/office/drawing/2014/main" id="{1E2F237C-9AB7-48BC-BA92-C7CF6EF5BD20}"/>
              </a:ext>
            </a:extLst>
          </p:cNvPr>
          <p:cNvSpPr/>
          <p:nvPr userDrawn="1"/>
        </p:nvSpPr>
        <p:spPr bwMode="auto">
          <a:xfrm>
            <a:off x="-1" y="-1"/>
            <a:ext cx="12191377" cy="6858001"/>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8" name="Picture 87"/>
          <p:cNvPicPr>
            <a:picLocks noChangeAspect="1"/>
          </p:cNvPicPr>
          <p:nvPr userDrawn="1"/>
        </p:nvPicPr>
        <p:blipFill>
          <a:blip r:embed="rId5"/>
          <a:stretch>
            <a:fillRect/>
          </a:stretch>
        </p:blipFill>
        <p:spPr bwMode="black">
          <a:xfrm>
            <a:off x="448212" y="470067"/>
            <a:ext cx="1454257" cy="304828"/>
          </a:xfrm>
          <a:prstGeom prst="rect">
            <a:avLst/>
          </a:prstGeom>
        </p:spPr>
      </p:pic>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Tree>
    <p:extLst>
      <p:ext uri="{BB962C8B-B14F-4D97-AF65-F5344CB8AC3E}">
        <p14:creationId xmlns:p14="http://schemas.microsoft.com/office/powerpoint/2010/main" val="3652618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grpSp>
        <p:nvGrpSpPr>
          <p:cNvPr id="90" name="Group 89"/>
          <p:cNvGrpSpPr>
            <a:grpSpLocks noChangeAspect="1"/>
          </p:cNvGrpSpPr>
          <p:nvPr userDrawn="1"/>
        </p:nvGrpSpPr>
        <p:grpSpPr bwMode="gray">
          <a:xfrm>
            <a:off x="5675128" y="4141867"/>
            <a:ext cx="6516872" cy="2716134"/>
            <a:chOff x="5788926" y="4224320"/>
            <a:chExt cx="6647549" cy="2770205"/>
          </a:xfrm>
        </p:grpSpPr>
        <p:sp>
          <p:nvSpPr>
            <p:cNvPr id="91" name="Freeform: Shape 90"/>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8"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7"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6"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8"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6"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0"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1"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5"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6"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4"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87" name="Picture 86"/>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107270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91" name="Group 90"/>
          <p:cNvGrpSpPr>
            <a:grpSpLocks noChangeAspect="1"/>
          </p:cNvGrpSpPr>
          <p:nvPr userDrawn="1"/>
        </p:nvGrpSpPr>
        <p:grpSpPr bwMode="gray">
          <a:xfrm>
            <a:off x="5675128" y="4141867"/>
            <a:ext cx="6516872" cy="2716134"/>
            <a:chOff x="5788926" y="4224320"/>
            <a:chExt cx="6647549" cy="2770205"/>
          </a:xfrm>
        </p:grpSpPr>
        <p:sp>
          <p:nvSpPr>
            <p:cNvPr id="92" name="Freeform: Shape 91"/>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6"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8"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5"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7"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9"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8"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2"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3"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8"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9"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6"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2680645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00000"/>
        </a:solidFill>
        <a:effectLst/>
      </p:bgPr>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8" name="Picture 87">
            <a:extLst>
              <a:ext uri="{FF2B5EF4-FFF2-40B4-BE49-F238E27FC236}">
                <a16:creationId xmlns:a16="http://schemas.microsoft.com/office/drawing/2014/main" id="{98175FC4-5981-499B-86A9-C9E44D5D5A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89" name="Title 1">
            <a:extLst>
              <a:ext uri="{FF2B5EF4-FFF2-40B4-BE49-F238E27FC236}">
                <a16:creationId xmlns:a16="http://schemas.microsoft.com/office/drawing/2014/main" id="{847D6038-09B0-4C7F-A98C-5CDC4FD0BA60}"/>
              </a:ext>
            </a:extLst>
          </p:cNvPr>
          <p:cNvSpPr>
            <a:spLocks noGrp="1"/>
          </p:cNvSpPr>
          <p:nvPr>
            <p:ph type="title"/>
          </p:nvPr>
        </p:nvSpPr>
        <p:spPr>
          <a:xfrm>
            <a:off x="269240" y="289511"/>
            <a:ext cx="11655840" cy="672414"/>
          </a:xfrm>
        </p:spPr>
        <p:txBody>
          <a:bodyPr/>
          <a:lstStyle>
            <a:lvl1pPr>
              <a:defRPr>
                <a:solidFill>
                  <a:schemeClr val="bg1"/>
                </a:solidFill>
              </a:defRPr>
            </a:lvl1pPr>
          </a:lstStyle>
          <a:p>
            <a:r>
              <a:rPr lang="en-US"/>
              <a:t>Click to edit Master title style</a:t>
            </a:r>
          </a:p>
        </p:txBody>
      </p:sp>
      <p:sp>
        <p:nvSpPr>
          <p:cNvPr id="93" name="Text Placeholder 3">
            <a:extLst>
              <a:ext uri="{FF2B5EF4-FFF2-40B4-BE49-F238E27FC236}">
                <a16:creationId xmlns:a16="http://schemas.microsoft.com/office/drawing/2014/main" id="{68F900AF-61BF-465F-AFAE-88668099F2FD}"/>
              </a:ext>
            </a:extLst>
          </p:cNvPr>
          <p:cNvSpPr>
            <a:spLocks noGrp="1"/>
          </p:cNvSpPr>
          <p:nvPr>
            <p:ph type="body" sz="quarter" idx="10"/>
          </p:nvPr>
        </p:nvSpPr>
        <p:spPr>
          <a:xfrm>
            <a:off x="269241" y="1038194"/>
            <a:ext cx="11655078" cy="1792927"/>
          </a:xfrm>
        </p:spPr>
        <p:txBody>
          <a:bodyPr>
            <a:spAutoFit/>
          </a:bodyPr>
          <a:lstStyle>
            <a:lvl1pPr marL="0" indent="0">
              <a:buNone/>
              <a:defRPr>
                <a:solidFill>
                  <a:schemeClr val="bg1"/>
                </a:solidFill>
              </a:defRPr>
            </a:lvl1pPr>
            <a:lvl2pPr marL="224097" indent="0">
              <a:buNone/>
              <a:defRPr>
                <a:solidFill>
                  <a:schemeClr val="bg1"/>
                </a:solidFill>
              </a:defRPr>
            </a:lvl2pPr>
            <a:lvl3pPr marL="448193" indent="0">
              <a:buNone/>
              <a:defRPr>
                <a:solidFill>
                  <a:schemeClr val="bg1"/>
                </a:solidFill>
              </a:defRPr>
            </a:lvl3pPr>
            <a:lvl4pPr marL="672290" indent="0">
              <a:buNone/>
              <a:defRPr>
                <a:solidFill>
                  <a:schemeClr val="bg1"/>
                </a:solidFill>
              </a:defRPr>
            </a:lvl4pPr>
            <a:lvl5pPr marL="896386"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329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11655078" cy="1792927"/>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654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3441" y="1038195"/>
            <a:ext cx="11655078" cy="1792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229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03819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7618743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03819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0682438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80254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688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16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76756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120080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5545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217371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1510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26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0" y="1038195"/>
            <a:ext cx="11653522" cy="1860830"/>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2460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765884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9649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8" y="1032953"/>
            <a:ext cx="11653523" cy="1922270"/>
          </a:xfrm>
          <a:prstGeom prst="rect">
            <a:avLst/>
          </a:prstGeom>
        </p:spPr>
        <p:txBody>
          <a:bodyPr/>
          <a:lstStyle>
            <a:lvl1pPr marL="284790"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56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55031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194208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itle Top">
    <p:spTree>
      <p:nvGrpSpPr>
        <p:cNvPr id="1" name=""/>
        <p:cNvGrpSpPr/>
        <p:nvPr/>
      </p:nvGrpSpPr>
      <p:grpSpPr>
        <a:xfrm>
          <a:off x="0" y="0"/>
          <a:ext cx="0" cy="0"/>
          <a:chOff x="0" y="0"/>
          <a:chExt cx="0" cy="0"/>
        </a:xfrm>
      </p:grpSpPr>
      <p:sp>
        <p:nvSpPr>
          <p:cNvPr id="5" name="Title 1"/>
          <p:cNvSpPr>
            <a:spLocks noGrp="1"/>
          </p:cNvSpPr>
          <p:nvPr>
            <p:ph type="title"/>
          </p:nvPr>
        </p:nvSpPr>
        <p:spPr>
          <a:xfrm>
            <a:off x="409432" y="275227"/>
            <a:ext cx="11724655" cy="854075"/>
          </a:xfrm>
        </p:spPr>
        <p:txBody>
          <a:bodyPr>
            <a:normAutofit/>
          </a:bodyPr>
          <a:lstStyle>
            <a:lvl1pPr>
              <a:defRPr lang="en-US" sz="4000" b="0" kern="1200" dirty="0">
                <a:solidFill>
                  <a:schemeClr val="tx2"/>
                </a:solidFill>
                <a:latin typeface="Segoe UI Light" panose="020B0502040204020203" pitchFamily="34" charset="0"/>
                <a:ea typeface="+mj-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431238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B04B4A-2912-41CE-96BB-A633A0A886F2}"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7EBF1-C2A4-40C6-B63A-558EA385D19B}" type="slidenum">
              <a:rPr lang="en-US" smtClean="0"/>
              <a:t>‹#›</a:t>
            </a:fld>
            <a:endParaRPr lang="en-US"/>
          </a:p>
        </p:txBody>
      </p:sp>
    </p:spTree>
    <p:extLst>
      <p:ext uri="{BB962C8B-B14F-4D97-AF65-F5344CB8AC3E}">
        <p14:creationId xmlns:p14="http://schemas.microsoft.com/office/powerpoint/2010/main" val="34936312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Blank">
    <p:bg>
      <p:bgPr>
        <a:solidFill>
          <a:srgbClr val="000000"/>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ADC8E65-CFE5-E041-80FB-8C75D0FDF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4475" y="178713"/>
            <a:ext cx="2743200" cy="372824"/>
          </a:xfrm>
          <a:prstGeom prst="rect">
            <a:avLst/>
          </a:prstGeom>
        </p:spPr>
      </p:pic>
      <p:sp>
        <p:nvSpPr>
          <p:cNvPr id="9" name="Date Placeholder 8">
            <a:extLst>
              <a:ext uri="{FF2B5EF4-FFF2-40B4-BE49-F238E27FC236}">
                <a16:creationId xmlns:a16="http://schemas.microsoft.com/office/drawing/2014/main" id="{0713A557-5DAB-5B4D-9497-D05FEC47A082}"/>
              </a:ext>
            </a:extLst>
          </p:cNvPr>
          <p:cNvSpPr>
            <a:spLocks noGrp="1"/>
          </p:cNvSpPr>
          <p:nvPr>
            <p:ph type="dt" sz="half" idx="10"/>
          </p:nvPr>
        </p:nvSpPr>
        <p:spPr/>
        <p:txBody>
          <a:bodyPr/>
          <a:lstStyle/>
          <a:p>
            <a:fld id="{317C4AAE-A3FF-472E-8579-353C4D6275D6}" type="datetimeFigureOut">
              <a:rPr lang="en-US" smtClean="0"/>
              <a:t>1/28/2020</a:t>
            </a:fld>
            <a:endParaRPr lang="en-US"/>
          </a:p>
        </p:txBody>
      </p:sp>
      <p:sp>
        <p:nvSpPr>
          <p:cNvPr id="10" name="Footer Placeholder 9">
            <a:extLst>
              <a:ext uri="{FF2B5EF4-FFF2-40B4-BE49-F238E27FC236}">
                <a16:creationId xmlns:a16="http://schemas.microsoft.com/office/drawing/2014/main" id="{85119EA9-010B-134D-90AA-1617EF2BB91F}"/>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283D34B2-EB35-5449-A7A7-AB2CB9088891}"/>
              </a:ext>
            </a:extLst>
          </p:cNvPr>
          <p:cNvSpPr>
            <a:spLocks noGrp="1"/>
          </p:cNvSpPr>
          <p:nvPr>
            <p:ph type="sldNum" sz="quarter" idx="12"/>
          </p:nvPr>
        </p:nvSpPr>
        <p:spPr/>
        <p:txBody>
          <a:bodyPr/>
          <a:lstStyle/>
          <a:p>
            <a:fld id="{A82CFB6D-68D9-4A0C-B388-E07B646BD942}" type="slidenum">
              <a:rPr lang="en-US" smtClean="0"/>
              <a:t>‹#›</a:t>
            </a:fld>
            <a:endParaRPr lang="en-US"/>
          </a:p>
        </p:txBody>
      </p:sp>
      <p:sp>
        <p:nvSpPr>
          <p:cNvPr id="12" name="Title 11">
            <a:extLst>
              <a:ext uri="{FF2B5EF4-FFF2-40B4-BE49-F238E27FC236}">
                <a16:creationId xmlns:a16="http://schemas.microsoft.com/office/drawing/2014/main" id="{E1DD4A0C-6BBE-314F-87E5-FFC2D46AC49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34164720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860821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33982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50691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3671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5717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880018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8783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889972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8907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43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825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254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21993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0461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0631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96829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30040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20511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573341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93719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2741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01758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230325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4299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0583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9423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5428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882631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4473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4737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7739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7862201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62342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362900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rgbClr val="0078D6"/>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750" b="1" i="0">
                <a:solidFill>
                  <a:schemeClr val="tx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381127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rgbClr val="0078D6"/>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19020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rgbClr val="0078D6"/>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313769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53075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377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3.emf"/><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image" Target="../media/image13.emf"/><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1/28/2020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42930451"/>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1" r:id="rId13"/>
    <p:sldLayoutId id="2147484422" r:id="rId14"/>
    <p:sldLayoutId id="2147484425" r:id="rId15"/>
    <p:sldLayoutId id="2147484426" r:id="rId16"/>
    <p:sldLayoutId id="2147484464" r:id="rId17"/>
    <p:sldLayoutId id="2147484465" r:id="rId18"/>
    <p:sldLayoutId id="2147484498" r:id="rId19"/>
    <p:sldLayoutId id="214748449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09429-F3F8-434F-A7BA-6786A4CDBD86}"/>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874E5-0821-4351-B84D-1034F19C7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590902-A220-43CD-8DA0-D96FE65F6A7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42E0A-B0E0-4977-8308-6AFF4DC10C7F}" type="datetimeFigureOut">
              <a:rPr lang="en-GB" smtClean="0"/>
              <a:t>28/01/2020</a:t>
            </a:fld>
            <a:endParaRPr lang="en-GB"/>
          </a:p>
        </p:txBody>
      </p:sp>
      <p:sp>
        <p:nvSpPr>
          <p:cNvPr id="5" name="Footer Placeholder 4">
            <a:extLst>
              <a:ext uri="{FF2B5EF4-FFF2-40B4-BE49-F238E27FC236}">
                <a16:creationId xmlns:a16="http://schemas.microsoft.com/office/drawing/2014/main" id="{CDA5C65C-5993-4611-BA2F-E50329C36D5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4F5AAB6-5BCA-4128-BE7D-11BB05837081}"/>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098CC-F143-412B-858B-97DA3F136115}" type="slidenum">
              <a:rPr lang="en-GB" smtClean="0"/>
              <a:t>‹#›</a:t>
            </a:fld>
            <a:endParaRPr lang="en-GB"/>
          </a:p>
        </p:txBody>
      </p:sp>
    </p:spTree>
    <p:extLst>
      <p:ext uri="{BB962C8B-B14F-4D97-AF65-F5344CB8AC3E}">
        <p14:creationId xmlns:p14="http://schemas.microsoft.com/office/powerpoint/2010/main" val="3232672933"/>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67241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1038194"/>
            <a:ext cx="11653521" cy="18558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91820096"/>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 id="2147484462" r:id="rId23"/>
    <p:sldLayoutId id="2147484463" r:id="rId24"/>
  </p:sldLayoutIdLst>
  <p:transition>
    <p:fade/>
  </p:transition>
  <p:txStyles>
    <p:titleStyle>
      <a:lvl1pPr algn="l" defTabSz="914367"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9613802"/>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 id="2147484480" r:id="rId12"/>
    <p:sldLayoutId id="2147484481" r:id="rId13"/>
    <p:sldLayoutId id="2147484482" r:id="rId14"/>
    <p:sldLayoutId id="2147484483" r:id="rId15"/>
    <p:sldLayoutId id="2147484484" r:id="rId16"/>
    <p:sldLayoutId id="2147484485" r:id="rId17"/>
    <p:sldLayoutId id="2147484486" r:id="rId18"/>
    <p:sldLayoutId id="2147484487" r:id="rId19"/>
    <p:sldLayoutId id="2147484488" r:id="rId20"/>
    <p:sldLayoutId id="2147484489" r:id="rId21"/>
    <p:sldLayoutId id="2147484490" r:id="rId22"/>
    <p:sldLayoutId id="2147484491" r:id="rId23"/>
    <p:sldLayoutId id="2147484492" r:id="rId24"/>
    <p:sldLayoutId id="2147484493" r:id="rId25"/>
    <p:sldLayoutId id="2147484494" r:id="rId26"/>
    <p:sldLayoutId id="2147484495" r:id="rId27"/>
    <p:sldLayoutId id="2147484496" r:id="rId28"/>
    <p:sldLayoutId id="2147484497"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67002" y="863381"/>
            <a:ext cx="8857995" cy="1251585"/>
          </a:xfrm>
          <a:prstGeom prst="rect">
            <a:avLst/>
          </a:prstGeom>
        </p:spPr>
        <p:txBody>
          <a:bodyPr wrap="square" lIns="0" tIns="0" rIns="0" bIns="0">
            <a:spAutoFit/>
          </a:bodyPr>
          <a:lstStyle>
            <a:lvl1pPr>
              <a:defRPr sz="3500" b="0" i="0">
                <a:solidFill>
                  <a:srgbClr val="0078D6"/>
                </a:solidFill>
                <a:latin typeface="Segoe UI"/>
                <a:cs typeface="Segoe UI"/>
              </a:defRPr>
            </a:lvl1pPr>
          </a:lstStyle>
          <a:p>
            <a:endParaRPr/>
          </a:p>
        </p:txBody>
      </p:sp>
      <p:sp>
        <p:nvSpPr>
          <p:cNvPr id="3" name="Holder 3"/>
          <p:cNvSpPr>
            <a:spLocks noGrp="1"/>
          </p:cNvSpPr>
          <p:nvPr>
            <p:ph type="body" idx="1"/>
          </p:nvPr>
        </p:nvSpPr>
        <p:spPr>
          <a:xfrm>
            <a:off x="893064" y="2505529"/>
            <a:ext cx="10405871" cy="2947035"/>
          </a:xfrm>
          <a:prstGeom prst="rect">
            <a:avLst/>
          </a:prstGeom>
        </p:spPr>
        <p:txBody>
          <a:bodyPr wrap="square" lIns="0" tIns="0" rIns="0" bIns="0">
            <a:spAutoFit/>
          </a:bodyPr>
          <a:lstStyle>
            <a:lvl1pPr>
              <a:defRPr sz="1750" b="1" i="0">
                <a:solidFill>
                  <a:schemeClr val="tx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1/28/2020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02440604"/>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3.xml"/></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83.xml"/><Relationship Id="rId5" Type="http://schemas.openxmlformats.org/officeDocument/2006/relationships/image" Target="../media/image76.svg"/><Relationship Id="rId4" Type="http://schemas.openxmlformats.org/officeDocument/2006/relationships/image" Target="../media/image75.png"/></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83.xml"/><Relationship Id="rId4" Type="http://schemas.openxmlformats.org/officeDocument/2006/relationships/image" Target="../media/image78.sv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svg"/></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8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86.xml"/><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6.xml"/></Relationships>
</file>

<file path=ppt/slides/_rels/slide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5.svg"/><Relationship Id="rId4" Type="http://schemas.openxmlformats.org/officeDocument/2006/relationships/image" Target="../media/image54.png"/></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8.xml"/><Relationship Id="rId1" Type="http://schemas.openxmlformats.org/officeDocument/2006/relationships/slideLayout" Target="../slideLayouts/slideLayout15.xml"/><Relationship Id="rId5" Type="http://schemas.openxmlformats.org/officeDocument/2006/relationships/image" Target="../media/image136.svg"/><Relationship Id="rId4" Type="http://schemas.openxmlformats.org/officeDocument/2006/relationships/image" Target="../media/image135.png"/></Relationships>
</file>

<file path=ppt/slides/_rels/slide1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sv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3" Type="http://schemas.openxmlformats.org/officeDocument/2006/relationships/image" Target="../media/image31.svg"/><Relationship Id="rId18" Type="http://schemas.openxmlformats.org/officeDocument/2006/relationships/image" Target="../media/image36.sv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jpeg"/><Relationship Id="rId34" Type="http://schemas.openxmlformats.org/officeDocument/2006/relationships/image" Target="../media/image52.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svg"/><Relationship Id="rId33" Type="http://schemas.openxmlformats.org/officeDocument/2006/relationships/image" Target="../media/image51.svg"/><Relationship Id="rId2" Type="http://schemas.openxmlformats.org/officeDocument/2006/relationships/notesSlide" Target="../notesSlides/notesSlide3.xml"/><Relationship Id="rId16" Type="http://schemas.openxmlformats.org/officeDocument/2006/relationships/image" Target="../media/image34.gif"/><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36.xml"/><Relationship Id="rId6" Type="http://schemas.openxmlformats.org/officeDocument/2006/relationships/image" Target="../media/image24.jpeg"/><Relationship Id="rId11" Type="http://schemas.openxmlformats.org/officeDocument/2006/relationships/image" Target="../media/image29.sv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svg"/><Relationship Id="rId10" Type="http://schemas.openxmlformats.org/officeDocument/2006/relationships/image" Target="../media/image28.png"/><Relationship Id="rId19" Type="http://schemas.openxmlformats.org/officeDocument/2006/relationships/image" Target="../media/image37.jpeg"/><Relationship Id="rId31" Type="http://schemas.openxmlformats.org/officeDocument/2006/relationships/image" Target="../media/image49.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jpeg"/><Relationship Id="rId22" Type="http://schemas.openxmlformats.org/officeDocument/2006/relationships/image" Target="../media/image40.jpeg"/><Relationship Id="rId27" Type="http://schemas.openxmlformats.org/officeDocument/2006/relationships/image" Target="../media/image45.png"/><Relationship Id="rId30" Type="http://schemas.openxmlformats.org/officeDocument/2006/relationships/image" Target="../media/image48.svg"/><Relationship Id="rId8" Type="http://schemas.openxmlformats.org/officeDocument/2006/relationships/image" Target="../media/image26.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s://azure.microsoft.com/en-us/pricing/details/cosmos-db/" TargetMode="Externa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83.xml"/><Relationship Id="rId5" Type="http://schemas.openxmlformats.org/officeDocument/2006/relationships/image" Target="../media/image76.svg"/><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83.xml"/><Relationship Id="rId4" Type="http://schemas.openxmlformats.org/officeDocument/2006/relationships/image" Target="../media/image78.svg"/></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24.jpeg"/><Relationship Id="rId5" Type="http://schemas.openxmlformats.org/officeDocument/2006/relationships/image" Target="../media/image23.png"/><Relationship Id="rId10" Type="http://schemas.openxmlformats.org/officeDocument/2006/relationships/image" Target="../media/image53.tiff"/><Relationship Id="rId4" Type="http://schemas.openxmlformats.org/officeDocument/2006/relationships/image" Target="../media/image22.svg"/><Relationship Id="rId9"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83.xml"/><Relationship Id="rId4" Type="http://schemas.openxmlformats.org/officeDocument/2006/relationships/image" Target="../media/image81.svg"/></Relationships>
</file>

<file path=ppt/slides/_rels/slide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66.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emf"/></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image" Target="../media/image90.png"/><Relationship Id="rId1" Type="http://schemas.openxmlformats.org/officeDocument/2006/relationships/slideLayout" Target="../slideLayouts/slideLayout66.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79.png"/><Relationship Id="rId9" Type="http://schemas.openxmlformats.org/officeDocument/2006/relationships/image" Target="../media/image10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2016750"/>
            <a:ext cx="6545155" cy="1793090"/>
          </a:xfrm>
        </p:spPr>
        <p:txBody>
          <a:bodyPr/>
          <a:lstStyle/>
          <a:p>
            <a:pPr>
              <a:spcBef>
                <a:spcPts val="1200"/>
              </a:spcBef>
            </a:pPr>
            <a:r>
              <a:rPr lang="en-US" sz="5000" spc="0" dirty="0">
                <a:latin typeface="Arial" panose="020B0604020202020204" pitchFamily="34" charset="0"/>
                <a:ea typeface="Segoe UI Semilight" charset="0"/>
              </a:rPr>
              <a:t>Azure Cosmos DB</a:t>
            </a: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IoT Solution Accelerator</a:t>
            </a: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3811137"/>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&lt;Speaker&gt;</a:t>
            </a:r>
          </a:p>
          <a:p>
            <a:r>
              <a:rPr lang="en-US" sz="2000" b="1" dirty="0">
                <a:latin typeface="Arial" panose="020B0604020202020204" pitchFamily="34" charset="0"/>
                <a:ea typeface="Segoe UI Semibold" charset="0"/>
                <a:cs typeface="Arial" panose="020B0604020202020204" pitchFamily="34" charset="0"/>
              </a:rPr>
              <a:t>&lt;date&gt;</a:t>
            </a: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350"/>
                                        <p:tgtEl>
                                          <p:spTgt spid="9">
                                            <p:txEl>
                                              <p:pRg st="1" end="1"/>
                                            </p:txEl>
                                          </p:spTgt>
                                        </p:tgtEl>
                                      </p:cBhvr>
                                    </p:animEffect>
                                    <p:anim calcmode="lin" valueType="num">
                                      <p:cBhvr>
                                        <p:cTn id="18"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9"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sp>
        <p:nvSpPr>
          <p:cNvPr id="94" name="TextBox 93">
            <a:extLst>
              <a:ext uri="{FF2B5EF4-FFF2-40B4-BE49-F238E27FC236}">
                <a16:creationId xmlns:a16="http://schemas.microsoft.com/office/drawing/2014/main" id="{E8828C54-66EA-4CED-B600-26B67A06C2F4}"/>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pic>
        <p:nvPicPr>
          <p:cNvPr id="35" name="Picture 2" descr="Image result for cosmos db logo">
            <a:extLst>
              <a:ext uri="{FF2B5EF4-FFF2-40B4-BE49-F238E27FC236}">
                <a16:creationId xmlns:a16="http://schemas.microsoft.com/office/drawing/2014/main" id="{2C63E4CC-A17C-4B70-B5CC-89E5DFE0F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36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26D054EE-7CDF-48F6-8F3E-6591FC6720F8}"/>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86" rtl="0" eaLnBrk="1" fontAlgn="auto" latinLnBrk="0" hangingPunct="1">
              <a:lnSpc>
                <a:spcPct val="90000"/>
              </a:lnSpc>
              <a:spcBef>
                <a:spcPct val="0"/>
              </a:spcBef>
              <a:spcAft>
                <a:spcPts val="588"/>
              </a:spcAft>
              <a:buClrTx/>
              <a:buSzTx/>
              <a:buFontTx/>
              <a:buNone/>
              <a:tabLst/>
              <a:defRPr/>
            </a:pPr>
            <a:r>
              <a:rPr kumimoji="0" lang="en-US" sz="4800" b="0" i="0" u="none" strike="noStrike" kern="1200" cap="none" spc="-51" normalizeH="0" baseline="0" noProof="0">
                <a:ln w="3175">
                  <a:noFill/>
                </a:ln>
                <a:solidFill>
                  <a:srgbClr val="1A1A1A"/>
                </a:solidFill>
                <a:effectLst/>
                <a:uLnTx/>
                <a:uFillTx/>
                <a:latin typeface="Segoe UI Semibold"/>
                <a:ea typeface="+mn-ea"/>
                <a:cs typeface="Segoe UI" pitchFamily="34" charset="0"/>
              </a:rPr>
              <a:t>Azure Logic Apps</a:t>
            </a:r>
          </a:p>
        </p:txBody>
      </p:sp>
      <p:sp>
        <p:nvSpPr>
          <p:cNvPr id="3" name="Text Placeholder 11">
            <a:extLst>
              <a:ext uri="{FF2B5EF4-FFF2-40B4-BE49-F238E27FC236}">
                <a16:creationId xmlns:a16="http://schemas.microsoft.com/office/drawing/2014/main" id="{87FA25D3-4CD5-4365-9AEE-A34731A2C8D6}"/>
              </a:ext>
            </a:extLst>
          </p:cNvPr>
          <p:cNvSpPr txBox="1">
            <a:spLocks/>
          </p:cNvSpPr>
          <p:nvPr/>
        </p:nvSpPr>
        <p:spPr>
          <a:xfrm>
            <a:off x="805542" y="2872061"/>
            <a:ext cx="6952297"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Easily automate workflows and </a:t>
            </a:r>
          </a:p>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orchestrate business processes</a:t>
            </a:r>
          </a:p>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endParaRP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Out-of-the-box connectors reduce integration challenges</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Connect and integrate data from cloud and on-premises systems</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B2B and enterprise messaging in the cloud</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Web-based graphic workflow designer</a:t>
            </a:r>
          </a:p>
        </p:txBody>
      </p:sp>
      <p:grpSp>
        <p:nvGrpSpPr>
          <p:cNvPr id="5" name="Graphic 3">
            <a:extLst>
              <a:ext uri="{FF2B5EF4-FFF2-40B4-BE49-F238E27FC236}">
                <a16:creationId xmlns:a16="http://schemas.microsoft.com/office/drawing/2014/main" id="{7AA31D84-A3D4-4D83-A44F-B008EAA3F3CC}"/>
              </a:ext>
            </a:extLst>
          </p:cNvPr>
          <p:cNvGrpSpPr/>
          <p:nvPr/>
        </p:nvGrpSpPr>
        <p:grpSpPr>
          <a:xfrm>
            <a:off x="8324378" y="2007108"/>
            <a:ext cx="3664672" cy="2843784"/>
            <a:chOff x="8324378" y="2007108"/>
            <a:chExt cx="3664672" cy="2843784"/>
          </a:xfrm>
          <a:solidFill>
            <a:schemeClr val="accent1"/>
          </a:solidFill>
        </p:grpSpPr>
        <p:sp>
          <p:nvSpPr>
            <p:cNvPr id="6" name="Freeform: Shape 5">
              <a:extLst>
                <a:ext uri="{FF2B5EF4-FFF2-40B4-BE49-F238E27FC236}">
                  <a16:creationId xmlns:a16="http://schemas.microsoft.com/office/drawing/2014/main" id="{BD914E69-47DF-43AB-858E-DE7615275D15}"/>
                </a:ext>
              </a:extLst>
            </p:cNvPr>
            <p:cNvSpPr/>
            <p:nvPr/>
          </p:nvSpPr>
          <p:spPr>
            <a:xfrm>
              <a:off x="11386578" y="1979257"/>
              <a:ext cx="615665" cy="2873101"/>
            </a:xfrm>
            <a:custGeom>
              <a:avLst/>
              <a:gdLst>
                <a:gd name="connsiteX0" fmla="*/ 599541 w 615664"/>
                <a:gd name="connsiteY0" fmla="*/ 1546491 h 2873101"/>
                <a:gd name="connsiteX1" fmla="*/ 455885 w 615664"/>
                <a:gd name="connsiteY1" fmla="*/ 1652033 h 2873101"/>
                <a:gd name="connsiteX2" fmla="*/ 444158 w 615664"/>
                <a:gd name="connsiteY2" fmla="*/ 1769303 h 2873101"/>
                <a:gd name="connsiteX3" fmla="*/ 441227 w 615664"/>
                <a:gd name="connsiteY3" fmla="*/ 2455329 h 2873101"/>
                <a:gd name="connsiteX4" fmla="*/ 420705 w 615664"/>
                <a:gd name="connsiteY4" fmla="*/ 2651755 h 2873101"/>
                <a:gd name="connsiteX5" fmla="*/ 288776 w 615664"/>
                <a:gd name="connsiteY5" fmla="*/ 2815933 h 2873101"/>
                <a:gd name="connsiteX6" fmla="*/ 24920 w 615664"/>
                <a:gd name="connsiteY6" fmla="*/ 2859909 h 2873101"/>
                <a:gd name="connsiteX7" fmla="*/ 21988 w 615664"/>
                <a:gd name="connsiteY7" fmla="*/ 2836455 h 2873101"/>
                <a:gd name="connsiteX8" fmla="*/ 21988 w 615664"/>
                <a:gd name="connsiteY8" fmla="*/ 2689868 h 2873101"/>
                <a:gd name="connsiteX9" fmla="*/ 33715 w 615664"/>
                <a:gd name="connsiteY9" fmla="*/ 2681073 h 2873101"/>
                <a:gd name="connsiteX10" fmla="*/ 192029 w 615664"/>
                <a:gd name="connsiteY10" fmla="*/ 2478783 h 2873101"/>
                <a:gd name="connsiteX11" fmla="*/ 192029 w 615664"/>
                <a:gd name="connsiteY11" fmla="*/ 1795688 h 2873101"/>
                <a:gd name="connsiteX12" fmla="*/ 194961 w 615664"/>
                <a:gd name="connsiteY12" fmla="*/ 1716531 h 2873101"/>
                <a:gd name="connsiteX13" fmla="*/ 347411 w 615664"/>
                <a:gd name="connsiteY13" fmla="*/ 1440948 h 2873101"/>
                <a:gd name="connsiteX14" fmla="*/ 194961 w 615664"/>
                <a:gd name="connsiteY14" fmla="*/ 1147775 h 2873101"/>
                <a:gd name="connsiteX15" fmla="*/ 194961 w 615664"/>
                <a:gd name="connsiteY15" fmla="*/ 455885 h 2873101"/>
                <a:gd name="connsiteX16" fmla="*/ 194961 w 615664"/>
                <a:gd name="connsiteY16" fmla="*/ 397250 h 2873101"/>
                <a:gd name="connsiteX17" fmla="*/ 36647 w 615664"/>
                <a:gd name="connsiteY17" fmla="*/ 206687 h 2873101"/>
                <a:gd name="connsiteX18" fmla="*/ 21988 w 615664"/>
                <a:gd name="connsiteY18" fmla="*/ 21988 h 2873101"/>
                <a:gd name="connsiteX19" fmla="*/ 115804 w 615664"/>
                <a:gd name="connsiteY19" fmla="*/ 21988 h 2873101"/>
                <a:gd name="connsiteX20" fmla="*/ 171507 w 615664"/>
                <a:gd name="connsiteY20" fmla="*/ 33715 h 2873101"/>
                <a:gd name="connsiteX21" fmla="*/ 391387 w 615664"/>
                <a:gd name="connsiteY21" fmla="*/ 150984 h 2873101"/>
                <a:gd name="connsiteX22" fmla="*/ 447090 w 615664"/>
                <a:gd name="connsiteY22" fmla="*/ 359138 h 2873101"/>
                <a:gd name="connsiteX23" fmla="*/ 450022 w 615664"/>
                <a:gd name="connsiteY23" fmla="*/ 1133116 h 2873101"/>
                <a:gd name="connsiteX24" fmla="*/ 464681 w 615664"/>
                <a:gd name="connsiteY24" fmla="*/ 1250386 h 2873101"/>
                <a:gd name="connsiteX25" fmla="*/ 605404 w 615664"/>
                <a:gd name="connsiteY25" fmla="*/ 1344201 h 2873101"/>
                <a:gd name="connsiteX26" fmla="*/ 599541 w 615664"/>
                <a:gd name="connsiteY26" fmla="*/ 1546491 h 287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5664" h="2873101">
                  <a:moveTo>
                    <a:pt x="599541" y="1546491"/>
                  </a:moveTo>
                  <a:cubicBezTo>
                    <a:pt x="520383" y="1546491"/>
                    <a:pt x="473476" y="1578740"/>
                    <a:pt x="455885" y="1652033"/>
                  </a:cubicBezTo>
                  <a:cubicBezTo>
                    <a:pt x="447090" y="1690146"/>
                    <a:pt x="444158" y="1731190"/>
                    <a:pt x="444158" y="1769303"/>
                  </a:cubicBezTo>
                  <a:cubicBezTo>
                    <a:pt x="444158" y="1997978"/>
                    <a:pt x="444158" y="2226654"/>
                    <a:pt x="441227" y="2455329"/>
                  </a:cubicBezTo>
                  <a:cubicBezTo>
                    <a:pt x="441227" y="2519827"/>
                    <a:pt x="432431" y="2587257"/>
                    <a:pt x="420705" y="2651755"/>
                  </a:cubicBezTo>
                  <a:cubicBezTo>
                    <a:pt x="406046" y="2727981"/>
                    <a:pt x="359138" y="2783684"/>
                    <a:pt x="288776" y="2815933"/>
                  </a:cubicBezTo>
                  <a:cubicBezTo>
                    <a:pt x="221346" y="2848182"/>
                    <a:pt x="104077" y="2868704"/>
                    <a:pt x="24920" y="2859909"/>
                  </a:cubicBezTo>
                  <a:cubicBezTo>
                    <a:pt x="24920" y="2851114"/>
                    <a:pt x="21988" y="2842318"/>
                    <a:pt x="21988" y="2836455"/>
                  </a:cubicBezTo>
                  <a:cubicBezTo>
                    <a:pt x="21988" y="2786615"/>
                    <a:pt x="21988" y="2736776"/>
                    <a:pt x="21988" y="2689868"/>
                  </a:cubicBezTo>
                  <a:cubicBezTo>
                    <a:pt x="27852" y="2684004"/>
                    <a:pt x="30783" y="2681073"/>
                    <a:pt x="33715" y="2681073"/>
                  </a:cubicBezTo>
                  <a:cubicBezTo>
                    <a:pt x="174439" y="2663482"/>
                    <a:pt x="192029" y="2581394"/>
                    <a:pt x="192029" y="2478783"/>
                  </a:cubicBezTo>
                  <a:cubicBezTo>
                    <a:pt x="192029" y="2250108"/>
                    <a:pt x="192029" y="2024364"/>
                    <a:pt x="192029" y="1795688"/>
                  </a:cubicBezTo>
                  <a:cubicBezTo>
                    <a:pt x="192029" y="1769303"/>
                    <a:pt x="192029" y="1742917"/>
                    <a:pt x="194961" y="1716531"/>
                  </a:cubicBezTo>
                  <a:cubicBezTo>
                    <a:pt x="200824" y="1581672"/>
                    <a:pt x="233073" y="1523037"/>
                    <a:pt x="347411" y="1440948"/>
                  </a:cubicBezTo>
                  <a:cubicBezTo>
                    <a:pt x="230142" y="1376450"/>
                    <a:pt x="194961" y="1270908"/>
                    <a:pt x="194961" y="1147775"/>
                  </a:cubicBezTo>
                  <a:cubicBezTo>
                    <a:pt x="194961" y="916168"/>
                    <a:pt x="194961" y="687492"/>
                    <a:pt x="194961" y="455885"/>
                  </a:cubicBezTo>
                  <a:cubicBezTo>
                    <a:pt x="194961" y="435363"/>
                    <a:pt x="194961" y="417772"/>
                    <a:pt x="194961" y="397250"/>
                  </a:cubicBezTo>
                  <a:cubicBezTo>
                    <a:pt x="186166" y="262390"/>
                    <a:pt x="165643" y="236005"/>
                    <a:pt x="36647" y="206687"/>
                  </a:cubicBezTo>
                  <a:cubicBezTo>
                    <a:pt x="30783" y="145121"/>
                    <a:pt x="24920" y="83554"/>
                    <a:pt x="21988" y="21988"/>
                  </a:cubicBezTo>
                  <a:cubicBezTo>
                    <a:pt x="54237" y="21988"/>
                    <a:pt x="83555" y="21988"/>
                    <a:pt x="115804" y="21988"/>
                  </a:cubicBezTo>
                  <a:cubicBezTo>
                    <a:pt x="133394" y="24920"/>
                    <a:pt x="153916" y="30783"/>
                    <a:pt x="171507" y="33715"/>
                  </a:cubicBezTo>
                  <a:cubicBezTo>
                    <a:pt x="256527" y="51305"/>
                    <a:pt x="350343" y="65964"/>
                    <a:pt x="391387" y="150984"/>
                  </a:cubicBezTo>
                  <a:cubicBezTo>
                    <a:pt x="423636" y="212551"/>
                    <a:pt x="444158" y="288776"/>
                    <a:pt x="447090" y="359138"/>
                  </a:cubicBezTo>
                  <a:cubicBezTo>
                    <a:pt x="452954" y="617130"/>
                    <a:pt x="450022" y="875123"/>
                    <a:pt x="450022" y="1133116"/>
                  </a:cubicBezTo>
                  <a:cubicBezTo>
                    <a:pt x="450022" y="1171229"/>
                    <a:pt x="455885" y="1212273"/>
                    <a:pt x="464681" y="1250386"/>
                  </a:cubicBezTo>
                  <a:cubicBezTo>
                    <a:pt x="482271" y="1317815"/>
                    <a:pt x="532110" y="1350064"/>
                    <a:pt x="605404" y="1344201"/>
                  </a:cubicBezTo>
                  <a:cubicBezTo>
                    <a:pt x="599541" y="1414563"/>
                    <a:pt x="599541" y="1481993"/>
                    <a:pt x="599541" y="1546491"/>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D7323FC6-7167-4559-B734-3F96D25538BD}"/>
                </a:ext>
              </a:extLst>
            </p:cNvPr>
            <p:cNvSpPr/>
            <p:nvPr/>
          </p:nvSpPr>
          <p:spPr>
            <a:xfrm>
              <a:off x="8308253" y="1985120"/>
              <a:ext cx="586348" cy="2873101"/>
            </a:xfrm>
            <a:custGeom>
              <a:avLst/>
              <a:gdLst>
                <a:gd name="connsiteX0" fmla="*/ 587813 w 586347"/>
                <a:gd name="connsiteY0" fmla="*/ 21988 h 2873101"/>
                <a:gd name="connsiteX1" fmla="*/ 587813 w 586347"/>
                <a:gd name="connsiteY1" fmla="*/ 203756 h 2873101"/>
                <a:gd name="connsiteX2" fmla="*/ 581950 w 586347"/>
                <a:gd name="connsiteY2" fmla="*/ 209619 h 2873101"/>
                <a:gd name="connsiteX3" fmla="*/ 426568 w 586347"/>
                <a:gd name="connsiteY3" fmla="*/ 420704 h 2873101"/>
                <a:gd name="connsiteX4" fmla="*/ 426568 w 586347"/>
                <a:gd name="connsiteY4" fmla="*/ 1086208 h 2873101"/>
                <a:gd name="connsiteX5" fmla="*/ 423636 w 586347"/>
                <a:gd name="connsiteY5" fmla="*/ 1200546 h 2873101"/>
                <a:gd name="connsiteX6" fmla="*/ 271186 w 586347"/>
                <a:gd name="connsiteY6" fmla="*/ 1443880 h 2873101"/>
                <a:gd name="connsiteX7" fmla="*/ 426568 w 586347"/>
                <a:gd name="connsiteY7" fmla="*/ 1789825 h 2873101"/>
                <a:gd name="connsiteX8" fmla="*/ 426568 w 586347"/>
                <a:gd name="connsiteY8" fmla="*/ 2440670 h 2873101"/>
                <a:gd name="connsiteX9" fmla="*/ 429500 w 586347"/>
                <a:gd name="connsiteY9" fmla="*/ 2496373 h 2873101"/>
                <a:gd name="connsiteX10" fmla="*/ 590745 w 586347"/>
                <a:gd name="connsiteY10" fmla="*/ 2678141 h 2873101"/>
                <a:gd name="connsiteX11" fmla="*/ 590745 w 586347"/>
                <a:gd name="connsiteY11" fmla="*/ 2862840 h 2873101"/>
                <a:gd name="connsiteX12" fmla="*/ 241868 w 586347"/>
                <a:gd name="connsiteY12" fmla="*/ 2745571 h 2873101"/>
                <a:gd name="connsiteX13" fmla="*/ 177370 w 586347"/>
                <a:gd name="connsiteY13" fmla="*/ 2513964 h 2873101"/>
                <a:gd name="connsiteX14" fmla="*/ 177370 w 586347"/>
                <a:gd name="connsiteY14" fmla="*/ 1775166 h 2873101"/>
                <a:gd name="connsiteX15" fmla="*/ 177370 w 586347"/>
                <a:gd name="connsiteY15" fmla="*/ 1713600 h 2873101"/>
                <a:gd name="connsiteX16" fmla="*/ 24920 w 586347"/>
                <a:gd name="connsiteY16" fmla="*/ 1534764 h 2873101"/>
                <a:gd name="connsiteX17" fmla="*/ 21988 w 586347"/>
                <a:gd name="connsiteY17" fmla="*/ 1505446 h 2873101"/>
                <a:gd name="connsiteX18" fmla="*/ 21988 w 586347"/>
                <a:gd name="connsiteY18" fmla="*/ 1355928 h 2873101"/>
                <a:gd name="connsiteX19" fmla="*/ 177370 w 586347"/>
                <a:gd name="connsiteY19" fmla="*/ 1144843 h 2873101"/>
                <a:gd name="connsiteX20" fmla="*/ 177370 w 586347"/>
                <a:gd name="connsiteY20" fmla="*/ 426568 h 2873101"/>
                <a:gd name="connsiteX21" fmla="*/ 189097 w 586347"/>
                <a:gd name="connsiteY21" fmla="*/ 282913 h 2873101"/>
                <a:gd name="connsiteX22" fmla="*/ 450022 w 586347"/>
                <a:gd name="connsiteY22" fmla="*/ 33715 h 2873101"/>
                <a:gd name="connsiteX23" fmla="*/ 499861 w 586347"/>
                <a:gd name="connsiteY23" fmla="*/ 21988 h 2873101"/>
                <a:gd name="connsiteX24" fmla="*/ 587813 w 586347"/>
                <a:gd name="connsiteY24" fmla="*/ 21988 h 287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6347" h="2873101">
                  <a:moveTo>
                    <a:pt x="587813" y="21988"/>
                  </a:moveTo>
                  <a:cubicBezTo>
                    <a:pt x="587813" y="83554"/>
                    <a:pt x="587813" y="142189"/>
                    <a:pt x="587813" y="203756"/>
                  </a:cubicBezTo>
                  <a:cubicBezTo>
                    <a:pt x="584882" y="206687"/>
                    <a:pt x="584882" y="209619"/>
                    <a:pt x="581950" y="209619"/>
                  </a:cubicBezTo>
                  <a:cubicBezTo>
                    <a:pt x="435363" y="233073"/>
                    <a:pt x="426568" y="312230"/>
                    <a:pt x="426568" y="420704"/>
                  </a:cubicBezTo>
                  <a:cubicBezTo>
                    <a:pt x="423636" y="643516"/>
                    <a:pt x="426568" y="863396"/>
                    <a:pt x="426568" y="1086208"/>
                  </a:cubicBezTo>
                  <a:cubicBezTo>
                    <a:pt x="426568" y="1124321"/>
                    <a:pt x="426568" y="1162433"/>
                    <a:pt x="423636" y="1200546"/>
                  </a:cubicBezTo>
                  <a:cubicBezTo>
                    <a:pt x="414841" y="1314884"/>
                    <a:pt x="373797" y="1382314"/>
                    <a:pt x="271186" y="1443880"/>
                  </a:cubicBezTo>
                  <a:cubicBezTo>
                    <a:pt x="411909" y="1520105"/>
                    <a:pt x="426568" y="1652033"/>
                    <a:pt x="426568" y="1789825"/>
                  </a:cubicBezTo>
                  <a:cubicBezTo>
                    <a:pt x="426568" y="2006773"/>
                    <a:pt x="426568" y="2223722"/>
                    <a:pt x="426568" y="2440670"/>
                  </a:cubicBezTo>
                  <a:cubicBezTo>
                    <a:pt x="426568" y="2461192"/>
                    <a:pt x="426568" y="2478783"/>
                    <a:pt x="429500" y="2496373"/>
                  </a:cubicBezTo>
                  <a:cubicBezTo>
                    <a:pt x="441227" y="2628302"/>
                    <a:pt x="458817" y="2648824"/>
                    <a:pt x="590745" y="2678141"/>
                  </a:cubicBezTo>
                  <a:cubicBezTo>
                    <a:pt x="590745" y="2736776"/>
                    <a:pt x="590745" y="2795410"/>
                    <a:pt x="590745" y="2862840"/>
                  </a:cubicBezTo>
                  <a:cubicBezTo>
                    <a:pt x="464680" y="2851113"/>
                    <a:pt x="332752" y="2859909"/>
                    <a:pt x="241868" y="2745571"/>
                  </a:cubicBezTo>
                  <a:cubicBezTo>
                    <a:pt x="189097" y="2678141"/>
                    <a:pt x="180302" y="2596053"/>
                    <a:pt x="177370" y="2513964"/>
                  </a:cubicBezTo>
                  <a:cubicBezTo>
                    <a:pt x="177370" y="2267698"/>
                    <a:pt x="177370" y="2021432"/>
                    <a:pt x="177370" y="1775166"/>
                  </a:cubicBezTo>
                  <a:cubicBezTo>
                    <a:pt x="177370" y="1754644"/>
                    <a:pt x="177370" y="1734122"/>
                    <a:pt x="177370" y="1713600"/>
                  </a:cubicBezTo>
                  <a:cubicBezTo>
                    <a:pt x="171507" y="1602194"/>
                    <a:pt x="136326" y="1558218"/>
                    <a:pt x="24920" y="1534764"/>
                  </a:cubicBezTo>
                  <a:cubicBezTo>
                    <a:pt x="24920" y="1525969"/>
                    <a:pt x="21988" y="1514242"/>
                    <a:pt x="21988" y="1505446"/>
                  </a:cubicBezTo>
                  <a:cubicBezTo>
                    <a:pt x="21988" y="1455607"/>
                    <a:pt x="21988" y="1405768"/>
                    <a:pt x="21988" y="1355928"/>
                  </a:cubicBezTo>
                  <a:cubicBezTo>
                    <a:pt x="148053" y="1314884"/>
                    <a:pt x="177370" y="1276771"/>
                    <a:pt x="177370" y="1144843"/>
                  </a:cubicBezTo>
                  <a:cubicBezTo>
                    <a:pt x="177370" y="904441"/>
                    <a:pt x="177370" y="666970"/>
                    <a:pt x="177370" y="426568"/>
                  </a:cubicBezTo>
                  <a:cubicBezTo>
                    <a:pt x="177370" y="379660"/>
                    <a:pt x="180302" y="329820"/>
                    <a:pt x="189097" y="282913"/>
                  </a:cubicBezTo>
                  <a:cubicBezTo>
                    <a:pt x="215483" y="127531"/>
                    <a:pt x="291708" y="54237"/>
                    <a:pt x="450022" y="33715"/>
                  </a:cubicBezTo>
                  <a:cubicBezTo>
                    <a:pt x="467612" y="30783"/>
                    <a:pt x="482271" y="27851"/>
                    <a:pt x="499861" y="21988"/>
                  </a:cubicBezTo>
                  <a:cubicBezTo>
                    <a:pt x="526247" y="21988"/>
                    <a:pt x="555564" y="21988"/>
                    <a:pt x="587813" y="2198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590EA5C4-E941-4EA8-ACC9-ACAB0BCFF606}"/>
                </a:ext>
              </a:extLst>
            </p:cNvPr>
            <p:cNvSpPr/>
            <p:nvPr/>
          </p:nvSpPr>
          <p:spPr>
            <a:xfrm>
              <a:off x="9103760" y="2223324"/>
              <a:ext cx="2081534" cy="2257437"/>
            </a:xfrm>
            <a:custGeom>
              <a:avLst/>
              <a:gdLst>
                <a:gd name="connsiteX0" fmla="*/ 1120384 w 2081533"/>
                <a:gd name="connsiteY0" fmla="*/ 707281 h 2257436"/>
                <a:gd name="connsiteX1" fmla="*/ 1123315 w 2081533"/>
                <a:gd name="connsiteY1" fmla="*/ 985796 h 2257436"/>
                <a:gd name="connsiteX2" fmla="*/ 1161428 w 2081533"/>
                <a:gd name="connsiteY2" fmla="*/ 1038568 h 2257436"/>
                <a:gd name="connsiteX3" fmla="*/ 1328537 w 2081533"/>
                <a:gd name="connsiteY3" fmla="*/ 1105997 h 2257436"/>
                <a:gd name="connsiteX4" fmla="*/ 1524963 w 2081533"/>
                <a:gd name="connsiteY4" fmla="*/ 1149973 h 2257436"/>
                <a:gd name="connsiteX5" fmla="*/ 1850386 w 2081533"/>
                <a:gd name="connsiteY5" fmla="*/ 1554553 h 2257436"/>
                <a:gd name="connsiteX6" fmla="*/ 1850386 w 2081533"/>
                <a:gd name="connsiteY6" fmla="*/ 1613188 h 2257436"/>
                <a:gd name="connsiteX7" fmla="*/ 1926612 w 2081533"/>
                <a:gd name="connsiteY7" fmla="*/ 1613188 h 2257436"/>
                <a:gd name="connsiteX8" fmla="*/ 2076130 w 2081533"/>
                <a:gd name="connsiteY8" fmla="*/ 1765638 h 2257436"/>
                <a:gd name="connsiteX9" fmla="*/ 2076130 w 2081533"/>
                <a:gd name="connsiteY9" fmla="*/ 2088129 h 2257436"/>
                <a:gd name="connsiteX10" fmla="*/ 1920748 w 2081533"/>
                <a:gd name="connsiteY10" fmla="*/ 2240580 h 2257436"/>
                <a:gd name="connsiteX11" fmla="*/ 1604120 w 2081533"/>
                <a:gd name="connsiteY11" fmla="*/ 2240580 h 2257436"/>
                <a:gd name="connsiteX12" fmla="*/ 1448738 w 2081533"/>
                <a:gd name="connsiteY12" fmla="*/ 2079334 h 2257436"/>
                <a:gd name="connsiteX13" fmla="*/ 1448738 w 2081533"/>
                <a:gd name="connsiteY13" fmla="*/ 1783228 h 2257436"/>
                <a:gd name="connsiteX14" fmla="*/ 1618779 w 2081533"/>
                <a:gd name="connsiteY14" fmla="*/ 1607324 h 2257436"/>
                <a:gd name="connsiteX15" fmla="*/ 1659823 w 2081533"/>
                <a:gd name="connsiteY15" fmla="*/ 1607324 h 2257436"/>
                <a:gd name="connsiteX16" fmla="*/ 1486851 w 2081533"/>
                <a:gd name="connsiteY16" fmla="*/ 1322946 h 2257436"/>
                <a:gd name="connsiteX17" fmla="*/ 1237653 w 2081533"/>
                <a:gd name="connsiteY17" fmla="*/ 1267243 h 2257436"/>
                <a:gd name="connsiteX18" fmla="*/ 1008978 w 2081533"/>
                <a:gd name="connsiteY18" fmla="*/ 1167564 h 2257436"/>
                <a:gd name="connsiteX19" fmla="*/ 598534 w 2081533"/>
                <a:gd name="connsiteY19" fmla="*/ 1311219 h 2257436"/>
                <a:gd name="connsiteX20" fmla="*/ 437289 w 2081533"/>
                <a:gd name="connsiteY20" fmla="*/ 1449011 h 2257436"/>
                <a:gd name="connsiteX21" fmla="*/ 434357 w 2081533"/>
                <a:gd name="connsiteY21" fmla="*/ 1595597 h 2257436"/>
                <a:gd name="connsiteX22" fmla="*/ 507651 w 2081533"/>
                <a:gd name="connsiteY22" fmla="*/ 1595597 h 2257436"/>
                <a:gd name="connsiteX23" fmla="*/ 651306 w 2081533"/>
                <a:gd name="connsiteY23" fmla="*/ 1736321 h 2257436"/>
                <a:gd name="connsiteX24" fmla="*/ 651306 w 2081533"/>
                <a:gd name="connsiteY24" fmla="*/ 2079334 h 2257436"/>
                <a:gd name="connsiteX25" fmla="*/ 510582 w 2081533"/>
                <a:gd name="connsiteY25" fmla="*/ 2217126 h 2257436"/>
                <a:gd name="connsiteX26" fmla="*/ 161705 w 2081533"/>
                <a:gd name="connsiteY26" fmla="*/ 2217126 h 2257436"/>
                <a:gd name="connsiteX27" fmla="*/ 26846 w 2081533"/>
                <a:gd name="connsiteY27" fmla="*/ 2085197 h 2257436"/>
                <a:gd name="connsiteX28" fmla="*/ 23914 w 2081533"/>
                <a:gd name="connsiteY28" fmla="*/ 1736321 h 2257436"/>
                <a:gd name="connsiteX29" fmla="*/ 179296 w 2081533"/>
                <a:gd name="connsiteY29" fmla="*/ 1589734 h 2257436"/>
                <a:gd name="connsiteX30" fmla="*/ 249658 w 2081533"/>
                <a:gd name="connsiteY30" fmla="*/ 1589734 h 2257436"/>
                <a:gd name="connsiteX31" fmla="*/ 249658 w 2081533"/>
                <a:gd name="connsiteY31" fmla="*/ 1510577 h 2257436"/>
                <a:gd name="connsiteX32" fmla="*/ 554558 w 2081533"/>
                <a:gd name="connsiteY32" fmla="*/ 1132383 h 2257436"/>
                <a:gd name="connsiteX33" fmla="*/ 753916 w 2081533"/>
                <a:gd name="connsiteY33" fmla="*/ 1091339 h 2257436"/>
                <a:gd name="connsiteX34" fmla="*/ 859459 w 2081533"/>
                <a:gd name="connsiteY34" fmla="*/ 1050295 h 2257436"/>
                <a:gd name="connsiteX35" fmla="*/ 921026 w 2081533"/>
                <a:gd name="connsiteY35" fmla="*/ 933025 h 2257436"/>
                <a:gd name="connsiteX36" fmla="*/ 918094 w 2081533"/>
                <a:gd name="connsiteY36" fmla="*/ 707281 h 2257436"/>
                <a:gd name="connsiteX37" fmla="*/ 812551 w 2081533"/>
                <a:gd name="connsiteY37" fmla="*/ 698486 h 2257436"/>
                <a:gd name="connsiteX38" fmla="*/ 686487 w 2081533"/>
                <a:gd name="connsiteY38" fmla="*/ 557763 h 2257436"/>
                <a:gd name="connsiteX39" fmla="*/ 686487 w 2081533"/>
                <a:gd name="connsiteY39" fmla="*/ 167842 h 2257436"/>
                <a:gd name="connsiteX40" fmla="*/ 827210 w 2081533"/>
                <a:gd name="connsiteY40" fmla="*/ 24187 h 2257436"/>
                <a:gd name="connsiteX41" fmla="*/ 1222995 w 2081533"/>
                <a:gd name="connsiteY41" fmla="*/ 24187 h 2257436"/>
                <a:gd name="connsiteX42" fmla="*/ 1363718 w 2081533"/>
                <a:gd name="connsiteY42" fmla="*/ 173705 h 2257436"/>
                <a:gd name="connsiteX43" fmla="*/ 1363718 w 2081533"/>
                <a:gd name="connsiteY43" fmla="*/ 548968 h 2257436"/>
                <a:gd name="connsiteX44" fmla="*/ 1217131 w 2081533"/>
                <a:gd name="connsiteY44" fmla="*/ 704350 h 2257436"/>
                <a:gd name="connsiteX45" fmla="*/ 1120384 w 2081533"/>
                <a:gd name="connsiteY45" fmla="*/ 707281 h 2257436"/>
                <a:gd name="connsiteX46" fmla="*/ 1161428 w 2081533"/>
                <a:gd name="connsiteY46" fmla="*/ 235272 h 2257436"/>
                <a:gd name="connsiteX47" fmla="*/ 894640 w 2081533"/>
                <a:gd name="connsiteY47" fmla="*/ 235272 h 2257436"/>
                <a:gd name="connsiteX48" fmla="*/ 894640 w 2081533"/>
                <a:gd name="connsiteY48" fmla="*/ 499128 h 2257436"/>
                <a:gd name="connsiteX49" fmla="*/ 1161428 w 2081533"/>
                <a:gd name="connsiteY49" fmla="*/ 499128 h 2257436"/>
                <a:gd name="connsiteX50" fmla="*/ 1161428 w 2081533"/>
                <a:gd name="connsiteY50" fmla="*/ 235272 h 225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81533" h="2257436">
                  <a:moveTo>
                    <a:pt x="1120384" y="707281"/>
                  </a:moveTo>
                  <a:cubicBezTo>
                    <a:pt x="1120384" y="804029"/>
                    <a:pt x="1117452" y="894913"/>
                    <a:pt x="1123315" y="985796"/>
                  </a:cubicBezTo>
                  <a:cubicBezTo>
                    <a:pt x="1123315" y="1003387"/>
                    <a:pt x="1143838" y="1029772"/>
                    <a:pt x="1161428" y="1038568"/>
                  </a:cubicBezTo>
                  <a:cubicBezTo>
                    <a:pt x="1214199" y="1064953"/>
                    <a:pt x="1269902" y="1088407"/>
                    <a:pt x="1328537" y="1105997"/>
                  </a:cubicBezTo>
                  <a:cubicBezTo>
                    <a:pt x="1393035" y="1123588"/>
                    <a:pt x="1460465" y="1135315"/>
                    <a:pt x="1524963" y="1149973"/>
                  </a:cubicBezTo>
                  <a:cubicBezTo>
                    <a:pt x="1741912" y="1196881"/>
                    <a:pt x="1850386" y="1331741"/>
                    <a:pt x="1850386" y="1554553"/>
                  </a:cubicBezTo>
                  <a:cubicBezTo>
                    <a:pt x="1850386" y="1572144"/>
                    <a:pt x="1850386" y="1589734"/>
                    <a:pt x="1850386" y="1613188"/>
                  </a:cubicBezTo>
                  <a:cubicBezTo>
                    <a:pt x="1879704" y="1613188"/>
                    <a:pt x="1903158" y="1613188"/>
                    <a:pt x="1926612" y="1613188"/>
                  </a:cubicBezTo>
                  <a:cubicBezTo>
                    <a:pt x="2020427" y="1619051"/>
                    <a:pt x="2073199" y="1671823"/>
                    <a:pt x="2076130" y="1765638"/>
                  </a:cubicBezTo>
                  <a:cubicBezTo>
                    <a:pt x="2079062" y="1874112"/>
                    <a:pt x="2079062" y="1979655"/>
                    <a:pt x="2076130" y="2088129"/>
                  </a:cubicBezTo>
                  <a:cubicBezTo>
                    <a:pt x="2073199" y="2181945"/>
                    <a:pt x="2017495" y="2240580"/>
                    <a:pt x="1920748" y="2240580"/>
                  </a:cubicBezTo>
                  <a:cubicBezTo>
                    <a:pt x="1815206" y="2243511"/>
                    <a:pt x="1709663" y="2243511"/>
                    <a:pt x="1604120" y="2240580"/>
                  </a:cubicBezTo>
                  <a:cubicBezTo>
                    <a:pt x="1507373" y="2234716"/>
                    <a:pt x="1448738" y="2176081"/>
                    <a:pt x="1448738" y="2079334"/>
                  </a:cubicBezTo>
                  <a:cubicBezTo>
                    <a:pt x="1448738" y="1979655"/>
                    <a:pt x="1448738" y="1882908"/>
                    <a:pt x="1448738" y="1783228"/>
                  </a:cubicBezTo>
                  <a:cubicBezTo>
                    <a:pt x="1448738" y="1665959"/>
                    <a:pt x="1501510" y="1610256"/>
                    <a:pt x="1618779" y="1607324"/>
                  </a:cubicBezTo>
                  <a:cubicBezTo>
                    <a:pt x="1633438" y="1607324"/>
                    <a:pt x="1645165" y="1607324"/>
                    <a:pt x="1659823" y="1607324"/>
                  </a:cubicBezTo>
                  <a:cubicBezTo>
                    <a:pt x="1697936" y="1449011"/>
                    <a:pt x="1639301" y="1355195"/>
                    <a:pt x="1486851" y="1322946"/>
                  </a:cubicBezTo>
                  <a:cubicBezTo>
                    <a:pt x="1404762" y="1305356"/>
                    <a:pt x="1319742" y="1293629"/>
                    <a:pt x="1237653" y="1267243"/>
                  </a:cubicBezTo>
                  <a:cubicBezTo>
                    <a:pt x="1164360" y="1243789"/>
                    <a:pt x="1093998" y="1205677"/>
                    <a:pt x="1008978" y="1167564"/>
                  </a:cubicBezTo>
                  <a:cubicBezTo>
                    <a:pt x="903435" y="1264311"/>
                    <a:pt x="745121" y="1270175"/>
                    <a:pt x="598534" y="1311219"/>
                  </a:cubicBezTo>
                  <a:cubicBezTo>
                    <a:pt x="525241" y="1331741"/>
                    <a:pt x="454879" y="1363990"/>
                    <a:pt x="437289" y="1449011"/>
                  </a:cubicBezTo>
                  <a:cubicBezTo>
                    <a:pt x="428494" y="1492987"/>
                    <a:pt x="434357" y="1542826"/>
                    <a:pt x="434357" y="1595597"/>
                  </a:cubicBezTo>
                  <a:cubicBezTo>
                    <a:pt x="460743" y="1595597"/>
                    <a:pt x="484197" y="1595597"/>
                    <a:pt x="507651" y="1595597"/>
                  </a:cubicBezTo>
                  <a:cubicBezTo>
                    <a:pt x="589739" y="1598529"/>
                    <a:pt x="648374" y="1657164"/>
                    <a:pt x="651306" y="1736321"/>
                  </a:cubicBezTo>
                  <a:cubicBezTo>
                    <a:pt x="654237" y="1850658"/>
                    <a:pt x="654237" y="1964996"/>
                    <a:pt x="651306" y="2079334"/>
                  </a:cubicBezTo>
                  <a:cubicBezTo>
                    <a:pt x="648374" y="2158491"/>
                    <a:pt x="592671" y="2217126"/>
                    <a:pt x="510582" y="2217126"/>
                  </a:cubicBezTo>
                  <a:cubicBezTo>
                    <a:pt x="393313" y="2220057"/>
                    <a:pt x="278975" y="2220057"/>
                    <a:pt x="161705" y="2217126"/>
                  </a:cubicBezTo>
                  <a:cubicBezTo>
                    <a:pt x="85480" y="2214194"/>
                    <a:pt x="29777" y="2164354"/>
                    <a:pt x="26846" y="2085197"/>
                  </a:cubicBezTo>
                  <a:cubicBezTo>
                    <a:pt x="20982" y="1967928"/>
                    <a:pt x="20982" y="1853590"/>
                    <a:pt x="23914" y="1736321"/>
                  </a:cubicBezTo>
                  <a:cubicBezTo>
                    <a:pt x="26846" y="1642505"/>
                    <a:pt x="85480" y="1592666"/>
                    <a:pt x="179296" y="1589734"/>
                  </a:cubicBezTo>
                  <a:cubicBezTo>
                    <a:pt x="199818" y="1589734"/>
                    <a:pt x="220340" y="1589734"/>
                    <a:pt x="249658" y="1589734"/>
                  </a:cubicBezTo>
                  <a:cubicBezTo>
                    <a:pt x="249658" y="1560417"/>
                    <a:pt x="249658" y="1536963"/>
                    <a:pt x="249658" y="1510577"/>
                  </a:cubicBezTo>
                  <a:cubicBezTo>
                    <a:pt x="249658" y="1317082"/>
                    <a:pt x="363995" y="1173427"/>
                    <a:pt x="554558" y="1132383"/>
                  </a:cubicBezTo>
                  <a:cubicBezTo>
                    <a:pt x="619057" y="1117724"/>
                    <a:pt x="686487" y="1105997"/>
                    <a:pt x="753916" y="1091339"/>
                  </a:cubicBezTo>
                  <a:cubicBezTo>
                    <a:pt x="789097" y="1082544"/>
                    <a:pt x="827210" y="1067885"/>
                    <a:pt x="859459" y="1050295"/>
                  </a:cubicBezTo>
                  <a:cubicBezTo>
                    <a:pt x="906367" y="1026841"/>
                    <a:pt x="929821" y="991660"/>
                    <a:pt x="921026" y="933025"/>
                  </a:cubicBezTo>
                  <a:cubicBezTo>
                    <a:pt x="912230" y="859732"/>
                    <a:pt x="918094" y="783506"/>
                    <a:pt x="918094" y="707281"/>
                  </a:cubicBezTo>
                  <a:cubicBezTo>
                    <a:pt x="879981" y="704350"/>
                    <a:pt x="844800" y="704350"/>
                    <a:pt x="812551" y="698486"/>
                  </a:cubicBezTo>
                  <a:cubicBezTo>
                    <a:pt x="736326" y="686759"/>
                    <a:pt x="686487" y="633988"/>
                    <a:pt x="686487" y="557763"/>
                  </a:cubicBezTo>
                  <a:cubicBezTo>
                    <a:pt x="683555" y="428766"/>
                    <a:pt x="683555" y="296838"/>
                    <a:pt x="686487" y="167842"/>
                  </a:cubicBezTo>
                  <a:cubicBezTo>
                    <a:pt x="686487" y="85753"/>
                    <a:pt x="745121" y="27119"/>
                    <a:pt x="827210" y="24187"/>
                  </a:cubicBezTo>
                  <a:cubicBezTo>
                    <a:pt x="959138" y="21255"/>
                    <a:pt x="1091066" y="21255"/>
                    <a:pt x="1222995" y="24187"/>
                  </a:cubicBezTo>
                  <a:cubicBezTo>
                    <a:pt x="1308015" y="27119"/>
                    <a:pt x="1363718" y="85753"/>
                    <a:pt x="1363718" y="173705"/>
                  </a:cubicBezTo>
                  <a:cubicBezTo>
                    <a:pt x="1366650" y="299770"/>
                    <a:pt x="1366650" y="422903"/>
                    <a:pt x="1363718" y="548968"/>
                  </a:cubicBezTo>
                  <a:cubicBezTo>
                    <a:pt x="1363718" y="642783"/>
                    <a:pt x="1308015" y="695554"/>
                    <a:pt x="1217131" y="704350"/>
                  </a:cubicBezTo>
                  <a:cubicBezTo>
                    <a:pt x="1187814" y="707281"/>
                    <a:pt x="1158496" y="707281"/>
                    <a:pt x="1120384" y="707281"/>
                  </a:cubicBezTo>
                  <a:close/>
                  <a:moveTo>
                    <a:pt x="1161428" y="235272"/>
                  </a:moveTo>
                  <a:cubicBezTo>
                    <a:pt x="1067612" y="235272"/>
                    <a:pt x="982592" y="235272"/>
                    <a:pt x="894640" y="235272"/>
                  </a:cubicBezTo>
                  <a:cubicBezTo>
                    <a:pt x="894640" y="326156"/>
                    <a:pt x="894640" y="414108"/>
                    <a:pt x="894640" y="499128"/>
                  </a:cubicBezTo>
                  <a:cubicBezTo>
                    <a:pt x="985524" y="499128"/>
                    <a:pt x="1073476" y="499128"/>
                    <a:pt x="1161428" y="499128"/>
                  </a:cubicBezTo>
                  <a:cubicBezTo>
                    <a:pt x="1161428" y="408244"/>
                    <a:pt x="1161428" y="323224"/>
                    <a:pt x="1161428" y="23527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5411765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1C7D-651D-423A-A1AD-A9D5548E33B7}"/>
              </a:ext>
            </a:extLst>
          </p:cNvPr>
          <p:cNvSpPr>
            <a:spLocks noGrp="1"/>
          </p:cNvSpPr>
          <p:nvPr>
            <p:ph type="title"/>
          </p:nvPr>
        </p:nvSpPr>
        <p:spPr/>
        <p:txBody>
          <a:bodyPr/>
          <a:lstStyle/>
          <a:p>
            <a:r>
              <a:rPr lang="en-US" dirty="0"/>
              <a:t>Logic App designer</a:t>
            </a:r>
          </a:p>
        </p:txBody>
      </p:sp>
      <p:pic>
        <p:nvPicPr>
          <p:cNvPr id="1026" name="Picture 2" descr="Logic Apps Designer - example logic app">
            <a:extLst>
              <a:ext uri="{FF2B5EF4-FFF2-40B4-BE49-F238E27FC236}">
                <a16:creationId xmlns:a16="http://schemas.microsoft.com/office/drawing/2014/main" id="{8049FD63-7A36-4B4F-BD6C-5F44A3FD6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352550"/>
            <a:ext cx="95250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63999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Visualization</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44712826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6AD7-EDB4-4979-A57D-FAC709D8DFFC}"/>
              </a:ext>
            </a:extLst>
          </p:cNvPr>
          <p:cNvSpPr>
            <a:spLocks noGrp="1"/>
          </p:cNvSpPr>
          <p:nvPr>
            <p:ph type="title"/>
          </p:nvPr>
        </p:nvSpPr>
        <p:spPr/>
        <p:txBody>
          <a:bodyPr/>
          <a:lstStyle/>
          <a:p>
            <a:r>
              <a:rPr lang="en-US" dirty="0"/>
              <a:t>Visualizing data with Power BI</a:t>
            </a:r>
          </a:p>
        </p:txBody>
      </p:sp>
      <p:sp>
        <p:nvSpPr>
          <p:cNvPr id="3" name="Text Placeholder 2">
            <a:extLst>
              <a:ext uri="{FF2B5EF4-FFF2-40B4-BE49-F238E27FC236}">
                <a16:creationId xmlns:a16="http://schemas.microsoft.com/office/drawing/2014/main" id="{534EE716-99EC-4D67-B799-6B2FA76F3C0D}"/>
              </a:ext>
            </a:extLst>
          </p:cNvPr>
          <p:cNvSpPr>
            <a:spLocks noGrp="1"/>
          </p:cNvSpPr>
          <p:nvPr>
            <p:ph type="body" sz="quarter" idx="10"/>
          </p:nvPr>
        </p:nvSpPr>
        <p:spPr>
          <a:xfrm>
            <a:off x="584200" y="1435496"/>
            <a:ext cx="4451178" cy="1477328"/>
          </a:xfrm>
        </p:spPr>
        <p:txBody>
          <a:bodyPr/>
          <a:lstStyle/>
          <a:p>
            <a:pPr marL="0" indent="0">
              <a:buNone/>
            </a:pPr>
            <a:r>
              <a:rPr lang="en-US" sz="2400" dirty="0">
                <a:latin typeface="+mn-lt"/>
              </a:rPr>
              <a:t>Power BI helps you create reports and static or real-time dashboards from local, on-prem, and Azure services</a:t>
            </a:r>
          </a:p>
        </p:txBody>
      </p:sp>
      <p:sp>
        <p:nvSpPr>
          <p:cNvPr id="4" name="Text Placeholder 2">
            <a:extLst>
              <a:ext uri="{FF2B5EF4-FFF2-40B4-BE49-F238E27FC236}">
                <a16:creationId xmlns:a16="http://schemas.microsoft.com/office/drawing/2014/main" id="{4610CAEB-B9BD-4751-A87E-68FB6108A28A}"/>
              </a:ext>
            </a:extLst>
          </p:cNvPr>
          <p:cNvSpPr txBox="1">
            <a:spLocks/>
          </p:cNvSpPr>
          <p:nvPr/>
        </p:nvSpPr>
        <p:spPr>
          <a:xfrm>
            <a:off x="584200" y="4133387"/>
            <a:ext cx="445117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Create visualizations through a drag-and-drop interface with several out-of-the-box components</a:t>
            </a:r>
          </a:p>
        </p:txBody>
      </p:sp>
      <p:sp>
        <p:nvSpPr>
          <p:cNvPr id="5" name="graph_4" title="Icon of a pie chart">
            <a:extLst>
              <a:ext uri="{FF2B5EF4-FFF2-40B4-BE49-F238E27FC236}">
                <a16:creationId xmlns:a16="http://schemas.microsoft.com/office/drawing/2014/main" id="{E442266E-A891-4C15-BBB7-548C0354B6AA}"/>
              </a:ext>
            </a:extLst>
          </p:cNvPr>
          <p:cNvSpPr>
            <a:spLocks noChangeAspect="1" noEditPoints="1"/>
          </p:cNvSpPr>
          <p:nvPr/>
        </p:nvSpPr>
        <p:spPr bwMode="auto">
          <a:xfrm>
            <a:off x="2803816" y="6042230"/>
            <a:ext cx="360057" cy="35857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graph_9" title="Icon of a line chart with connected circles at varying points">
            <a:extLst>
              <a:ext uri="{FF2B5EF4-FFF2-40B4-BE49-F238E27FC236}">
                <a16:creationId xmlns:a16="http://schemas.microsoft.com/office/drawing/2014/main" id="{FF1998CE-AEEA-4897-87F4-8B33E91516CB}"/>
              </a:ext>
            </a:extLst>
          </p:cNvPr>
          <p:cNvSpPr>
            <a:spLocks noChangeAspect="1" noEditPoints="1"/>
          </p:cNvSpPr>
          <p:nvPr/>
        </p:nvSpPr>
        <p:spPr bwMode="auto">
          <a:xfrm>
            <a:off x="1149153" y="6042230"/>
            <a:ext cx="397376" cy="35857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ScatterChart" title="Icon of a chart with dots scattered in it">
            <a:extLst>
              <a:ext uri="{FF2B5EF4-FFF2-40B4-BE49-F238E27FC236}">
                <a16:creationId xmlns:a16="http://schemas.microsoft.com/office/drawing/2014/main" id="{B932F840-D015-4A61-B80A-21D5699ADBEA}"/>
              </a:ext>
            </a:extLst>
          </p:cNvPr>
          <p:cNvSpPr>
            <a:spLocks noChangeAspect="1" noEditPoints="1"/>
          </p:cNvSpPr>
          <p:nvPr/>
        </p:nvSpPr>
        <p:spPr bwMode="auto">
          <a:xfrm>
            <a:off x="1995973" y="6042230"/>
            <a:ext cx="358400" cy="358570"/>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globe" title="Icon of the earth">
            <a:extLst>
              <a:ext uri="{FF2B5EF4-FFF2-40B4-BE49-F238E27FC236}">
                <a16:creationId xmlns:a16="http://schemas.microsoft.com/office/drawing/2014/main" id="{5EA622FC-5B12-4401-9D73-36862606BC94}"/>
              </a:ext>
            </a:extLst>
          </p:cNvPr>
          <p:cNvSpPr>
            <a:spLocks noChangeAspect="1" noEditPoints="1"/>
          </p:cNvSpPr>
          <p:nvPr/>
        </p:nvSpPr>
        <p:spPr bwMode="auto">
          <a:xfrm>
            <a:off x="3676783" y="6042230"/>
            <a:ext cx="357354" cy="35857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loud" title="Icon of a cloud">
            <a:extLst>
              <a:ext uri="{FF2B5EF4-FFF2-40B4-BE49-F238E27FC236}">
                <a16:creationId xmlns:a16="http://schemas.microsoft.com/office/drawing/2014/main" id="{F37C3F8B-ED04-4CA3-B7FE-4C14425B7F98}"/>
              </a:ext>
            </a:extLst>
          </p:cNvPr>
          <p:cNvSpPr>
            <a:spLocks noChangeAspect="1"/>
          </p:cNvSpPr>
          <p:nvPr/>
        </p:nvSpPr>
        <p:spPr bwMode="auto">
          <a:xfrm>
            <a:off x="1053495" y="3249715"/>
            <a:ext cx="493034" cy="314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globe_2" title="Icon of a sphere made of lines">
            <a:extLst>
              <a:ext uri="{FF2B5EF4-FFF2-40B4-BE49-F238E27FC236}">
                <a16:creationId xmlns:a16="http://schemas.microsoft.com/office/drawing/2014/main" id="{852FE128-8611-4730-A192-D9F3DE34F5A7}"/>
              </a:ext>
            </a:extLst>
          </p:cNvPr>
          <p:cNvSpPr>
            <a:spLocks noChangeAspect="1" noEditPoints="1"/>
          </p:cNvSpPr>
          <p:nvPr/>
        </p:nvSpPr>
        <p:spPr bwMode="auto">
          <a:xfrm>
            <a:off x="2805303" y="3227485"/>
            <a:ext cx="358570" cy="3585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server" title="Icon of a server tower">
            <a:extLst>
              <a:ext uri="{FF2B5EF4-FFF2-40B4-BE49-F238E27FC236}">
                <a16:creationId xmlns:a16="http://schemas.microsoft.com/office/drawing/2014/main" id="{0648E17A-768C-4A93-B6DA-BC778C7FAD55}"/>
              </a:ext>
            </a:extLst>
          </p:cNvPr>
          <p:cNvSpPr>
            <a:spLocks noChangeAspect="1" noEditPoints="1"/>
          </p:cNvSpPr>
          <p:nvPr/>
        </p:nvSpPr>
        <p:spPr bwMode="auto">
          <a:xfrm>
            <a:off x="2080781" y="3227485"/>
            <a:ext cx="188783" cy="35857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4AA4142F-FBC3-4573-BE58-00D1383FC5ED}"/>
              </a:ext>
            </a:extLst>
          </p:cNvPr>
          <p:cNvSpPr>
            <a:spLocks noChangeAspect="1" noEditPoints="1"/>
          </p:cNvSpPr>
          <p:nvPr/>
        </p:nvSpPr>
        <p:spPr bwMode="auto">
          <a:xfrm>
            <a:off x="3699612" y="3205074"/>
            <a:ext cx="310339" cy="4033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pic>
        <p:nvPicPr>
          <p:cNvPr id="13" name="Picture 12" descr="Power BI image">
            <a:extLst>
              <a:ext uri="{FF2B5EF4-FFF2-40B4-BE49-F238E27FC236}">
                <a16:creationId xmlns:a16="http://schemas.microsoft.com/office/drawing/2014/main" id="{5FC07973-F9A8-42AC-ADE3-5EB98C63C225}"/>
              </a:ext>
            </a:extLst>
          </p:cNvPr>
          <p:cNvPicPr>
            <a:picLocks noChangeAspect="1"/>
          </p:cNvPicPr>
          <p:nvPr/>
        </p:nvPicPr>
        <p:blipFill>
          <a:blip r:embed="rId2"/>
          <a:stretch>
            <a:fillRect/>
          </a:stretch>
        </p:blipFill>
        <p:spPr>
          <a:xfrm>
            <a:off x="5501959" y="1435496"/>
            <a:ext cx="6427347" cy="4347127"/>
          </a:xfrm>
          <a:prstGeom prst="rect">
            <a:avLst/>
          </a:prstGeom>
        </p:spPr>
      </p:pic>
    </p:spTree>
    <p:extLst>
      <p:ext uri="{BB962C8B-B14F-4D97-AF65-F5344CB8AC3E}">
        <p14:creationId xmlns:p14="http://schemas.microsoft.com/office/powerpoint/2010/main" val="405266562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9FB-09FC-44F3-BED1-D3E6AA3134EB}"/>
              </a:ext>
            </a:extLst>
          </p:cNvPr>
          <p:cNvSpPr>
            <a:spLocks noGrp="1"/>
          </p:cNvSpPr>
          <p:nvPr>
            <p:ph type="title"/>
          </p:nvPr>
        </p:nvSpPr>
        <p:spPr/>
        <p:txBody>
          <a:bodyPr/>
          <a:lstStyle/>
          <a:p>
            <a:r>
              <a:rPr lang="en-US" dirty="0"/>
              <a:t>Use Power BI as a data sink for real-time dashboards</a:t>
            </a:r>
          </a:p>
        </p:txBody>
      </p:sp>
      <p:pic>
        <p:nvPicPr>
          <p:cNvPr id="4" name="Picture 3">
            <a:extLst>
              <a:ext uri="{FF2B5EF4-FFF2-40B4-BE49-F238E27FC236}">
                <a16:creationId xmlns:a16="http://schemas.microsoft.com/office/drawing/2014/main" id="{6D73119B-B7CF-4E38-AE98-78108997152F}"/>
              </a:ext>
            </a:extLst>
          </p:cNvPr>
          <p:cNvPicPr/>
          <p:nvPr/>
        </p:nvPicPr>
        <p:blipFill>
          <a:blip r:embed="rId2"/>
          <a:stretch>
            <a:fillRect/>
          </a:stretch>
        </p:blipFill>
        <p:spPr>
          <a:xfrm>
            <a:off x="1657224" y="1350405"/>
            <a:ext cx="8877552" cy="5050395"/>
          </a:xfrm>
          <a:prstGeom prst="rect">
            <a:avLst/>
          </a:prstGeom>
        </p:spPr>
      </p:pic>
    </p:spTree>
    <p:extLst>
      <p:ext uri="{BB962C8B-B14F-4D97-AF65-F5344CB8AC3E}">
        <p14:creationId xmlns:p14="http://schemas.microsoft.com/office/powerpoint/2010/main" val="364401939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9FB-09FC-44F3-BED1-D3E6AA3134EB}"/>
              </a:ext>
            </a:extLst>
          </p:cNvPr>
          <p:cNvSpPr>
            <a:spLocks noGrp="1"/>
          </p:cNvSpPr>
          <p:nvPr>
            <p:ph type="title"/>
          </p:nvPr>
        </p:nvSpPr>
        <p:spPr/>
        <p:txBody>
          <a:bodyPr/>
          <a:lstStyle/>
          <a:p>
            <a:r>
              <a:rPr lang="en-US" dirty="0"/>
              <a:t>Build detailed, interactive reports with Power BI</a:t>
            </a:r>
          </a:p>
        </p:txBody>
      </p:sp>
      <p:pic>
        <p:nvPicPr>
          <p:cNvPr id="4" name="Picture 3">
            <a:extLst>
              <a:ext uri="{FF2B5EF4-FFF2-40B4-BE49-F238E27FC236}">
                <a16:creationId xmlns:a16="http://schemas.microsoft.com/office/drawing/2014/main" id="{6D73119B-B7CF-4E38-AE98-78108997152F}"/>
              </a:ext>
            </a:extLst>
          </p:cNvPr>
          <p:cNvPicPr/>
          <p:nvPr/>
        </p:nvPicPr>
        <p:blipFill>
          <a:blip r:embed="rId2">
            <a:extLst>
              <a:ext uri="{28A0092B-C50C-407E-A947-70E740481C1C}">
                <a14:useLocalDpi xmlns:a14="http://schemas.microsoft.com/office/drawing/2010/main" val="0"/>
              </a:ext>
            </a:extLst>
          </a:blip>
          <a:srcRect/>
          <a:stretch/>
        </p:blipFill>
        <p:spPr>
          <a:xfrm>
            <a:off x="1317099" y="1200433"/>
            <a:ext cx="9557801" cy="5418369"/>
          </a:xfrm>
          <a:prstGeom prst="rect">
            <a:avLst/>
          </a:prstGeom>
        </p:spPr>
      </p:pic>
    </p:spTree>
    <p:extLst>
      <p:ext uri="{BB962C8B-B14F-4D97-AF65-F5344CB8AC3E}">
        <p14:creationId xmlns:p14="http://schemas.microsoft.com/office/powerpoint/2010/main" val="144931450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672175" y="92753"/>
            <a:ext cx="10681625" cy="1325563"/>
          </a:xfrm>
        </p:spPr>
        <p:txBody>
          <a:bodyPr>
            <a:normAutofit/>
          </a:bodyPr>
          <a:lstStyle/>
          <a:p>
            <a:r>
              <a:rPr lang="en-US" sz="4000" dirty="0">
                <a:latin typeface="Arial" panose="020B0604020202020204" pitchFamily="34" charset="0"/>
                <a:cs typeface="Arial" panose="020B0604020202020204" pitchFamily="34" charset="0"/>
              </a:rPr>
              <a:t>Pre-compute aggregates in materialized views</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err="1"/>
                        <a:t>SubscriptionID</a:t>
                      </a:r>
                      <a:r>
                        <a:rPr lang="en-US" sz="1100"/>
                        <a:t> </a:t>
                      </a:r>
                    </a:p>
                  </a:txBody>
                  <a:tcPr marL="84027" marR="84027" marT="42015" marB="42015"/>
                </a:tc>
                <a:tc>
                  <a:txBody>
                    <a:bodyPr/>
                    <a:lstStyle/>
                    <a:p>
                      <a:r>
                        <a:rPr lang="en-US" sz="1100" err="1"/>
                        <a:t>UserID</a:t>
                      </a:r>
                      <a:r>
                        <a:rPr lang="en-US" sz="1100"/>
                        <a:t>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3"/>
          <a:stretch>
            <a:fillRect/>
          </a:stretch>
        </p:blipFill>
        <p:spPr>
          <a:xfrm>
            <a:off x="1430572" y="3119171"/>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085615" y="3094550"/>
            <a:ext cx="2655876"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Azure 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4"/>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3"/>
          <a:stretch>
            <a:fillRect/>
          </a:stretch>
        </p:blipFill>
        <p:spPr>
          <a:xfrm>
            <a:off x="10416413" y="4542434"/>
            <a:ext cx="655042" cy="601761"/>
          </a:xfrm>
          <a:prstGeom prst="rect">
            <a:avLst/>
          </a:prstGeom>
        </p:spPr>
      </p:pic>
      <p:sp>
        <p:nvSpPr>
          <p:cNvPr id="3" name="Rectangle 2">
            <a:extLst>
              <a:ext uri="{FF2B5EF4-FFF2-40B4-BE49-F238E27FC236}">
                <a16:creationId xmlns:a16="http://schemas.microsoft.com/office/drawing/2014/main" id="{DB5B850D-11EC-445D-82DC-797FCE1D4626}"/>
              </a:ext>
            </a:extLst>
          </p:cNvPr>
          <p:cNvSpPr/>
          <p:nvPr/>
        </p:nvSpPr>
        <p:spPr>
          <a:xfrm>
            <a:off x="3397114" y="1728729"/>
            <a:ext cx="6096541" cy="461665"/>
          </a:xfrm>
          <a:prstGeom prst="rect">
            <a:avLst/>
          </a:prstGeom>
        </p:spPr>
        <p:txBody>
          <a:bodyPr wrap="none">
            <a:spAutoFit/>
          </a:bodyPr>
          <a:lstStyle/>
          <a:p>
            <a:r>
              <a:rPr lang="en-US" sz="2400" b="1" dirty="0">
                <a:latin typeface="Arial" panose="020B0604020202020204" pitchFamily="34" charset="0"/>
                <a:cs typeface="Arial" panose="020B0604020202020204" pitchFamily="34" charset="0"/>
              </a:rPr>
              <a:t>Query from your application or Power BI</a:t>
            </a:r>
            <a:endParaRPr lang="en-US" sz="2400" b="1" dirty="0"/>
          </a:p>
        </p:txBody>
      </p:sp>
    </p:spTree>
    <p:extLst>
      <p:ext uri="{BB962C8B-B14F-4D97-AF65-F5344CB8AC3E}">
        <p14:creationId xmlns:p14="http://schemas.microsoft.com/office/powerpoint/2010/main" val="18971191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IoT on Azure</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27823573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50430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Azure Event Hubs is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Works with streaming data</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It facilitates the capture, retention, and replay of telemetry and event stream data (</a:t>
            </a:r>
            <a:r>
              <a:rPr kumimoji="0" lang="en-US" sz="20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20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2000" b="0" i="0" u="none" strike="noStrike" kern="1200" cap="none" spc="0" normalizeH="0" baseline="0" noProof="0" dirty="0">
                <a:ln>
                  <a:noFill/>
                </a:ln>
                <a:solidFill>
                  <a:srgbClr val="0072C6"/>
                </a:solidFill>
                <a:effectLst/>
                <a:uLnTx/>
                <a:uFillTx/>
                <a:latin typeface="Segoe UI"/>
                <a:ea typeface="+mn-ea"/>
                <a:cs typeface="+mn-cs"/>
              </a:rPr>
              <a:t>, Kafka</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throughput with optional ordering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At least once delivery of events with low latency and high throughput. Event ordering ensured per partition</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Ingest multiple sources simultaneously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data can come from many concurrent sources and up to 20 consumer groups can allow applications to read entire event hub independently at their own pace</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p:txBody>
          <a:bodyPr/>
          <a:lstStyle/>
          <a:p>
            <a:r>
              <a:rPr lang="en-US" dirty="0"/>
              <a:t>Event Hubs – cloud-scale telemetry ingestion</a:t>
            </a:r>
          </a:p>
        </p:txBody>
      </p:sp>
      <p:pic>
        <p:nvPicPr>
          <p:cNvPr id="5" name="Content Placeholder 4" descr="A picture containing vector graphics&#10;&#10;Description generated with high confidence">
            <a:extLst>
              <a:ext uri="{FF2B5EF4-FFF2-40B4-BE49-F238E27FC236}">
                <a16:creationId xmlns:a16="http://schemas.microsoft.com/office/drawing/2014/main" id="{7EF2B055-FA03-4C83-B6B8-A721EFFDA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6652" y="1681267"/>
            <a:ext cx="2544409" cy="2544409"/>
          </a:xfrm>
        </p:spPr>
      </p:pic>
      <p:sp>
        <p:nvSpPr>
          <p:cNvPr id="7" name="Financial_E7BB" title="Icon of a chart made of vertical lines with a line tracing the top of each, turning into an arrow pointing up">
            <a:extLst>
              <a:ext uri="{FF2B5EF4-FFF2-40B4-BE49-F238E27FC236}">
                <a16:creationId xmlns:a16="http://schemas.microsoft.com/office/drawing/2014/main" id="{A4ED98CD-AFAD-4EAD-9B2B-40EBCBC7AA0C}"/>
              </a:ext>
            </a:extLst>
          </p:cNvPr>
          <p:cNvSpPr>
            <a:spLocks noChangeAspect="1" noEditPoints="1"/>
          </p:cNvSpPr>
          <p:nvPr/>
        </p:nvSpPr>
        <p:spPr bwMode="auto">
          <a:xfrm>
            <a:off x="521098" y="4305515"/>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arrow_16" title="Icon of two arrows that crisscross">
            <a:extLst>
              <a:ext uri="{FF2B5EF4-FFF2-40B4-BE49-F238E27FC236}">
                <a16:creationId xmlns:a16="http://schemas.microsoft.com/office/drawing/2014/main" id="{F5F050E0-6A68-469F-8791-08E221404798}"/>
              </a:ext>
            </a:extLst>
          </p:cNvPr>
          <p:cNvSpPr>
            <a:spLocks noChangeAspect="1" noEditPoints="1"/>
          </p:cNvSpPr>
          <p:nvPr/>
        </p:nvSpPr>
        <p:spPr bwMode="auto">
          <a:xfrm>
            <a:off x="457677" y="2953472"/>
            <a:ext cx="751637" cy="553996"/>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10" name="people_8" title="Icon of two people with an arrow pointing to the right">
            <a:extLst>
              <a:ext uri="{FF2B5EF4-FFF2-40B4-BE49-F238E27FC236}">
                <a16:creationId xmlns:a16="http://schemas.microsoft.com/office/drawing/2014/main" id="{449C1B86-4378-4815-A297-6C1AF8D27D41}"/>
              </a:ext>
            </a:extLst>
          </p:cNvPr>
          <p:cNvSpPr>
            <a:spLocks noChangeAspect="1" noEditPoints="1"/>
          </p:cNvSpPr>
          <p:nvPr/>
        </p:nvSpPr>
        <p:spPr bwMode="auto">
          <a:xfrm>
            <a:off x="510838" y="5657559"/>
            <a:ext cx="621051" cy="581929"/>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0E618C-4A56-4F57-862F-ADFA71DE0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4731" y="4225676"/>
            <a:ext cx="5048250" cy="2800350"/>
          </a:xfrm>
          <a:prstGeom prst="rect">
            <a:avLst/>
          </a:prstGeom>
        </p:spPr>
      </p:pic>
    </p:spTree>
    <p:extLst>
      <p:ext uri="{BB962C8B-B14F-4D97-AF65-F5344CB8AC3E}">
        <p14:creationId xmlns:p14="http://schemas.microsoft.com/office/powerpoint/2010/main" val="15129285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584EFC8-4027-4396-AFEA-4AFB94F108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0273" y="2464182"/>
            <a:ext cx="2476666" cy="2476666"/>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21233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uses Event Hubs for its telemetry path, so is also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Per-device identity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Secure your IoT solution from potential attacks with unique device-level identity; authorize and revoke device connections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Cloud-to-device messaging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Send messages to devices from the cloud as direct messages for immediate confirmation, or device twin properties for long-running commands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Automate IoT device provisioning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Speed up your IoT deployment by registering and provisioning devices with zero touch in a secure &amp; reliable way</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IoT Hub – connect/monitor/manage billions IoT of assets</a:t>
            </a: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IoT" title="Icon of five circles that all connect to a center circle">
            <a:extLst>
              <a:ext uri="{FF2B5EF4-FFF2-40B4-BE49-F238E27FC236}">
                <a16:creationId xmlns:a16="http://schemas.microsoft.com/office/drawing/2014/main" id="{5B161E94-5F13-4C85-B6F5-0C9E0A2E3826}"/>
              </a:ext>
            </a:extLst>
          </p:cNvPr>
          <p:cNvSpPr>
            <a:spLocks noChangeAspect="1" noEditPoints="1"/>
          </p:cNvSpPr>
          <p:nvPr/>
        </p:nvSpPr>
        <p:spPr bwMode="auto">
          <a:xfrm>
            <a:off x="510837" y="5686312"/>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38346A7D-4934-448F-A33A-25DD23549E96}"/>
              </a:ext>
            </a:extLst>
          </p:cNvPr>
          <p:cNvGrpSpPr/>
          <p:nvPr/>
        </p:nvGrpSpPr>
        <p:grpSpPr>
          <a:xfrm>
            <a:off x="255062" y="4279269"/>
            <a:ext cx="960004" cy="553996"/>
            <a:chOff x="255062" y="2924719"/>
            <a:chExt cx="960004" cy="553996"/>
          </a:xfrm>
        </p:grpSpPr>
        <p:sp>
          <p:nvSpPr>
            <p:cNvPr id="16" name="cloud_2" title="Icon of a cloud made of two arrows pointing towards eachother">
              <a:extLst>
                <a:ext uri="{FF2B5EF4-FFF2-40B4-BE49-F238E27FC236}">
                  <a16:creationId xmlns:a16="http://schemas.microsoft.com/office/drawing/2014/main" id="{4210BB49-D963-4360-9C96-63742D5A9692}"/>
                </a:ext>
              </a:extLst>
            </p:cNvPr>
            <p:cNvSpPr>
              <a:spLocks noChangeAspect="1" noEditPoints="1"/>
            </p:cNvSpPr>
            <p:nvPr/>
          </p:nvSpPr>
          <p:spPr bwMode="auto">
            <a:xfrm>
              <a:off x="255062" y="2924719"/>
              <a:ext cx="960004" cy="55399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chip" title="Icon of a computer chip">
              <a:extLst>
                <a:ext uri="{FF2B5EF4-FFF2-40B4-BE49-F238E27FC236}">
                  <a16:creationId xmlns:a16="http://schemas.microsoft.com/office/drawing/2014/main" id="{90324691-955C-48AC-8E27-1EA45F2E435C}"/>
                </a:ext>
              </a:extLst>
            </p:cNvPr>
            <p:cNvSpPr>
              <a:spLocks noChangeAspect="1" noEditPoints="1"/>
            </p:cNvSpPr>
            <p:nvPr/>
          </p:nvSpPr>
          <p:spPr bwMode="auto">
            <a:xfrm>
              <a:off x="486353" y="2997688"/>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chip" title="Icon of a computer chip">
            <a:extLst>
              <a:ext uri="{FF2B5EF4-FFF2-40B4-BE49-F238E27FC236}">
                <a16:creationId xmlns:a16="http://schemas.microsoft.com/office/drawing/2014/main" id="{0AABD286-0950-4C70-9C48-83A2221E92C0}"/>
              </a:ext>
            </a:extLst>
          </p:cNvPr>
          <p:cNvSpPr>
            <a:spLocks noChangeAspect="1" noEditPoints="1"/>
          </p:cNvSpPr>
          <p:nvPr/>
        </p:nvSpPr>
        <p:spPr bwMode="auto">
          <a:xfrm>
            <a:off x="517014" y="3004729"/>
            <a:ext cx="641572" cy="6545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key" title="Icon of a key">
            <a:extLst>
              <a:ext uri="{FF2B5EF4-FFF2-40B4-BE49-F238E27FC236}">
                <a16:creationId xmlns:a16="http://schemas.microsoft.com/office/drawing/2014/main" id="{F3999A08-69AB-4DD2-B4EA-B13AB33F3DC8}"/>
              </a:ext>
            </a:extLst>
          </p:cNvPr>
          <p:cNvSpPr>
            <a:spLocks noChangeAspect="1" noEditPoints="1"/>
          </p:cNvSpPr>
          <p:nvPr/>
        </p:nvSpPr>
        <p:spPr bwMode="auto">
          <a:xfrm>
            <a:off x="641418" y="3152731"/>
            <a:ext cx="360419" cy="35857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70EA43AD-2AEA-4ADB-A159-BB8A4572BF1E}"/>
              </a:ext>
            </a:extLst>
          </p:cNvPr>
          <p:cNvSpPr/>
          <p:nvPr/>
        </p:nvSpPr>
        <p:spPr>
          <a:xfrm>
            <a:off x="8035418" y="5381450"/>
            <a:ext cx="421205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1800" b="0" i="0" u="none" strike="noStrike" kern="1200" cap="none" spc="0" normalizeH="0" baseline="0" noProof="0" dirty="0">
                <a:ln>
                  <a:noFill/>
                </a:ln>
                <a:solidFill>
                  <a:srgbClr val="0072C6"/>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MQTT, MQTT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51324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pic>
        <p:nvPicPr>
          <p:cNvPr id="80" name="Picture 2" descr="Image result for cosmos db logo">
            <a:extLst>
              <a:ext uri="{FF2B5EF4-FFF2-40B4-BE49-F238E27FC236}">
                <a16:creationId xmlns:a16="http://schemas.microsoft.com/office/drawing/2014/main" id="{749B9E48-2FF9-41A0-A9D9-0FC91D6E2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FAD81359-D8AE-4805-BEDC-42B6CB1CE452}"/>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337611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53AD-3A40-4067-BF33-57EF15A212A1}"/>
              </a:ext>
            </a:extLst>
          </p:cNvPr>
          <p:cNvSpPr>
            <a:spLocks noGrp="1"/>
          </p:cNvSpPr>
          <p:nvPr>
            <p:ph type="title"/>
          </p:nvPr>
        </p:nvSpPr>
        <p:spPr>
          <a:xfrm>
            <a:off x="586740" y="315064"/>
            <a:ext cx="11018520" cy="553998"/>
          </a:xfrm>
        </p:spPr>
        <p:txBody>
          <a:bodyPr/>
          <a:lstStyle/>
          <a:p>
            <a:r>
              <a:rPr lang="en-US" dirty="0"/>
              <a:t>IoT Hub Device Provisioning Service (DPS)</a:t>
            </a:r>
          </a:p>
        </p:txBody>
      </p:sp>
      <p:sp>
        <p:nvSpPr>
          <p:cNvPr id="3" name="Content Placeholder 2">
            <a:extLst>
              <a:ext uri="{FF2B5EF4-FFF2-40B4-BE49-F238E27FC236}">
                <a16:creationId xmlns:a16="http://schemas.microsoft.com/office/drawing/2014/main" id="{B054A8FD-F267-4A96-AEF4-04B6C9708D6A}"/>
              </a:ext>
            </a:extLst>
          </p:cNvPr>
          <p:cNvSpPr>
            <a:spLocks noGrp="1"/>
          </p:cNvSpPr>
          <p:nvPr>
            <p:ph idx="1"/>
          </p:nvPr>
        </p:nvSpPr>
        <p:spPr>
          <a:xfrm>
            <a:off x="228600" y="4697624"/>
            <a:ext cx="11963400" cy="2160376"/>
          </a:xfrm>
        </p:spPr>
        <p:txBody>
          <a:bodyPr numCol="2"/>
          <a:lstStyle/>
          <a:p>
            <a:pPr marL="514350" indent="-514350">
              <a:buFont typeface="+mj-lt"/>
              <a:buAutoNum type="arabicPeriod"/>
            </a:pPr>
            <a:r>
              <a:rPr lang="en-US" sz="1800" dirty="0"/>
              <a:t>Device manufacturer adds device registration in the portal</a:t>
            </a:r>
          </a:p>
          <a:p>
            <a:pPr marL="514350" indent="-514350">
              <a:buFont typeface="+mj-lt"/>
              <a:buAutoNum type="arabicPeriod"/>
            </a:pPr>
            <a:r>
              <a:rPr lang="en-US" sz="1800" dirty="0"/>
              <a:t>Device contacts provisioning service endpoint with identifying info to prove identity</a:t>
            </a:r>
          </a:p>
          <a:p>
            <a:pPr marL="514350" indent="-514350">
              <a:buFont typeface="+mj-lt"/>
              <a:buAutoNum type="arabicPeriod"/>
            </a:pPr>
            <a:r>
              <a:rPr lang="en-US" sz="1800" dirty="0"/>
              <a:t>DPS validates identity with registration ID and key</a:t>
            </a:r>
          </a:p>
          <a:p>
            <a:pPr marL="514350" indent="-514350">
              <a:buFont typeface="+mj-lt"/>
              <a:buAutoNum type="arabicPeriod"/>
            </a:pPr>
            <a:r>
              <a:rPr lang="en-US" sz="1800" dirty="0"/>
              <a:t>DPS registers the device with IoT Hub and populates its desired twin state</a:t>
            </a:r>
          </a:p>
          <a:p>
            <a:pPr marL="514350" indent="-514350">
              <a:buFont typeface="+mj-lt"/>
              <a:buAutoNum type="arabicPeriod"/>
            </a:pPr>
            <a:r>
              <a:rPr lang="en-US" sz="1800" dirty="0"/>
              <a:t>IoT Hub returns device ID info to DPS</a:t>
            </a:r>
          </a:p>
          <a:p>
            <a:pPr marL="514350" indent="-514350">
              <a:buFont typeface="+mj-lt"/>
              <a:buAutoNum type="arabicPeriod"/>
            </a:pPr>
            <a:r>
              <a:rPr lang="en-US" sz="1800" dirty="0"/>
              <a:t>DPS returns IoT Hub connection info to device. The device can start sending data directly to IoT Hub</a:t>
            </a:r>
          </a:p>
          <a:p>
            <a:pPr marL="514350" indent="-514350">
              <a:buFont typeface="+mj-lt"/>
              <a:buAutoNum type="arabicPeriod"/>
            </a:pPr>
            <a:r>
              <a:rPr lang="en-US" sz="1800" dirty="0"/>
              <a:t>Device connects to IoT Hub</a:t>
            </a:r>
          </a:p>
          <a:p>
            <a:pPr marL="514350" indent="-514350">
              <a:buFont typeface="+mj-lt"/>
              <a:buAutoNum type="arabicPeriod"/>
            </a:pPr>
            <a:r>
              <a:rPr lang="en-US" sz="1800" dirty="0"/>
              <a:t>Device gets desired state from its device twin in IoT Hub</a:t>
            </a:r>
          </a:p>
          <a:p>
            <a:pPr marL="514350" indent="-514350">
              <a:buFont typeface="+mj-lt"/>
              <a:buAutoNum type="arabicPeriod"/>
            </a:pPr>
            <a:endParaRPr lang="en-US" sz="1800" dirty="0"/>
          </a:p>
        </p:txBody>
      </p:sp>
      <p:pic>
        <p:nvPicPr>
          <p:cNvPr id="1026" name="Picture 2">
            <a:extLst>
              <a:ext uri="{FF2B5EF4-FFF2-40B4-BE49-F238E27FC236}">
                <a16:creationId xmlns:a16="http://schemas.microsoft.com/office/drawing/2014/main" id="{60500E4D-C410-4368-92D0-252B1D671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5" y="869062"/>
            <a:ext cx="9175750" cy="3909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3243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36473" y="6413131"/>
            <a:ext cx="949960" cy="115570"/>
          </a:xfrm>
          <a:prstGeom prst="rect">
            <a:avLst/>
          </a:prstGeom>
        </p:spPr>
        <p:txBody>
          <a:bodyPr vert="horz" wrap="square" lIns="0" tIns="10795" rIns="0" bIns="0" rtlCol="0">
            <a:spAutoFit/>
          </a:bodyPr>
          <a:lstStyle/>
          <a:p>
            <a:pPr marL="0" marR="0" lvl="0" indent="0" algn="l" defTabSz="914400" rtl="0" eaLnBrk="1" fontAlgn="auto" latinLnBrk="0" hangingPunct="1">
              <a:lnSpc>
                <a:spcPct val="100000"/>
              </a:lnSpc>
              <a:spcBef>
                <a:spcPts val="85"/>
              </a:spcBef>
              <a:spcAft>
                <a:spcPts val="0"/>
              </a:spcAft>
              <a:buClrTx/>
              <a:buSzTx/>
              <a:buFontTx/>
              <a:buNone/>
              <a:tabLst/>
              <a:defRPr/>
            </a:pPr>
            <a:r>
              <a:rPr kumimoji="0" sz="650" b="0" i="0" u="none" strike="noStrike" kern="1200" cap="none" spc="30"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Microsoft</a:t>
            </a:r>
            <a:r>
              <a:rPr kumimoji="0" sz="650" b="0" i="0" u="none" strike="noStrike" kern="1200" cap="none" spc="-30"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Corporation</a:t>
            </a:r>
            <a:endParaRPr kumimoji="0" sz="650" b="0" i="0" u="none" strike="noStrike" kern="1200" cap="none" spc="0" normalizeH="0" baseline="0" noProof="0">
              <a:ln>
                <a:noFill/>
              </a:ln>
              <a:solidFill>
                <a:prstClr val="black"/>
              </a:solidFill>
              <a:effectLst/>
              <a:uLnTx/>
              <a:uFillTx/>
              <a:latin typeface="Segoe UI"/>
              <a:ea typeface="+mn-ea"/>
              <a:cs typeface="Segoe UI"/>
            </a:endParaRPr>
          </a:p>
        </p:txBody>
      </p:sp>
      <p:sp>
        <p:nvSpPr>
          <p:cNvPr id="3" name="object 3"/>
          <p:cNvSpPr/>
          <p:nvPr/>
        </p:nvSpPr>
        <p:spPr>
          <a:xfrm>
            <a:off x="0" y="1712974"/>
            <a:ext cx="12190476" cy="514502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825500" marR="5080" indent="-789940">
              <a:lnSpc>
                <a:spcPct val="114900"/>
              </a:lnSpc>
              <a:spcBef>
                <a:spcPts val="95"/>
              </a:spcBef>
            </a:pPr>
            <a:r>
              <a:rPr spc="-114" dirty="0"/>
              <a:t>Azure</a:t>
            </a:r>
            <a:r>
              <a:rPr spc="-285" dirty="0"/>
              <a:t> </a:t>
            </a:r>
            <a:r>
              <a:rPr spc="-120" dirty="0"/>
              <a:t>Sphere</a:t>
            </a:r>
            <a:r>
              <a:rPr spc="-280" dirty="0"/>
              <a:t> </a:t>
            </a:r>
            <a:r>
              <a:rPr spc="-114" dirty="0"/>
              <a:t>empowers</a:t>
            </a:r>
            <a:r>
              <a:rPr spc="-305" dirty="0"/>
              <a:t> </a:t>
            </a:r>
            <a:r>
              <a:rPr spc="-125" dirty="0"/>
              <a:t>manufacturers</a:t>
            </a:r>
            <a:r>
              <a:rPr spc="-305" dirty="0"/>
              <a:t> </a:t>
            </a:r>
            <a:r>
              <a:rPr spc="-75" dirty="0"/>
              <a:t>to</a:t>
            </a:r>
            <a:r>
              <a:rPr spc="-295" dirty="0"/>
              <a:t> </a:t>
            </a:r>
            <a:r>
              <a:rPr spc="-120" dirty="0"/>
              <a:t>create  </a:t>
            </a:r>
            <a:r>
              <a:rPr spc="-130" dirty="0"/>
              <a:t>highly-secured, </a:t>
            </a:r>
            <a:r>
              <a:rPr spc="-120" dirty="0"/>
              <a:t>connected </a:t>
            </a:r>
            <a:r>
              <a:rPr spc="-80" dirty="0"/>
              <a:t>MCU</a:t>
            </a:r>
            <a:r>
              <a:rPr spc="-670" dirty="0"/>
              <a:t> </a:t>
            </a:r>
            <a:r>
              <a:rPr spc="-114" dirty="0"/>
              <a:t>devices</a:t>
            </a:r>
          </a:p>
        </p:txBody>
      </p:sp>
      <p:sp>
        <p:nvSpPr>
          <p:cNvPr id="5" name="object 5"/>
          <p:cNvSpPr/>
          <p:nvPr/>
        </p:nvSpPr>
        <p:spPr>
          <a:xfrm>
            <a:off x="4329165" y="3535679"/>
            <a:ext cx="26670" cy="3322320"/>
          </a:xfrm>
          <a:custGeom>
            <a:avLst/>
            <a:gdLst/>
            <a:ahLst/>
            <a:cxnLst/>
            <a:rect l="l" t="t" r="r" b="b"/>
            <a:pathLst>
              <a:path w="26670" h="3322320">
                <a:moveTo>
                  <a:pt x="26045" y="0"/>
                </a:moveTo>
                <a:lnTo>
                  <a:pt x="0" y="3322317"/>
                </a:lnTo>
              </a:path>
            </a:pathLst>
          </a:custGeom>
          <a:ln w="12192">
            <a:solidFill>
              <a:srgbClr val="E6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148828" y="3572255"/>
            <a:ext cx="0" cy="3285490"/>
          </a:xfrm>
          <a:custGeom>
            <a:avLst/>
            <a:gdLst/>
            <a:ahLst/>
            <a:cxnLst/>
            <a:rect l="l" t="t" r="r" b="b"/>
            <a:pathLst>
              <a:path h="3285490">
                <a:moveTo>
                  <a:pt x="0" y="0"/>
                </a:moveTo>
                <a:lnTo>
                  <a:pt x="0" y="3285289"/>
                </a:lnTo>
              </a:path>
            </a:pathLst>
          </a:custGeom>
          <a:ln w="12192">
            <a:solidFill>
              <a:srgbClr val="E6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32815" y="3848733"/>
            <a:ext cx="3021330" cy="2252345"/>
          </a:xfrm>
          <a:prstGeom prst="rect">
            <a:avLst/>
          </a:prstGeom>
        </p:spPr>
        <p:txBody>
          <a:bodyPr vert="horz" wrap="square" lIns="0" tIns="161925" rIns="0" bIns="0" rtlCol="0">
            <a:spAutoFit/>
          </a:bodyPr>
          <a:lstStyle/>
          <a:p>
            <a:pPr marL="12700" marR="0" lvl="0" indent="0" algn="l" defTabSz="914400" rtl="0" eaLnBrk="1" fontAlgn="auto" latinLnBrk="0" hangingPunct="1">
              <a:lnSpc>
                <a:spcPct val="100000"/>
              </a:lnSpc>
              <a:spcBef>
                <a:spcPts val="1275"/>
              </a:spcBef>
              <a:spcAft>
                <a:spcPts val="0"/>
              </a:spcAft>
              <a:buClrTx/>
              <a:buSzTx/>
              <a:buFontTx/>
              <a:buNone/>
              <a:tabLst/>
              <a:defRPr/>
            </a:pP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S</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E</a:t>
            </a:r>
            <a:r>
              <a:rPr kumimoji="0" sz="2750" b="1" i="0" u="none" strike="noStrike" kern="1200" cap="none" spc="-36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C</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U</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R</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I</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T</a:t>
            </a:r>
            <a:r>
              <a:rPr kumimoji="0" sz="2750" b="1" i="0" u="none" strike="noStrike" kern="1200" cap="none" spc="-32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Y</a:t>
            </a:r>
            <a:endParaRPr kumimoji="0" sz="275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ts val="2540"/>
              </a:lnSpc>
              <a:spcBef>
                <a:spcPts val="1325"/>
              </a:spcBef>
              <a:spcAft>
                <a:spcPts val="0"/>
              </a:spcAft>
              <a:buClrTx/>
              <a:buSzTx/>
              <a:buFontTx/>
              <a:buNone/>
              <a:tabLst/>
              <a:defRPr/>
            </a:pPr>
            <a:r>
              <a:rPr kumimoji="0" sz="2350" b="0" i="0" u="none" strike="noStrike" kern="1200" cap="none" spc="25" normalizeH="0" baseline="0" noProof="0" dirty="0">
                <a:ln>
                  <a:noFill/>
                </a:ln>
                <a:solidFill>
                  <a:srgbClr val="FFFFFF"/>
                </a:solidFill>
                <a:effectLst/>
                <a:uLnTx/>
                <a:uFillTx/>
                <a:latin typeface="Segoe UI Light"/>
                <a:ea typeface="+mn-ea"/>
                <a:cs typeface="Segoe UI Light"/>
              </a:rPr>
              <a:t>Every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device built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with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Azure Sphere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is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secured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by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Microsoft.</a:t>
            </a:r>
            <a:endParaRPr kumimoji="0" sz="2350" b="0" i="0" u="none" strike="noStrike" kern="1200" cap="none" spc="0" normalizeH="0" baseline="0" noProof="0">
              <a:ln>
                <a:noFill/>
              </a:ln>
              <a:solidFill>
                <a:prstClr val="black"/>
              </a:solidFill>
              <a:effectLst/>
              <a:uLnTx/>
              <a:uFillTx/>
              <a:latin typeface="Segoe UI Light"/>
              <a:ea typeface="+mn-ea"/>
              <a:cs typeface="Segoe UI Light"/>
            </a:endParaRPr>
          </a:p>
          <a:p>
            <a:pPr marL="12700" marR="0" lvl="0" indent="0" algn="l" defTabSz="914400" rtl="0" eaLnBrk="1" fontAlgn="auto" latinLnBrk="0" hangingPunct="1">
              <a:lnSpc>
                <a:spcPct val="100000"/>
              </a:lnSpc>
              <a:spcBef>
                <a:spcPts val="1295"/>
              </a:spcBef>
              <a:spcAft>
                <a:spcPts val="0"/>
              </a:spcAft>
              <a:buClrTx/>
              <a:buSzTx/>
              <a:buFontTx/>
              <a:buNone/>
              <a:tabLst/>
              <a:defRPr/>
            </a:pPr>
            <a:r>
              <a:rPr kumimoji="0" sz="2350" b="0" i="0" u="none" strike="noStrike" kern="1200" cap="none" spc="0" normalizeH="0" baseline="0" noProof="0" dirty="0">
                <a:ln>
                  <a:noFill/>
                </a:ln>
                <a:solidFill>
                  <a:srgbClr val="FFFFFF"/>
                </a:solidFill>
                <a:effectLst/>
                <a:uLnTx/>
                <a:uFillTx/>
                <a:latin typeface="Segoe UI Light"/>
                <a:ea typeface="+mn-ea"/>
                <a:cs typeface="Segoe UI Light"/>
              </a:rPr>
              <a:t>For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its 10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year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lifetime.</a:t>
            </a:r>
            <a:endParaRPr kumimoji="0" sz="2350" b="0" i="0" u="none" strike="noStrike" kern="1200" cap="none" spc="0" normalizeH="0" baseline="0" noProof="0">
              <a:ln>
                <a:noFill/>
              </a:ln>
              <a:solidFill>
                <a:prstClr val="black"/>
              </a:solidFill>
              <a:effectLst/>
              <a:uLnTx/>
              <a:uFillTx/>
              <a:latin typeface="Segoe UI Light"/>
              <a:ea typeface="+mn-ea"/>
              <a:cs typeface="Segoe UI Light"/>
            </a:endParaRPr>
          </a:p>
        </p:txBody>
      </p:sp>
      <p:sp>
        <p:nvSpPr>
          <p:cNvPr id="8" name="object 8"/>
          <p:cNvSpPr txBox="1"/>
          <p:nvPr/>
        </p:nvSpPr>
        <p:spPr>
          <a:xfrm>
            <a:off x="4583048" y="3827397"/>
            <a:ext cx="2984500" cy="2049780"/>
          </a:xfrm>
          <a:prstGeom prst="rect">
            <a:avLst/>
          </a:prstGeom>
        </p:spPr>
        <p:txBody>
          <a:bodyPr vert="horz" wrap="square" lIns="0" tIns="161925" rIns="0" bIns="0" rtlCol="0">
            <a:spAutoFit/>
          </a:bodyPr>
          <a:lstStyle/>
          <a:p>
            <a:pPr marL="12700" marR="0" lvl="0" indent="0" algn="l" defTabSz="914400" rtl="0" eaLnBrk="1" fontAlgn="auto" latinLnBrk="0" hangingPunct="1">
              <a:lnSpc>
                <a:spcPct val="100000"/>
              </a:lnSpc>
              <a:spcBef>
                <a:spcPts val="1275"/>
              </a:spcBef>
              <a:spcAft>
                <a:spcPts val="0"/>
              </a:spcAft>
              <a:buClrTx/>
              <a:buSzTx/>
              <a:buFontTx/>
              <a:buNone/>
              <a:tabLst/>
              <a:defRPr/>
            </a:pP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P</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R</a:t>
            </a:r>
            <a:r>
              <a:rPr kumimoji="0" sz="2750" b="1" i="0" u="none" strike="noStrike" kern="1200" cap="none" spc="-39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O</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D</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U</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C</a:t>
            </a:r>
            <a:r>
              <a:rPr kumimoji="0" sz="2750" b="1" i="0" u="none" strike="noStrike" kern="1200" cap="none" spc="-38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T</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I</a:t>
            </a:r>
            <a:r>
              <a:rPr kumimoji="0" sz="2750" b="1" i="0" u="none" strike="noStrike" kern="1200" cap="none" spc="-38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V</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I</a:t>
            </a:r>
            <a:r>
              <a:rPr kumimoji="0" sz="2750" b="1" i="0" u="none" strike="noStrike" kern="1200" cap="none" spc="-38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T</a:t>
            </a:r>
            <a:r>
              <a:rPr kumimoji="0" sz="2750" b="1" i="0" u="none" strike="noStrike" kern="1200" cap="none" spc="-32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Y</a:t>
            </a:r>
            <a:endParaRPr kumimoji="0" sz="275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214629" lvl="0" indent="0" algn="l" defTabSz="914400" rtl="0" eaLnBrk="1" fontAlgn="auto" latinLnBrk="0" hangingPunct="1">
              <a:lnSpc>
                <a:spcPts val="2540"/>
              </a:lnSpc>
              <a:spcBef>
                <a:spcPts val="1325"/>
              </a:spcBef>
              <a:spcAft>
                <a:spcPts val="0"/>
              </a:spcAft>
              <a:buClrTx/>
              <a:buSzTx/>
              <a:buFontTx/>
              <a:buNone/>
              <a:tabLst/>
              <a:defRPr/>
            </a:pPr>
            <a:r>
              <a:rPr kumimoji="0" sz="2350" b="0" i="0" u="none" strike="noStrike" kern="1200" cap="none" spc="-5" normalizeH="0" baseline="0" noProof="0" dirty="0">
                <a:ln>
                  <a:noFill/>
                </a:ln>
                <a:solidFill>
                  <a:srgbClr val="FFFFFF"/>
                </a:solidFill>
                <a:effectLst/>
                <a:uLnTx/>
                <a:uFillTx/>
                <a:latin typeface="Segoe UI Light"/>
                <a:ea typeface="+mn-ea"/>
                <a:cs typeface="Segoe UI Light"/>
              </a:rPr>
              <a:t>The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Azure Sphere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developer experience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shortens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OEM time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to  market.</a:t>
            </a:r>
            <a:endParaRPr kumimoji="0" sz="2350" b="0" i="0" u="none" strike="noStrike" kern="1200" cap="none" spc="0" normalizeH="0" baseline="0" noProof="0">
              <a:ln>
                <a:noFill/>
              </a:ln>
              <a:solidFill>
                <a:prstClr val="black"/>
              </a:solidFill>
              <a:effectLst/>
              <a:uLnTx/>
              <a:uFillTx/>
              <a:latin typeface="Segoe UI Light"/>
              <a:ea typeface="+mn-ea"/>
              <a:cs typeface="Segoe UI Light"/>
            </a:endParaRPr>
          </a:p>
        </p:txBody>
      </p:sp>
      <p:sp>
        <p:nvSpPr>
          <p:cNvPr id="9" name="object 9"/>
          <p:cNvSpPr txBox="1"/>
          <p:nvPr/>
        </p:nvSpPr>
        <p:spPr>
          <a:xfrm>
            <a:off x="8434831" y="3827397"/>
            <a:ext cx="3293745" cy="2049780"/>
          </a:xfrm>
          <a:prstGeom prst="rect">
            <a:avLst/>
          </a:prstGeom>
        </p:spPr>
        <p:txBody>
          <a:bodyPr vert="horz" wrap="square" lIns="0" tIns="161925" rIns="0" bIns="0" rtlCol="0">
            <a:spAutoFit/>
          </a:bodyPr>
          <a:lstStyle/>
          <a:p>
            <a:pPr marL="12700" marR="0" lvl="0" indent="0" algn="l" defTabSz="914400" rtl="0" eaLnBrk="1" fontAlgn="auto" latinLnBrk="0" hangingPunct="1">
              <a:lnSpc>
                <a:spcPct val="100000"/>
              </a:lnSpc>
              <a:spcBef>
                <a:spcPts val="1275"/>
              </a:spcBef>
              <a:spcAft>
                <a:spcPts val="0"/>
              </a:spcAft>
              <a:buClrTx/>
              <a:buSzTx/>
              <a:buFontTx/>
              <a:buNone/>
              <a:tabLst/>
              <a:defRPr/>
            </a:pP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O</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P</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P</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O</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160" normalizeH="0" baseline="0" noProof="0" dirty="0">
                <a:ln>
                  <a:noFill/>
                </a:ln>
                <a:solidFill>
                  <a:srgbClr val="FFFFFF"/>
                </a:solidFill>
                <a:effectLst/>
                <a:uLnTx/>
                <a:uFillTx/>
                <a:latin typeface="Segoe UI Semibold"/>
                <a:ea typeface="+mn-ea"/>
                <a:cs typeface="Segoe UI Semibold"/>
              </a:rPr>
              <a:t>RT</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U</a:t>
            </a:r>
            <a:r>
              <a:rPr kumimoji="0" sz="2750" b="1" i="0" u="none" strike="noStrike" kern="1200" cap="none" spc="-38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N</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I</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T</a:t>
            </a:r>
            <a:r>
              <a:rPr kumimoji="0" sz="2750" b="1" i="0" u="none" strike="noStrike" kern="1200" cap="none" spc="-33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Y</a:t>
            </a:r>
            <a:endParaRPr kumimoji="0" sz="275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ts val="2540"/>
              </a:lnSpc>
              <a:spcBef>
                <a:spcPts val="1325"/>
              </a:spcBef>
              <a:spcAft>
                <a:spcPts val="0"/>
              </a:spcAft>
              <a:buClrTx/>
              <a:buSzTx/>
              <a:buFontTx/>
              <a:buNone/>
              <a:tabLst/>
              <a:defRPr/>
            </a:pP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Azure Sphere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empowers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OEMs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to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create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new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customer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experiences and  business</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models.</a:t>
            </a:r>
            <a:endParaRPr kumimoji="0" sz="2350" b="0" i="0" u="none" strike="noStrike" kern="1200" cap="none" spc="0" normalizeH="0" baseline="0" noProof="0">
              <a:ln>
                <a:noFill/>
              </a:ln>
              <a:solidFill>
                <a:prstClr val="black"/>
              </a:solidFill>
              <a:effectLst/>
              <a:uLnTx/>
              <a:uFillTx/>
              <a:latin typeface="Segoe UI Light"/>
              <a:ea typeface="+mn-ea"/>
              <a:cs typeface="Segoe UI Light"/>
            </a:endParaRPr>
          </a:p>
        </p:txBody>
      </p:sp>
      <p:sp>
        <p:nvSpPr>
          <p:cNvPr id="10" name="Title 1">
            <a:extLst>
              <a:ext uri="{FF2B5EF4-FFF2-40B4-BE49-F238E27FC236}">
                <a16:creationId xmlns:a16="http://schemas.microsoft.com/office/drawing/2014/main" id="{207A790B-7003-491B-AD5D-3735504A495C}"/>
              </a:ext>
            </a:extLst>
          </p:cNvPr>
          <p:cNvSpPr txBox="1">
            <a:spLocks/>
          </p:cNvSpPr>
          <p:nvPr/>
        </p:nvSpPr>
        <p:spPr>
          <a:xfrm>
            <a:off x="585978" y="178156"/>
            <a:ext cx="11018520" cy="553998"/>
          </a:xfrm>
          <a:prstGeom prst="rect">
            <a:avLst/>
          </a:prstGeom>
        </p:spPr>
        <p:txBody>
          <a:bodyPr wrap="square" lIns="0" tIns="0" rIns="0" bIns="0">
            <a:spAutoFit/>
          </a:bodyPr>
          <a:lstStyle>
            <a:lvl1pPr>
              <a:defRPr sz="3500" b="0" i="0">
                <a:solidFill>
                  <a:srgbClr val="0078D6"/>
                </a:solidFill>
                <a:latin typeface="Segoe UI"/>
                <a:ea typeface="+mj-ea"/>
                <a:cs typeface="Segoe UI"/>
              </a:defRPr>
            </a:lvl1pPr>
          </a:lstStyle>
          <a:p>
            <a:pPr algn="ctr" defTabSz="914400"/>
            <a:r>
              <a:rPr lang="en-US" kern="0" dirty="0">
                <a:solidFill>
                  <a:schemeClr val="tx2"/>
                </a:solidFill>
              </a:rPr>
              <a:t>Creating your own, secure, IoT devices:</a:t>
            </a:r>
          </a:p>
        </p:txBody>
      </p:sp>
      <p:sp>
        <p:nvSpPr>
          <p:cNvPr id="11" name="object 63">
            <a:extLst>
              <a:ext uri="{FF2B5EF4-FFF2-40B4-BE49-F238E27FC236}">
                <a16:creationId xmlns:a16="http://schemas.microsoft.com/office/drawing/2014/main" id="{A718F713-8D36-4034-BA37-47D1B823C762}"/>
              </a:ext>
            </a:extLst>
          </p:cNvPr>
          <p:cNvSpPr/>
          <p:nvPr/>
        </p:nvSpPr>
        <p:spPr>
          <a:xfrm>
            <a:off x="4830855" y="1581747"/>
            <a:ext cx="2730576" cy="269676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97763"/>
            <a:ext cx="12192000" cy="6460490"/>
          </a:xfrm>
          <a:custGeom>
            <a:avLst/>
            <a:gdLst/>
            <a:ahLst/>
            <a:cxnLst/>
            <a:rect l="l" t="t" r="r" b="b"/>
            <a:pathLst>
              <a:path w="12192000" h="6460490">
                <a:moveTo>
                  <a:pt x="0" y="6460235"/>
                </a:moveTo>
                <a:lnTo>
                  <a:pt x="12192000" y="6460235"/>
                </a:lnTo>
                <a:lnTo>
                  <a:pt x="12192000" y="0"/>
                </a:lnTo>
                <a:lnTo>
                  <a:pt x="0" y="0"/>
                </a:lnTo>
                <a:lnTo>
                  <a:pt x="0" y="6460235"/>
                </a:lnTo>
                <a:close/>
              </a:path>
            </a:pathLst>
          </a:custGeom>
          <a:solidFill>
            <a:srgbClr val="0078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p:nvPr/>
        </p:nvSpPr>
        <p:spPr>
          <a:xfrm>
            <a:off x="436473" y="6413131"/>
            <a:ext cx="949960" cy="115570"/>
          </a:xfrm>
          <a:prstGeom prst="rect">
            <a:avLst/>
          </a:prstGeom>
        </p:spPr>
        <p:txBody>
          <a:bodyPr vert="horz" wrap="square" lIns="0" tIns="10795" rIns="0" bIns="0" rtlCol="0">
            <a:spAutoFit/>
          </a:bodyPr>
          <a:lstStyle/>
          <a:p>
            <a:pPr marL="0" marR="0" lvl="0" indent="0" algn="l" defTabSz="914400" rtl="0" eaLnBrk="1" fontAlgn="auto" latinLnBrk="0" hangingPunct="1">
              <a:lnSpc>
                <a:spcPct val="100000"/>
              </a:lnSpc>
              <a:spcBef>
                <a:spcPts val="85"/>
              </a:spcBef>
              <a:spcAft>
                <a:spcPts val="0"/>
              </a:spcAft>
              <a:buClrTx/>
              <a:buSzTx/>
              <a:buFontTx/>
              <a:buNone/>
              <a:tabLst/>
              <a:defRPr/>
            </a:pPr>
            <a:r>
              <a:rPr kumimoji="0" sz="650" b="0" i="0" u="none" strike="noStrike" kern="1200" cap="none" spc="30" normalizeH="0" baseline="0" noProof="0" dirty="0">
                <a:ln>
                  <a:noFill/>
                </a:ln>
                <a:solidFill>
                  <a:srgbClr val="FFFFFF"/>
                </a:solidFill>
                <a:effectLst/>
                <a:uLnTx/>
                <a:uFillTx/>
                <a:latin typeface="Segoe UI"/>
                <a:ea typeface="+mn-ea"/>
                <a:cs typeface="Segoe UI"/>
              </a:rPr>
              <a:t>© </a:t>
            </a:r>
            <a:r>
              <a:rPr kumimoji="0" sz="650" b="0" i="0" u="none" strike="noStrike" kern="1200" cap="none" spc="10" normalizeH="0" baseline="0" noProof="0" dirty="0">
                <a:ln>
                  <a:noFill/>
                </a:ln>
                <a:solidFill>
                  <a:srgbClr val="FFFFFF"/>
                </a:solidFill>
                <a:effectLst/>
                <a:uLnTx/>
                <a:uFillTx/>
                <a:latin typeface="Segoe UI"/>
                <a:ea typeface="+mn-ea"/>
                <a:cs typeface="Segoe UI"/>
              </a:rPr>
              <a:t>Microsoft</a:t>
            </a:r>
            <a:r>
              <a:rPr kumimoji="0" sz="650" b="0" i="0" u="none" strike="noStrike" kern="1200" cap="none" spc="-30" normalizeH="0" baseline="0" noProof="0" dirty="0">
                <a:ln>
                  <a:noFill/>
                </a:ln>
                <a:solidFill>
                  <a:srgbClr val="FFFFFF"/>
                </a:solidFill>
                <a:effectLst/>
                <a:uLnTx/>
                <a:uFillTx/>
                <a:latin typeface="Segoe UI"/>
                <a:ea typeface="+mn-ea"/>
                <a:cs typeface="Segoe UI"/>
              </a:rPr>
              <a:t> </a:t>
            </a:r>
            <a:r>
              <a:rPr kumimoji="0" sz="650" b="0" i="0" u="none" strike="noStrike" kern="1200" cap="none" spc="10" normalizeH="0" baseline="0" noProof="0" dirty="0">
                <a:ln>
                  <a:noFill/>
                </a:ln>
                <a:solidFill>
                  <a:srgbClr val="FFFFFF"/>
                </a:solidFill>
                <a:effectLst/>
                <a:uLnTx/>
                <a:uFillTx/>
                <a:latin typeface="Segoe UI"/>
                <a:ea typeface="+mn-ea"/>
                <a:cs typeface="Segoe UI"/>
              </a:rPr>
              <a:t>Corporation</a:t>
            </a:r>
            <a:endParaRPr kumimoji="0" sz="650" b="0" i="0" u="none" strike="noStrike" kern="1200" cap="none" spc="0" normalizeH="0" baseline="0" noProof="0">
              <a:ln>
                <a:noFill/>
              </a:ln>
              <a:solidFill>
                <a:prstClr val="black"/>
              </a:solidFill>
              <a:effectLst/>
              <a:uLnTx/>
              <a:uFillTx/>
              <a:latin typeface="Segoe UI"/>
              <a:ea typeface="+mn-ea"/>
              <a:cs typeface="Segoe UI"/>
            </a:endParaRPr>
          </a:p>
        </p:txBody>
      </p:sp>
      <p:sp>
        <p:nvSpPr>
          <p:cNvPr id="4" name="object 4"/>
          <p:cNvSpPr/>
          <p:nvPr/>
        </p:nvSpPr>
        <p:spPr>
          <a:xfrm>
            <a:off x="0" y="0"/>
            <a:ext cx="12192000" cy="398145"/>
          </a:xfrm>
          <a:custGeom>
            <a:avLst/>
            <a:gdLst/>
            <a:ahLst/>
            <a:cxnLst/>
            <a:rect l="l" t="t" r="r" b="b"/>
            <a:pathLst>
              <a:path w="12192000" h="398145">
                <a:moveTo>
                  <a:pt x="0" y="397763"/>
                </a:moveTo>
                <a:lnTo>
                  <a:pt x="12192000" y="397763"/>
                </a:lnTo>
                <a:lnTo>
                  <a:pt x="12192000" y="0"/>
                </a:lnTo>
                <a:lnTo>
                  <a:pt x="0" y="0"/>
                </a:lnTo>
                <a:lnTo>
                  <a:pt x="0" y="39776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3" y="307847"/>
            <a:ext cx="12190475" cy="6550148"/>
          </a:xfrm>
          <a:prstGeom prst="rect">
            <a:avLst/>
          </a:prstGeom>
          <a:blipFill>
            <a:blip r:embed="rId2" cstate="print"/>
            <a:stretch>
              <a:fillRect/>
            </a:stretch>
          </a:blipFill>
        </p:spPr>
        <p:txBody>
          <a:bodyPr wrap="square" lIns="0" tIns="0" rIns="0" bIns="0" rtlCol="0"/>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object 6"/>
          <p:cNvSpPr/>
          <p:nvPr/>
        </p:nvSpPr>
        <p:spPr>
          <a:xfrm>
            <a:off x="4451477" y="4626102"/>
            <a:ext cx="1764030" cy="1208405"/>
          </a:xfrm>
          <a:custGeom>
            <a:avLst/>
            <a:gdLst/>
            <a:ahLst/>
            <a:cxnLst/>
            <a:rect l="l" t="t" r="r" b="b"/>
            <a:pathLst>
              <a:path w="1764029" h="1208404">
                <a:moveTo>
                  <a:pt x="97246" y="135580"/>
                </a:moveTo>
                <a:lnTo>
                  <a:pt x="49179" y="152054"/>
                </a:lnTo>
                <a:lnTo>
                  <a:pt x="74930" y="217043"/>
                </a:lnTo>
                <a:lnTo>
                  <a:pt x="106172" y="283591"/>
                </a:lnTo>
                <a:lnTo>
                  <a:pt x="139953" y="348106"/>
                </a:lnTo>
                <a:lnTo>
                  <a:pt x="176530" y="410845"/>
                </a:lnTo>
                <a:lnTo>
                  <a:pt x="215519" y="471678"/>
                </a:lnTo>
                <a:lnTo>
                  <a:pt x="256921" y="530479"/>
                </a:lnTo>
                <a:lnTo>
                  <a:pt x="300736" y="587248"/>
                </a:lnTo>
                <a:lnTo>
                  <a:pt x="346837" y="641985"/>
                </a:lnTo>
                <a:lnTo>
                  <a:pt x="395097" y="694563"/>
                </a:lnTo>
                <a:lnTo>
                  <a:pt x="445388" y="744855"/>
                </a:lnTo>
                <a:lnTo>
                  <a:pt x="497839" y="792861"/>
                </a:lnTo>
                <a:lnTo>
                  <a:pt x="552069" y="838708"/>
                </a:lnTo>
                <a:lnTo>
                  <a:pt x="608330" y="882015"/>
                </a:lnTo>
                <a:lnTo>
                  <a:pt x="666242" y="922909"/>
                </a:lnTo>
                <a:lnTo>
                  <a:pt x="725805" y="961390"/>
                </a:lnTo>
                <a:lnTo>
                  <a:pt x="787146" y="997229"/>
                </a:lnTo>
                <a:lnTo>
                  <a:pt x="849884" y="1030478"/>
                </a:lnTo>
                <a:lnTo>
                  <a:pt x="914019" y="1061021"/>
                </a:lnTo>
                <a:lnTo>
                  <a:pt x="979551" y="1088961"/>
                </a:lnTo>
                <a:lnTo>
                  <a:pt x="1046352" y="1113993"/>
                </a:lnTo>
                <a:lnTo>
                  <a:pt x="1114298" y="1136205"/>
                </a:lnTo>
                <a:lnTo>
                  <a:pt x="1183386" y="1155623"/>
                </a:lnTo>
                <a:lnTo>
                  <a:pt x="1253489" y="1172057"/>
                </a:lnTo>
                <a:lnTo>
                  <a:pt x="1324483" y="1185379"/>
                </a:lnTo>
                <a:lnTo>
                  <a:pt x="1396238" y="1195806"/>
                </a:lnTo>
                <a:lnTo>
                  <a:pt x="1468755" y="1202931"/>
                </a:lnTo>
                <a:lnTo>
                  <a:pt x="1542161" y="1206969"/>
                </a:lnTo>
                <a:lnTo>
                  <a:pt x="1615948" y="1207820"/>
                </a:lnTo>
                <a:lnTo>
                  <a:pt x="1690243" y="1205280"/>
                </a:lnTo>
                <a:lnTo>
                  <a:pt x="1763776" y="1199565"/>
                </a:lnTo>
                <a:lnTo>
                  <a:pt x="1760577" y="1157046"/>
                </a:lnTo>
                <a:lnTo>
                  <a:pt x="1614170" y="1157046"/>
                </a:lnTo>
                <a:lnTo>
                  <a:pt x="1542669" y="1156182"/>
                </a:lnTo>
                <a:lnTo>
                  <a:pt x="1471676" y="1152220"/>
                </a:lnTo>
                <a:lnTo>
                  <a:pt x="1401318" y="1145247"/>
                </a:lnTo>
                <a:lnTo>
                  <a:pt x="1331722" y="1135100"/>
                </a:lnTo>
                <a:lnTo>
                  <a:pt x="1262888" y="1122133"/>
                </a:lnTo>
                <a:lnTo>
                  <a:pt x="1195070" y="1106170"/>
                </a:lnTo>
                <a:lnTo>
                  <a:pt x="1128140" y="1087310"/>
                </a:lnTo>
                <a:lnTo>
                  <a:pt x="1062101" y="1065707"/>
                </a:lnTo>
                <a:lnTo>
                  <a:pt x="997458" y="1041400"/>
                </a:lnTo>
                <a:lnTo>
                  <a:pt x="933958" y="1014285"/>
                </a:lnTo>
                <a:lnTo>
                  <a:pt x="871727" y="984631"/>
                </a:lnTo>
                <a:lnTo>
                  <a:pt x="810895" y="952373"/>
                </a:lnTo>
                <a:lnTo>
                  <a:pt x="751586" y="917575"/>
                </a:lnTo>
                <a:lnTo>
                  <a:pt x="693801" y="880237"/>
                </a:lnTo>
                <a:lnTo>
                  <a:pt x="637667" y="840486"/>
                </a:lnTo>
                <a:lnTo>
                  <a:pt x="583184" y="798449"/>
                </a:lnTo>
                <a:lnTo>
                  <a:pt x="530606" y="753999"/>
                </a:lnTo>
                <a:lnTo>
                  <a:pt x="479678" y="707390"/>
                </a:lnTo>
                <a:lnTo>
                  <a:pt x="431038" y="658622"/>
                </a:lnTo>
                <a:lnTo>
                  <a:pt x="384175" y="607695"/>
                </a:lnTo>
                <a:lnTo>
                  <a:pt x="339598" y="554609"/>
                </a:lnTo>
                <a:lnTo>
                  <a:pt x="297180" y="499491"/>
                </a:lnTo>
                <a:lnTo>
                  <a:pt x="257048" y="442468"/>
                </a:lnTo>
                <a:lnTo>
                  <a:pt x="219201" y="383540"/>
                </a:lnTo>
                <a:lnTo>
                  <a:pt x="183896" y="322580"/>
                </a:lnTo>
                <a:lnTo>
                  <a:pt x="151130" y="259969"/>
                </a:lnTo>
                <a:lnTo>
                  <a:pt x="120903" y="195580"/>
                </a:lnTo>
                <a:lnTo>
                  <a:pt x="97246" y="135580"/>
                </a:lnTo>
                <a:close/>
              </a:path>
              <a:path w="1764029" h="1208404">
                <a:moveTo>
                  <a:pt x="1759965" y="1148918"/>
                </a:moveTo>
                <a:lnTo>
                  <a:pt x="1686306" y="1154633"/>
                </a:lnTo>
                <a:lnTo>
                  <a:pt x="1614170" y="1157046"/>
                </a:lnTo>
                <a:lnTo>
                  <a:pt x="1760577" y="1157046"/>
                </a:lnTo>
                <a:lnTo>
                  <a:pt x="1759965" y="1148918"/>
                </a:lnTo>
                <a:close/>
              </a:path>
              <a:path w="1764029" h="1208404">
                <a:moveTo>
                  <a:pt x="22733" y="0"/>
                </a:moveTo>
                <a:lnTo>
                  <a:pt x="0" y="168910"/>
                </a:lnTo>
                <a:lnTo>
                  <a:pt x="49179" y="152054"/>
                </a:lnTo>
                <a:lnTo>
                  <a:pt x="40259" y="129540"/>
                </a:lnTo>
                <a:lnTo>
                  <a:pt x="87502" y="110871"/>
                </a:lnTo>
                <a:lnTo>
                  <a:pt x="135371" y="110871"/>
                </a:lnTo>
                <a:lnTo>
                  <a:pt x="22733" y="0"/>
                </a:lnTo>
                <a:close/>
              </a:path>
              <a:path w="1764029" h="1208404">
                <a:moveTo>
                  <a:pt x="87502" y="110871"/>
                </a:moveTo>
                <a:lnTo>
                  <a:pt x="40259" y="129540"/>
                </a:lnTo>
                <a:lnTo>
                  <a:pt x="49179" y="152054"/>
                </a:lnTo>
                <a:lnTo>
                  <a:pt x="97246" y="135580"/>
                </a:lnTo>
                <a:lnTo>
                  <a:pt x="87502" y="110871"/>
                </a:lnTo>
                <a:close/>
              </a:path>
              <a:path w="1764029" h="1208404">
                <a:moveTo>
                  <a:pt x="135371" y="110871"/>
                </a:moveTo>
                <a:lnTo>
                  <a:pt x="87502" y="110871"/>
                </a:lnTo>
                <a:lnTo>
                  <a:pt x="97246" y="135580"/>
                </a:lnTo>
                <a:lnTo>
                  <a:pt x="144145" y="119506"/>
                </a:lnTo>
                <a:lnTo>
                  <a:pt x="135371" y="110871"/>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10815" y="3763951"/>
            <a:ext cx="570230" cy="570230"/>
          </a:xfrm>
          <a:custGeom>
            <a:avLst/>
            <a:gdLst/>
            <a:ahLst/>
            <a:cxnLst/>
            <a:rect l="l" t="t" r="r" b="b"/>
            <a:pathLst>
              <a:path w="570229" h="570229">
                <a:moveTo>
                  <a:pt x="0" y="569730"/>
                </a:moveTo>
                <a:lnTo>
                  <a:pt x="569730" y="569730"/>
                </a:lnTo>
                <a:lnTo>
                  <a:pt x="569730" y="0"/>
                </a:lnTo>
                <a:lnTo>
                  <a:pt x="0" y="0"/>
                </a:lnTo>
                <a:lnTo>
                  <a:pt x="0" y="569730"/>
                </a:lnTo>
                <a:close/>
              </a:path>
            </a:pathLst>
          </a:custGeom>
          <a:solidFill>
            <a:srgbClr val="0078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198708" y="3751844"/>
            <a:ext cx="594360" cy="594360"/>
          </a:xfrm>
          <a:custGeom>
            <a:avLst/>
            <a:gdLst/>
            <a:ahLst/>
            <a:cxnLst/>
            <a:rect l="l" t="t" r="r" b="b"/>
            <a:pathLst>
              <a:path w="594360" h="594360">
                <a:moveTo>
                  <a:pt x="581837" y="0"/>
                </a:moveTo>
                <a:lnTo>
                  <a:pt x="12107" y="0"/>
                </a:lnTo>
                <a:lnTo>
                  <a:pt x="0" y="12107"/>
                </a:lnTo>
                <a:lnTo>
                  <a:pt x="0" y="581837"/>
                </a:lnTo>
                <a:lnTo>
                  <a:pt x="12107" y="593932"/>
                </a:lnTo>
                <a:lnTo>
                  <a:pt x="581837" y="593932"/>
                </a:lnTo>
                <a:lnTo>
                  <a:pt x="593945" y="581837"/>
                </a:lnTo>
                <a:lnTo>
                  <a:pt x="24215" y="581837"/>
                </a:lnTo>
                <a:lnTo>
                  <a:pt x="12107" y="569730"/>
                </a:lnTo>
                <a:lnTo>
                  <a:pt x="24215" y="569730"/>
                </a:lnTo>
                <a:lnTo>
                  <a:pt x="24214" y="24202"/>
                </a:lnTo>
                <a:lnTo>
                  <a:pt x="12107" y="24202"/>
                </a:lnTo>
                <a:lnTo>
                  <a:pt x="24214" y="12107"/>
                </a:lnTo>
                <a:lnTo>
                  <a:pt x="593944" y="12107"/>
                </a:lnTo>
                <a:lnTo>
                  <a:pt x="581837" y="0"/>
                </a:lnTo>
                <a:close/>
              </a:path>
              <a:path w="594360" h="594360">
                <a:moveTo>
                  <a:pt x="24215" y="569730"/>
                </a:moveTo>
                <a:lnTo>
                  <a:pt x="12107" y="569730"/>
                </a:lnTo>
                <a:lnTo>
                  <a:pt x="24215" y="581837"/>
                </a:lnTo>
                <a:lnTo>
                  <a:pt x="24215" y="569730"/>
                </a:lnTo>
                <a:close/>
              </a:path>
              <a:path w="594360" h="594360">
                <a:moveTo>
                  <a:pt x="569730" y="569730"/>
                </a:moveTo>
                <a:lnTo>
                  <a:pt x="24215" y="569730"/>
                </a:lnTo>
                <a:lnTo>
                  <a:pt x="24215" y="581837"/>
                </a:lnTo>
                <a:lnTo>
                  <a:pt x="569730" y="581837"/>
                </a:lnTo>
                <a:lnTo>
                  <a:pt x="569730" y="569730"/>
                </a:lnTo>
                <a:close/>
              </a:path>
              <a:path w="594360" h="594360">
                <a:moveTo>
                  <a:pt x="569730" y="12107"/>
                </a:moveTo>
                <a:lnTo>
                  <a:pt x="569730" y="581837"/>
                </a:lnTo>
                <a:lnTo>
                  <a:pt x="581837" y="569730"/>
                </a:lnTo>
                <a:lnTo>
                  <a:pt x="593945" y="569730"/>
                </a:lnTo>
                <a:lnTo>
                  <a:pt x="593944" y="24202"/>
                </a:lnTo>
                <a:lnTo>
                  <a:pt x="581837" y="24202"/>
                </a:lnTo>
                <a:lnTo>
                  <a:pt x="569730" y="12107"/>
                </a:lnTo>
                <a:close/>
              </a:path>
              <a:path w="594360" h="594360">
                <a:moveTo>
                  <a:pt x="593945" y="569730"/>
                </a:moveTo>
                <a:lnTo>
                  <a:pt x="581837" y="569730"/>
                </a:lnTo>
                <a:lnTo>
                  <a:pt x="569730" y="581837"/>
                </a:lnTo>
                <a:lnTo>
                  <a:pt x="593945" y="581837"/>
                </a:lnTo>
                <a:lnTo>
                  <a:pt x="593945" y="569730"/>
                </a:lnTo>
                <a:close/>
              </a:path>
              <a:path w="594360" h="594360">
                <a:moveTo>
                  <a:pt x="24214" y="12107"/>
                </a:moveTo>
                <a:lnTo>
                  <a:pt x="12107" y="24202"/>
                </a:lnTo>
                <a:lnTo>
                  <a:pt x="24214" y="24202"/>
                </a:lnTo>
                <a:lnTo>
                  <a:pt x="24214" y="12107"/>
                </a:lnTo>
                <a:close/>
              </a:path>
              <a:path w="594360" h="594360">
                <a:moveTo>
                  <a:pt x="569730" y="12107"/>
                </a:moveTo>
                <a:lnTo>
                  <a:pt x="24214" y="12107"/>
                </a:lnTo>
                <a:lnTo>
                  <a:pt x="24214" y="24202"/>
                </a:lnTo>
                <a:lnTo>
                  <a:pt x="569730" y="24202"/>
                </a:lnTo>
                <a:lnTo>
                  <a:pt x="569730" y="12107"/>
                </a:lnTo>
                <a:close/>
              </a:path>
              <a:path w="594360" h="594360">
                <a:moveTo>
                  <a:pt x="593944" y="12107"/>
                </a:moveTo>
                <a:lnTo>
                  <a:pt x="569730" y="12107"/>
                </a:lnTo>
                <a:lnTo>
                  <a:pt x="581837" y="24202"/>
                </a:lnTo>
                <a:lnTo>
                  <a:pt x="593944" y="24202"/>
                </a:lnTo>
                <a:lnTo>
                  <a:pt x="593944" y="1210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205233" y="4230347"/>
            <a:ext cx="108917" cy="10891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205233" y="3753704"/>
            <a:ext cx="108917" cy="10891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678141" y="3757426"/>
            <a:ext cx="108917" cy="10892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673489" y="4235929"/>
            <a:ext cx="108917" cy="107986"/>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021835" y="3576832"/>
            <a:ext cx="946785" cy="946785"/>
          </a:xfrm>
          <a:custGeom>
            <a:avLst/>
            <a:gdLst/>
            <a:ahLst/>
            <a:cxnLst/>
            <a:rect l="l" t="t" r="r" b="b"/>
            <a:pathLst>
              <a:path w="946785" h="946785">
                <a:moveTo>
                  <a:pt x="932790" y="0"/>
                </a:moveTo>
                <a:lnTo>
                  <a:pt x="14896" y="0"/>
                </a:lnTo>
                <a:lnTo>
                  <a:pt x="0" y="14897"/>
                </a:lnTo>
                <a:lnTo>
                  <a:pt x="0" y="929068"/>
                </a:lnTo>
                <a:lnTo>
                  <a:pt x="17330" y="946399"/>
                </a:lnTo>
                <a:lnTo>
                  <a:pt x="930356" y="946399"/>
                </a:lnTo>
                <a:lnTo>
                  <a:pt x="946399" y="930358"/>
                </a:lnTo>
                <a:lnTo>
                  <a:pt x="946399" y="928137"/>
                </a:lnTo>
                <a:lnTo>
                  <a:pt x="36306" y="928137"/>
                </a:lnTo>
                <a:lnTo>
                  <a:pt x="17687" y="909518"/>
                </a:lnTo>
                <a:lnTo>
                  <a:pt x="36306" y="909518"/>
                </a:lnTo>
                <a:lnTo>
                  <a:pt x="36305" y="34436"/>
                </a:lnTo>
                <a:lnTo>
                  <a:pt x="17687" y="34436"/>
                </a:lnTo>
                <a:lnTo>
                  <a:pt x="36305" y="15829"/>
                </a:lnTo>
                <a:lnTo>
                  <a:pt x="946399" y="15829"/>
                </a:lnTo>
                <a:lnTo>
                  <a:pt x="946399" y="13608"/>
                </a:lnTo>
                <a:lnTo>
                  <a:pt x="932790" y="0"/>
                </a:lnTo>
                <a:close/>
              </a:path>
              <a:path w="946785" h="946785">
                <a:moveTo>
                  <a:pt x="36306" y="909518"/>
                </a:moveTo>
                <a:lnTo>
                  <a:pt x="17687" y="909518"/>
                </a:lnTo>
                <a:lnTo>
                  <a:pt x="36306" y="928137"/>
                </a:lnTo>
                <a:lnTo>
                  <a:pt x="36306" y="909518"/>
                </a:lnTo>
                <a:close/>
              </a:path>
              <a:path w="946785" h="946785">
                <a:moveTo>
                  <a:pt x="911379" y="909519"/>
                </a:moveTo>
                <a:lnTo>
                  <a:pt x="36306" y="909518"/>
                </a:lnTo>
                <a:lnTo>
                  <a:pt x="36306" y="928137"/>
                </a:lnTo>
                <a:lnTo>
                  <a:pt x="911379" y="928137"/>
                </a:lnTo>
                <a:lnTo>
                  <a:pt x="911379" y="909519"/>
                </a:lnTo>
                <a:close/>
              </a:path>
              <a:path w="946785" h="946785">
                <a:moveTo>
                  <a:pt x="911379" y="15829"/>
                </a:moveTo>
                <a:lnTo>
                  <a:pt x="911379" y="928137"/>
                </a:lnTo>
                <a:lnTo>
                  <a:pt x="929999" y="909519"/>
                </a:lnTo>
                <a:lnTo>
                  <a:pt x="946399" y="909519"/>
                </a:lnTo>
                <a:lnTo>
                  <a:pt x="946399" y="34436"/>
                </a:lnTo>
                <a:lnTo>
                  <a:pt x="929999" y="34436"/>
                </a:lnTo>
                <a:lnTo>
                  <a:pt x="911379" y="15829"/>
                </a:lnTo>
                <a:close/>
              </a:path>
              <a:path w="946785" h="946785">
                <a:moveTo>
                  <a:pt x="946399" y="909519"/>
                </a:moveTo>
                <a:lnTo>
                  <a:pt x="929999" y="909519"/>
                </a:lnTo>
                <a:lnTo>
                  <a:pt x="911379" y="928137"/>
                </a:lnTo>
                <a:lnTo>
                  <a:pt x="946399" y="928137"/>
                </a:lnTo>
                <a:lnTo>
                  <a:pt x="946399" y="909519"/>
                </a:lnTo>
                <a:close/>
              </a:path>
              <a:path w="946785" h="946785">
                <a:moveTo>
                  <a:pt x="36305" y="15829"/>
                </a:moveTo>
                <a:lnTo>
                  <a:pt x="17687" y="34436"/>
                </a:lnTo>
                <a:lnTo>
                  <a:pt x="36305" y="34436"/>
                </a:lnTo>
                <a:lnTo>
                  <a:pt x="36305" y="15829"/>
                </a:lnTo>
                <a:close/>
              </a:path>
              <a:path w="946785" h="946785">
                <a:moveTo>
                  <a:pt x="911379" y="15829"/>
                </a:moveTo>
                <a:lnTo>
                  <a:pt x="36305" y="15829"/>
                </a:lnTo>
                <a:lnTo>
                  <a:pt x="36305" y="34436"/>
                </a:lnTo>
                <a:lnTo>
                  <a:pt x="911379" y="34436"/>
                </a:lnTo>
                <a:lnTo>
                  <a:pt x="911379" y="15829"/>
                </a:lnTo>
                <a:close/>
              </a:path>
              <a:path w="946785" h="946785">
                <a:moveTo>
                  <a:pt x="946399" y="15829"/>
                </a:moveTo>
                <a:lnTo>
                  <a:pt x="911379" y="15829"/>
                </a:lnTo>
                <a:lnTo>
                  <a:pt x="929999" y="34436"/>
                </a:lnTo>
                <a:lnTo>
                  <a:pt x="946399" y="34436"/>
                </a:lnTo>
                <a:lnTo>
                  <a:pt x="946399" y="1582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549902" y="2341623"/>
            <a:ext cx="3165348" cy="402099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p:nvPr/>
        </p:nvSpPr>
        <p:spPr>
          <a:xfrm>
            <a:off x="525881" y="3504438"/>
            <a:ext cx="3354704" cy="1221105"/>
          </a:xfrm>
          <a:prstGeom prst="rect">
            <a:avLst/>
          </a:prstGeom>
        </p:spPr>
        <p:txBody>
          <a:bodyPr vert="horz" wrap="square" lIns="0" tIns="12700" rIns="0" bIns="0" rtlCol="0">
            <a:spAutoFit/>
          </a:bodyPr>
          <a:lstStyle/>
          <a:p>
            <a:pPr marL="12700" marR="5080" lvl="0" indent="124460" algn="r" defTabSz="914400" rtl="0" eaLnBrk="1" fontAlgn="auto" latinLnBrk="0" hangingPunct="1">
              <a:lnSpc>
                <a:spcPct val="101099"/>
              </a:lnSpc>
              <a:spcBef>
                <a:spcPts val="100"/>
              </a:spcBef>
              <a:spcAft>
                <a:spcPts val="0"/>
              </a:spcAft>
              <a:buClrTx/>
              <a:buSzTx/>
              <a:buFontTx/>
              <a:buNone/>
              <a:tabLst/>
              <a:defRPr/>
            </a:pPr>
            <a:r>
              <a:rPr kumimoji="0" sz="1550" b="0" i="0" u="none" strike="noStrike" kern="1200" cap="none" spc="10" normalizeH="0" baseline="0" noProof="0" dirty="0">
                <a:ln>
                  <a:noFill/>
                </a:ln>
                <a:solidFill>
                  <a:srgbClr val="FFFFFF"/>
                </a:solidFill>
                <a:effectLst/>
                <a:uLnTx/>
                <a:uFillTx/>
                <a:latin typeface="Segoe UI"/>
                <a:ea typeface="+mn-ea"/>
                <a:cs typeface="Segoe UI"/>
              </a:rPr>
              <a:t>New </a:t>
            </a:r>
            <a:r>
              <a:rPr kumimoji="0" sz="1550" b="1" i="0" u="none" strike="noStrike" kern="1200" cap="none" spc="5" normalizeH="0" baseline="0" noProof="0" dirty="0">
                <a:ln>
                  <a:noFill/>
                </a:ln>
                <a:solidFill>
                  <a:srgbClr val="FFFFFF"/>
                </a:solidFill>
                <a:effectLst/>
                <a:uLnTx/>
                <a:uFillTx/>
                <a:latin typeface="Segoe UI"/>
                <a:ea typeface="+mn-ea"/>
                <a:cs typeface="Segoe UI"/>
              </a:rPr>
              <a:t>Azure Sphere</a:t>
            </a:r>
            <a:r>
              <a:rPr kumimoji="0" sz="1550" b="1" i="0" u="none" strike="noStrike" kern="1200" cap="none" spc="-45" normalizeH="0" baseline="0" noProof="0" dirty="0">
                <a:ln>
                  <a:noFill/>
                </a:ln>
                <a:solidFill>
                  <a:srgbClr val="FFFFFF"/>
                </a:solidFill>
                <a:effectLst/>
                <a:uLnTx/>
                <a:uFillTx/>
                <a:latin typeface="Segoe UI"/>
                <a:ea typeface="+mn-ea"/>
                <a:cs typeface="Segoe UI"/>
              </a:rPr>
              <a:t> </a:t>
            </a:r>
            <a:r>
              <a:rPr kumimoji="0" sz="1550" b="1" i="0" u="none" strike="noStrike" kern="1200" cap="none" spc="10" normalizeH="0" baseline="0" noProof="0" dirty="0">
                <a:ln>
                  <a:noFill/>
                </a:ln>
                <a:solidFill>
                  <a:srgbClr val="FFFFFF"/>
                </a:solidFill>
                <a:effectLst/>
                <a:uLnTx/>
                <a:uFillTx/>
                <a:latin typeface="Segoe UI"/>
                <a:ea typeface="+mn-ea"/>
                <a:cs typeface="Segoe UI"/>
              </a:rPr>
              <a:t>certified</a:t>
            </a:r>
            <a:r>
              <a:rPr kumimoji="0" sz="1550" b="1" i="0" u="none" strike="noStrike" kern="1200" cap="none" spc="5" normalizeH="0" baseline="0" noProof="0" dirty="0">
                <a:ln>
                  <a:noFill/>
                </a:ln>
                <a:solidFill>
                  <a:srgbClr val="FFFFFF"/>
                </a:solidFill>
                <a:effectLst/>
                <a:uLnTx/>
                <a:uFillTx/>
                <a:latin typeface="Segoe UI"/>
                <a:ea typeface="+mn-ea"/>
                <a:cs typeface="Segoe UI"/>
              </a:rPr>
              <a:t> </a:t>
            </a:r>
            <a:r>
              <a:rPr kumimoji="0" sz="1550" b="1" i="0" u="none" strike="noStrike" kern="1200" cap="none" spc="10" normalizeH="0" baseline="0" noProof="0" dirty="0">
                <a:ln>
                  <a:noFill/>
                </a:ln>
                <a:solidFill>
                  <a:srgbClr val="FFFFFF"/>
                </a:solidFill>
                <a:effectLst/>
                <a:uLnTx/>
                <a:uFillTx/>
                <a:latin typeface="Segoe UI"/>
                <a:ea typeface="+mn-ea"/>
                <a:cs typeface="Segoe UI"/>
              </a:rPr>
              <a:t>MCUs, </a:t>
            </a:r>
            <a:r>
              <a:rPr kumimoji="0" sz="1550" b="1" i="0" u="none" strike="noStrike" kern="1200" cap="none" spc="5"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from silicon </a:t>
            </a:r>
            <a:r>
              <a:rPr kumimoji="0" sz="1550" b="0" i="0" u="none" strike="noStrike" kern="1200" cap="none" spc="10" normalizeH="0" baseline="0" noProof="0" dirty="0">
                <a:ln>
                  <a:noFill/>
                </a:ln>
                <a:solidFill>
                  <a:srgbClr val="FFFFFF"/>
                </a:solidFill>
                <a:effectLst/>
                <a:uLnTx/>
                <a:uFillTx/>
                <a:latin typeface="Segoe UI"/>
                <a:ea typeface="+mn-ea"/>
                <a:cs typeface="Segoe UI"/>
              </a:rPr>
              <a:t>partners,</a:t>
            </a:r>
            <a:r>
              <a:rPr kumimoji="0" sz="1550" b="0" i="0" u="none" strike="noStrike" kern="1200" cap="none" spc="-95"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with</a:t>
            </a:r>
            <a:r>
              <a:rPr kumimoji="0" sz="1550" b="0" i="0" u="none" strike="noStrike" kern="1200" cap="none" spc="-15"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built-in </a:t>
            </a:r>
            <a:r>
              <a:rPr kumimoji="0" sz="1550" b="0" i="0" u="none" strike="noStrike" kern="1200" cap="none" spc="0"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Microsoft security</a:t>
            </a:r>
            <a:r>
              <a:rPr kumimoji="0" sz="1550" b="0" i="0" u="none" strike="noStrike" kern="1200" cap="none" spc="-55"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technology</a:t>
            </a:r>
            <a:r>
              <a:rPr kumimoji="0" sz="1550" b="0" i="0" u="none" strike="noStrike" kern="1200" cap="none" spc="-15"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provide </a:t>
            </a:r>
            <a:r>
              <a:rPr kumimoji="0" sz="1550" b="0" i="0" u="none" strike="noStrike" kern="1200" cap="none" spc="0"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connectivity </a:t>
            </a:r>
            <a:r>
              <a:rPr kumimoji="0" sz="1550" b="0" i="0" u="none" strike="noStrike" kern="1200" cap="none" spc="10" normalizeH="0" baseline="0" noProof="0" dirty="0">
                <a:ln>
                  <a:noFill/>
                </a:ln>
                <a:solidFill>
                  <a:srgbClr val="FFFFFF"/>
                </a:solidFill>
                <a:effectLst/>
                <a:uLnTx/>
                <a:uFillTx/>
                <a:latin typeface="Segoe UI"/>
                <a:ea typeface="+mn-ea"/>
                <a:cs typeface="Segoe UI"/>
              </a:rPr>
              <a:t>and</a:t>
            </a:r>
            <a:r>
              <a:rPr kumimoji="0" sz="1550" b="0" i="0" u="none" strike="noStrike" kern="1200" cap="none" spc="-60"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a</a:t>
            </a:r>
            <a:r>
              <a:rPr kumimoji="0" sz="1550" b="0" i="0" u="none" strike="noStrike" kern="1200" cap="none" spc="-15"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dependable </a:t>
            </a:r>
            <a:r>
              <a:rPr kumimoji="0" sz="1550" b="0" i="0" u="none" strike="noStrike" kern="1200" cap="none" spc="5" normalizeH="0" baseline="0" noProof="0" dirty="0">
                <a:ln>
                  <a:noFill/>
                </a:ln>
                <a:solidFill>
                  <a:srgbClr val="FFFFFF"/>
                </a:solidFill>
                <a:effectLst/>
                <a:uLnTx/>
                <a:uFillTx/>
                <a:latin typeface="Segoe UI"/>
                <a:ea typeface="+mn-ea"/>
                <a:cs typeface="Segoe UI"/>
              </a:rPr>
              <a:t> </a:t>
            </a:r>
            <a:r>
              <a:rPr kumimoji="0" sz="1550" b="1" i="0" u="none" strike="noStrike" kern="1200" cap="none" spc="5" normalizeH="0" baseline="0" noProof="0" dirty="0">
                <a:ln>
                  <a:noFill/>
                </a:ln>
                <a:solidFill>
                  <a:srgbClr val="FFFFFF"/>
                </a:solidFill>
                <a:effectLst/>
                <a:uLnTx/>
                <a:uFillTx/>
                <a:latin typeface="Segoe UI"/>
                <a:ea typeface="+mn-ea"/>
                <a:cs typeface="Segoe UI"/>
              </a:rPr>
              <a:t>hardware </a:t>
            </a:r>
            <a:r>
              <a:rPr kumimoji="0" sz="1550" b="1" i="0" u="none" strike="noStrike" kern="1200" cap="none" spc="10" normalizeH="0" baseline="0" noProof="0" dirty="0">
                <a:ln>
                  <a:noFill/>
                </a:ln>
                <a:solidFill>
                  <a:srgbClr val="FFFFFF"/>
                </a:solidFill>
                <a:effectLst/>
                <a:uLnTx/>
                <a:uFillTx/>
                <a:latin typeface="Segoe UI"/>
                <a:ea typeface="+mn-ea"/>
                <a:cs typeface="Segoe UI"/>
              </a:rPr>
              <a:t>root </a:t>
            </a:r>
            <a:r>
              <a:rPr kumimoji="0" sz="1550" b="1" i="0" u="none" strike="noStrike" kern="1200" cap="none" spc="-5" normalizeH="0" baseline="0" noProof="0" dirty="0">
                <a:ln>
                  <a:noFill/>
                </a:ln>
                <a:solidFill>
                  <a:srgbClr val="FFFFFF"/>
                </a:solidFill>
                <a:effectLst/>
                <a:uLnTx/>
                <a:uFillTx/>
                <a:latin typeface="Segoe UI"/>
                <a:ea typeface="+mn-ea"/>
                <a:cs typeface="Segoe UI"/>
              </a:rPr>
              <a:t>of</a:t>
            </a:r>
            <a:r>
              <a:rPr kumimoji="0" sz="1550" b="1" i="0" u="none" strike="noStrike" kern="1200" cap="none" spc="-80" normalizeH="0" baseline="0" noProof="0" dirty="0">
                <a:ln>
                  <a:noFill/>
                </a:ln>
                <a:solidFill>
                  <a:srgbClr val="FFFFFF"/>
                </a:solidFill>
                <a:effectLst/>
                <a:uLnTx/>
                <a:uFillTx/>
                <a:latin typeface="Segoe UI"/>
                <a:ea typeface="+mn-ea"/>
                <a:cs typeface="Segoe UI"/>
              </a:rPr>
              <a:t> </a:t>
            </a:r>
            <a:r>
              <a:rPr kumimoji="0" sz="1550" b="1" i="0" u="none" strike="noStrike" kern="1200" cap="none" spc="5" normalizeH="0" baseline="0" noProof="0" dirty="0">
                <a:ln>
                  <a:noFill/>
                </a:ln>
                <a:solidFill>
                  <a:srgbClr val="FFFFFF"/>
                </a:solidFill>
                <a:effectLst/>
                <a:uLnTx/>
                <a:uFillTx/>
                <a:latin typeface="Segoe UI"/>
                <a:ea typeface="+mn-ea"/>
                <a:cs typeface="Segoe UI"/>
              </a:rPr>
              <a:t>trust</a:t>
            </a:r>
            <a:r>
              <a:rPr kumimoji="0" sz="1550" b="0" i="0" u="none" strike="noStrike" kern="1200" cap="none" spc="5" normalizeH="0" baseline="0" noProof="0" dirty="0">
                <a:ln>
                  <a:noFill/>
                </a:ln>
                <a:solidFill>
                  <a:srgbClr val="FFFFFF"/>
                </a:solidFill>
                <a:effectLst/>
                <a:uLnTx/>
                <a:uFillTx/>
                <a:latin typeface="Segoe UI"/>
                <a:ea typeface="+mn-ea"/>
                <a:cs typeface="Segoe UI"/>
              </a:rPr>
              <a:t>.</a:t>
            </a:r>
            <a:endParaRPr kumimoji="0" sz="1550" b="0" i="0" u="none" strike="noStrike" kern="1200" cap="none" spc="0" normalizeH="0" baseline="0" noProof="0">
              <a:ln>
                <a:noFill/>
              </a:ln>
              <a:solidFill>
                <a:prstClr val="black"/>
              </a:solidFill>
              <a:effectLst/>
              <a:uLnTx/>
              <a:uFillTx/>
              <a:latin typeface="Segoe UI"/>
              <a:ea typeface="+mn-ea"/>
              <a:cs typeface="Segoe UI"/>
            </a:endParaRPr>
          </a:p>
        </p:txBody>
      </p:sp>
      <p:sp>
        <p:nvSpPr>
          <p:cNvPr id="16" name="object 16"/>
          <p:cNvSpPr txBox="1"/>
          <p:nvPr/>
        </p:nvSpPr>
        <p:spPr>
          <a:xfrm>
            <a:off x="7709661" y="2317496"/>
            <a:ext cx="3049905" cy="983615"/>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1299"/>
              </a:lnSpc>
              <a:spcBef>
                <a:spcPts val="95"/>
              </a:spcBef>
              <a:spcAft>
                <a:spcPts val="0"/>
              </a:spcAft>
              <a:buClrTx/>
              <a:buSzTx/>
              <a:buFontTx/>
              <a:buNone/>
              <a:tabLst/>
              <a:defRPr/>
            </a:pPr>
            <a:r>
              <a:rPr kumimoji="0" sz="1550" b="0" i="0" u="none" strike="noStrike" kern="1200" cap="none" spc="15" normalizeH="0" baseline="0" noProof="0" dirty="0">
                <a:ln>
                  <a:noFill/>
                </a:ln>
                <a:solidFill>
                  <a:srgbClr val="FFFFFF"/>
                </a:solidFill>
                <a:effectLst/>
                <a:uLnTx/>
                <a:uFillTx/>
                <a:latin typeface="Segoe UI"/>
                <a:ea typeface="+mn-ea"/>
                <a:cs typeface="Segoe UI"/>
              </a:rPr>
              <a:t>New </a:t>
            </a:r>
            <a:r>
              <a:rPr kumimoji="0" sz="1550" b="1" i="0" u="none" strike="noStrike" kern="1200" cap="none" spc="5" normalizeH="0" baseline="0" noProof="0" dirty="0">
                <a:ln>
                  <a:noFill/>
                </a:ln>
                <a:solidFill>
                  <a:srgbClr val="FFFFFF"/>
                </a:solidFill>
                <a:effectLst/>
                <a:uLnTx/>
                <a:uFillTx/>
                <a:latin typeface="Segoe UI"/>
                <a:ea typeface="+mn-ea"/>
                <a:cs typeface="Segoe UI"/>
              </a:rPr>
              <a:t>Azure Sphere OS </a:t>
            </a:r>
            <a:r>
              <a:rPr kumimoji="0" sz="1550" b="0" i="0" u="none" strike="noStrike" kern="1200" cap="none" spc="5" normalizeH="0" baseline="0" noProof="0" dirty="0">
                <a:ln>
                  <a:noFill/>
                </a:ln>
                <a:solidFill>
                  <a:srgbClr val="FFFFFF"/>
                </a:solidFill>
                <a:effectLst/>
                <a:uLnTx/>
                <a:uFillTx/>
                <a:latin typeface="Segoe UI"/>
                <a:ea typeface="+mn-ea"/>
                <a:cs typeface="Segoe UI"/>
              </a:rPr>
              <a:t>secured</a:t>
            </a:r>
            <a:r>
              <a:rPr kumimoji="0" sz="1550" b="0" i="0" u="none" strike="noStrike" kern="1200" cap="none" spc="-95"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by  </a:t>
            </a:r>
            <a:r>
              <a:rPr kumimoji="0" sz="1550" b="0" i="0" u="none" strike="noStrike" kern="1200" cap="none" spc="5" normalizeH="0" baseline="0" noProof="0" dirty="0">
                <a:ln>
                  <a:noFill/>
                </a:ln>
                <a:solidFill>
                  <a:srgbClr val="FFFFFF"/>
                </a:solidFill>
                <a:effectLst/>
                <a:uLnTx/>
                <a:uFillTx/>
                <a:latin typeface="Segoe UI"/>
                <a:ea typeface="+mn-ea"/>
                <a:cs typeface="Segoe UI"/>
              </a:rPr>
              <a:t>Microsoft for the </a:t>
            </a:r>
            <a:r>
              <a:rPr kumimoji="0" sz="1550" b="0" i="0" u="none" strike="noStrike" kern="1200" cap="none" spc="10" normalizeH="0" baseline="0" noProof="0" dirty="0">
                <a:ln>
                  <a:noFill/>
                </a:ln>
                <a:solidFill>
                  <a:srgbClr val="FFFFFF"/>
                </a:solidFill>
                <a:effectLst/>
                <a:uLnTx/>
                <a:uFillTx/>
                <a:latin typeface="Segoe UI"/>
                <a:ea typeface="+mn-ea"/>
                <a:cs typeface="Segoe UI"/>
              </a:rPr>
              <a:t>devices </a:t>
            </a:r>
            <a:r>
              <a:rPr kumimoji="0" sz="1550" b="0" i="0" u="none" strike="noStrike" kern="1200" cap="none" spc="5" normalizeH="0" baseline="0" noProof="0" dirty="0">
                <a:ln>
                  <a:noFill/>
                </a:ln>
                <a:solidFill>
                  <a:srgbClr val="FFFFFF"/>
                </a:solidFill>
                <a:effectLst/>
                <a:uLnTx/>
                <a:uFillTx/>
                <a:latin typeface="Segoe UI"/>
                <a:ea typeface="+mn-ea"/>
                <a:cs typeface="Segoe UI"/>
              </a:rPr>
              <a:t>10-year  lifetime </a:t>
            </a:r>
            <a:r>
              <a:rPr kumimoji="0" sz="1550" b="0" i="0" u="none" strike="noStrike" kern="1200" cap="none" spc="0" normalizeH="0" baseline="0" noProof="0" dirty="0">
                <a:ln>
                  <a:noFill/>
                </a:ln>
                <a:solidFill>
                  <a:srgbClr val="FFFFFF"/>
                </a:solidFill>
                <a:effectLst/>
                <a:uLnTx/>
                <a:uFillTx/>
                <a:latin typeface="Segoe UI"/>
                <a:ea typeface="+mn-ea"/>
                <a:cs typeface="Segoe UI"/>
              </a:rPr>
              <a:t>to </a:t>
            </a:r>
            <a:r>
              <a:rPr kumimoji="0" sz="1550" b="0" i="0" u="none" strike="noStrike" kern="1200" cap="none" spc="5" normalizeH="0" baseline="0" noProof="0" dirty="0">
                <a:ln>
                  <a:noFill/>
                </a:ln>
                <a:solidFill>
                  <a:srgbClr val="FFFFFF"/>
                </a:solidFill>
                <a:effectLst/>
                <a:uLnTx/>
                <a:uFillTx/>
                <a:latin typeface="Segoe UI"/>
                <a:ea typeface="+mn-ea"/>
                <a:cs typeface="Segoe UI"/>
              </a:rPr>
              <a:t>create </a:t>
            </a:r>
            <a:r>
              <a:rPr kumimoji="0" sz="1550" b="1" i="0" u="none" strike="noStrike" kern="1200" cap="none" spc="10" normalizeH="0" baseline="0" noProof="0" dirty="0">
                <a:ln>
                  <a:noFill/>
                </a:ln>
                <a:solidFill>
                  <a:srgbClr val="FFFFFF"/>
                </a:solidFill>
                <a:effectLst/>
                <a:uLnTx/>
                <a:uFillTx/>
                <a:latin typeface="Segoe UI"/>
                <a:ea typeface="+mn-ea"/>
                <a:cs typeface="Segoe UI"/>
              </a:rPr>
              <a:t>a trustworthy  </a:t>
            </a:r>
            <a:r>
              <a:rPr kumimoji="0" sz="1550" b="1" i="0" u="none" strike="noStrike" kern="1200" cap="none" spc="5" normalizeH="0" baseline="0" noProof="0" dirty="0">
                <a:ln>
                  <a:noFill/>
                </a:ln>
                <a:solidFill>
                  <a:srgbClr val="FFFFFF"/>
                </a:solidFill>
                <a:effectLst/>
                <a:uLnTx/>
                <a:uFillTx/>
                <a:latin typeface="Segoe UI"/>
                <a:ea typeface="+mn-ea"/>
                <a:cs typeface="Segoe UI"/>
              </a:rPr>
              <a:t>platform </a:t>
            </a:r>
            <a:r>
              <a:rPr kumimoji="0" sz="1550" b="0" i="0" u="none" strike="noStrike" kern="1200" cap="none" spc="5" normalizeH="0" baseline="0" noProof="0" dirty="0">
                <a:ln>
                  <a:noFill/>
                </a:ln>
                <a:solidFill>
                  <a:srgbClr val="FFFFFF"/>
                </a:solidFill>
                <a:effectLst/>
                <a:uLnTx/>
                <a:uFillTx/>
                <a:latin typeface="Segoe UI"/>
                <a:ea typeface="+mn-ea"/>
                <a:cs typeface="Segoe UI"/>
              </a:rPr>
              <a:t>for </a:t>
            </a:r>
            <a:r>
              <a:rPr kumimoji="0" sz="1550" b="0" i="0" u="none" strike="noStrike" kern="1200" cap="none" spc="10" normalizeH="0" baseline="0" noProof="0" dirty="0">
                <a:ln>
                  <a:noFill/>
                </a:ln>
                <a:solidFill>
                  <a:srgbClr val="FFFFFF"/>
                </a:solidFill>
                <a:effectLst/>
                <a:uLnTx/>
                <a:uFillTx/>
                <a:latin typeface="Segoe UI"/>
                <a:ea typeface="+mn-ea"/>
                <a:cs typeface="Segoe UI"/>
              </a:rPr>
              <a:t>new </a:t>
            </a:r>
            <a:r>
              <a:rPr kumimoji="0" sz="1550" b="0" i="0" u="none" strike="noStrike" kern="1200" cap="none" spc="5" normalizeH="0" baseline="0" noProof="0" dirty="0">
                <a:ln>
                  <a:noFill/>
                </a:ln>
                <a:solidFill>
                  <a:srgbClr val="FFFFFF"/>
                </a:solidFill>
                <a:effectLst/>
                <a:uLnTx/>
                <a:uFillTx/>
                <a:latin typeface="Segoe UI"/>
                <a:ea typeface="+mn-ea"/>
                <a:cs typeface="Segoe UI"/>
              </a:rPr>
              <a:t>IoT</a:t>
            </a:r>
            <a:r>
              <a:rPr kumimoji="0" sz="1550" b="0" i="0" u="none" strike="noStrike" kern="1200" cap="none" spc="-55"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experiences</a:t>
            </a:r>
            <a:endParaRPr kumimoji="0" sz="1550" b="0" i="0" u="none" strike="noStrike" kern="1200" cap="none" spc="0" normalizeH="0" baseline="0" noProof="0">
              <a:ln>
                <a:noFill/>
              </a:ln>
              <a:solidFill>
                <a:prstClr val="black"/>
              </a:solidFill>
              <a:effectLst/>
              <a:uLnTx/>
              <a:uFillTx/>
              <a:latin typeface="Segoe UI"/>
              <a:ea typeface="+mn-ea"/>
              <a:cs typeface="Segoe UI"/>
            </a:endParaRPr>
          </a:p>
        </p:txBody>
      </p:sp>
      <p:sp>
        <p:nvSpPr>
          <p:cNvPr id="17" name="object 17"/>
          <p:cNvSpPr txBox="1"/>
          <p:nvPr/>
        </p:nvSpPr>
        <p:spPr>
          <a:xfrm>
            <a:off x="7714233" y="5105527"/>
            <a:ext cx="3881120" cy="122110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1200"/>
              </a:lnSpc>
              <a:spcBef>
                <a:spcPts val="100"/>
              </a:spcBef>
              <a:spcAft>
                <a:spcPts val="0"/>
              </a:spcAft>
              <a:buClrTx/>
              <a:buSzTx/>
              <a:buFontTx/>
              <a:buNone/>
              <a:tabLst/>
              <a:defRPr/>
            </a:pPr>
            <a:r>
              <a:rPr kumimoji="0" sz="1550" b="0" i="0" u="none" strike="noStrike" kern="1200" cap="none" spc="10" normalizeH="0" baseline="0" noProof="0" dirty="0">
                <a:ln>
                  <a:noFill/>
                </a:ln>
                <a:solidFill>
                  <a:srgbClr val="FFFFFF"/>
                </a:solidFill>
                <a:effectLst/>
                <a:uLnTx/>
                <a:uFillTx/>
                <a:latin typeface="Segoe UI"/>
                <a:ea typeface="+mn-ea"/>
                <a:cs typeface="Segoe UI"/>
              </a:rPr>
              <a:t>The </a:t>
            </a:r>
            <a:r>
              <a:rPr kumimoji="0" sz="1550" b="1" i="0" u="none" strike="noStrike" kern="1200" cap="none" spc="5" normalizeH="0" baseline="0" noProof="0" dirty="0">
                <a:ln>
                  <a:noFill/>
                </a:ln>
                <a:solidFill>
                  <a:srgbClr val="FFFFFF"/>
                </a:solidFill>
                <a:effectLst/>
                <a:uLnTx/>
                <a:uFillTx/>
                <a:latin typeface="Segoe UI"/>
                <a:ea typeface="+mn-ea"/>
                <a:cs typeface="Segoe UI"/>
              </a:rPr>
              <a:t>Azure Sphere Security </a:t>
            </a:r>
            <a:r>
              <a:rPr kumimoji="0" sz="1550" b="1" i="0" u="none" strike="noStrike" kern="1200" cap="none" spc="15" normalizeH="0" baseline="0" noProof="0" dirty="0">
                <a:ln>
                  <a:noFill/>
                </a:ln>
                <a:solidFill>
                  <a:srgbClr val="FFFFFF"/>
                </a:solidFill>
                <a:effectLst/>
                <a:uLnTx/>
                <a:uFillTx/>
                <a:latin typeface="Segoe UI"/>
                <a:ea typeface="+mn-ea"/>
                <a:cs typeface="Segoe UI"/>
              </a:rPr>
              <a:t>Service </a:t>
            </a:r>
            <a:r>
              <a:rPr kumimoji="0" sz="1550" b="0" i="0" u="none" strike="noStrike" kern="1200" cap="none" spc="5" normalizeH="0" baseline="0" noProof="0" dirty="0">
                <a:ln>
                  <a:noFill/>
                </a:ln>
                <a:solidFill>
                  <a:srgbClr val="FFFFFF"/>
                </a:solidFill>
                <a:effectLst/>
                <a:uLnTx/>
                <a:uFillTx/>
                <a:latin typeface="Segoe UI"/>
                <a:ea typeface="+mn-ea"/>
                <a:cs typeface="Segoe UI"/>
              </a:rPr>
              <a:t>guards  </a:t>
            </a:r>
            <a:r>
              <a:rPr kumimoji="0" sz="1550" b="0" i="0" u="none" strike="noStrike" kern="1200" cap="none" spc="20" normalizeH="0" baseline="0" noProof="0" dirty="0">
                <a:ln>
                  <a:noFill/>
                </a:ln>
                <a:solidFill>
                  <a:srgbClr val="FFFFFF"/>
                </a:solidFill>
                <a:effectLst/>
                <a:uLnTx/>
                <a:uFillTx/>
                <a:latin typeface="Segoe UI"/>
                <a:ea typeface="+mn-ea"/>
                <a:cs typeface="Segoe UI"/>
              </a:rPr>
              <a:t>every </a:t>
            </a:r>
            <a:r>
              <a:rPr kumimoji="0" sz="1550" b="0" i="0" u="none" strike="noStrike" kern="1200" cap="none" spc="0" normalizeH="0" baseline="0" noProof="0" dirty="0">
                <a:ln>
                  <a:noFill/>
                </a:ln>
                <a:solidFill>
                  <a:srgbClr val="FFFFFF"/>
                </a:solidFill>
                <a:effectLst/>
                <a:uLnTx/>
                <a:uFillTx/>
                <a:latin typeface="Segoe UI"/>
                <a:ea typeface="+mn-ea"/>
                <a:cs typeface="Segoe UI"/>
              </a:rPr>
              <a:t>Azure </a:t>
            </a:r>
            <a:r>
              <a:rPr kumimoji="0" sz="1550" b="0" i="0" u="none" strike="noStrike" kern="1200" cap="none" spc="5" normalizeH="0" baseline="0" noProof="0" dirty="0">
                <a:ln>
                  <a:noFill/>
                </a:ln>
                <a:solidFill>
                  <a:srgbClr val="FFFFFF"/>
                </a:solidFill>
                <a:effectLst/>
                <a:uLnTx/>
                <a:uFillTx/>
                <a:latin typeface="Segoe UI"/>
                <a:ea typeface="+mn-ea"/>
                <a:cs typeface="Segoe UI"/>
              </a:rPr>
              <a:t>Sphere device; </a:t>
            </a:r>
            <a:r>
              <a:rPr kumimoji="0" sz="1550" b="0" i="0" u="none" strike="noStrike" kern="1200" cap="none" spc="0" normalizeH="0" baseline="0" noProof="0" dirty="0">
                <a:ln>
                  <a:noFill/>
                </a:ln>
                <a:solidFill>
                  <a:srgbClr val="FFFFFF"/>
                </a:solidFill>
                <a:effectLst/>
                <a:uLnTx/>
                <a:uFillTx/>
                <a:latin typeface="Segoe UI"/>
                <a:ea typeface="+mn-ea"/>
                <a:cs typeface="Segoe UI"/>
              </a:rPr>
              <a:t>it </a:t>
            </a:r>
            <a:r>
              <a:rPr kumimoji="0" sz="1550" b="1" i="0" u="none" strike="noStrike" kern="1200" cap="none" spc="5" normalizeH="0" baseline="0" noProof="0" dirty="0">
                <a:ln>
                  <a:noFill/>
                </a:ln>
                <a:solidFill>
                  <a:srgbClr val="FFFFFF"/>
                </a:solidFill>
                <a:effectLst/>
                <a:uLnTx/>
                <a:uFillTx/>
                <a:latin typeface="Segoe UI"/>
                <a:ea typeface="+mn-ea"/>
                <a:cs typeface="Segoe UI"/>
              </a:rPr>
              <a:t>brokers </a:t>
            </a:r>
            <a:r>
              <a:rPr kumimoji="0" sz="1550" b="1" i="0" u="none" strike="noStrike" kern="1200" cap="none" spc="0" normalizeH="0" baseline="0" noProof="0" dirty="0">
                <a:ln>
                  <a:noFill/>
                </a:ln>
                <a:solidFill>
                  <a:srgbClr val="FFFFFF"/>
                </a:solidFill>
                <a:effectLst/>
                <a:uLnTx/>
                <a:uFillTx/>
                <a:latin typeface="Segoe UI"/>
                <a:ea typeface="+mn-ea"/>
                <a:cs typeface="Segoe UI"/>
              </a:rPr>
              <a:t>trust  </a:t>
            </a:r>
            <a:r>
              <a:rPr kumimoji="0" sz="1550" b="0" i="0" u="none" strike="noStrike" kern="1200" cap="none" spc="5" normalizeH="0" baseline="0" noProof="0" dirty="0">
                <a:ln>
                  <a:noFill/>
                </a:ln>
                <a:solidFill>
                  <a:srgbClr val="FFFFFF"/>
                </a:solidFill>
                <a:effectLst/>
                <a:uLnTx/>
                <a:uFillTx/>
                <a:latin typeface="Segoe UI"/>
                <a:ea typeface="+mn-ea"/>
                <a:cs typeface="Segoe UI"/>
              </a:rPr>
              <a:t>for device-to-device </a:t>
            </a:r>
            <a:r>
              <a:rPr kumimoji="0" sz="1550" b="0" i="0" u="none" strike="noStrike" kern="1200" cap="none" spc="10" normalizeH="0" baseline="0" noProof="0" dirty="0">
                <a:ln>
                  <a:noFill/>
                </a:ln>
                <a:solidFill>
                  <a:srgbClr val="FFFFFF"/>
                </a:solidFill>
                <a:effectLst/>
                <a:uLnTx/>
                <a:uFillTx/>
                <a:latin typeface="Segoe UI"/>
                <a:ea typeface="+mn-ea"/>
                <a:cs typeface="Segoe UI"/>
              </a:rPr>
              <a:t>and </a:t>
            </a:r>
            <a:r>
              <a:rPr kumimoji="0" sz="1550" b="0" i="0" u="none" strike="noStrike" kern="1200" cap="none" spc="5" normalizeH="0" baseline="0" noProof="0" dirty="0">
                <a:ln>
                  <a:noFill/>
                </a:ln>
                <a:solidFill>
                  <a:srgbClr val="FFFFFF"/>
                </a:solidFill>
                <a:effectLst/>
                <a:uLnTx/>
                <a:uFillTx/>
                <a:latin typeface="Segoe UI"/>
                <a:ea typeface="+mn-ea"/>
                <a:cs typeface="Segoe UI"/>
              </a:rPr>
              <a:t>device-to-cloud  </a:t>
            </a:r>
            <a:r>
              <a:rPr kumimoji="0" sz="1550" b="0" i="0" u="none" strike="noStrike" kern="1200" cap="none" spc="10" normalizeH="0" baseline="0" noProof="0" dirty="0">
                <a:ln>
                  <a:noFill/>
                </a:ln>
                <a:solidFill>
                  <a:srgbClr val="FFFFFF"/>
                </a:solidFill>
                <a:effectLst/>
                <a:uLnTx/>
                <a:uFillTx/>
                <a:latin typeface="Segoe UI"/>
                <a:ea typeface="+mn-ea"/>
                <a:cs typeface="Segoe UI"/>
              </a:rPr>
              <a:t>communication, </a:t>
            </a:r>
            <a:r>
              <a:rPr kumimoji="0" sz="1550" b="1" i="0" u="none" strike="noStrike" kern="1200" cap="none" spc="5" normalizeH="0" baseline="0" noProof="0" dirty="0">
                <a:ln>
                  <a:noFill/>
                </a:ln>
                <a:solidFill>
                  <a:srgbClr val="FFFFFF"/>
                </a:solidFill>
                <a:effectLst/>
                <a:uLnTx/>
                <a:uFillTx/>
                <a:latin typeface="Segoe UI"/>
                <a:ea typeface="+mn-ea"/>
                <a:cs typeface="Segoe UI"/>
              </a:rPr>
              <a:t>detects </a:t>
            </a:r>
            <a:r>
              <a:rPr kumimoji="0" sz="1550" b="1" i="0" u="none" strike="noStrike" kern="1200" cap="none" spc="10" normalizeH="0" baseline="0" noProof="0" dirty="0">
                <a:ln>
                  <a:noFill/>
                </a:ln>
                <a:solidFill>
                  <a:srgbClr val="FFFFFF"/>
                </a:solidFill>
                <a:effectLst/>
                <a:uLnTx/>
                <a:uFillTx/>
                <a:latin typeface="Segoe UI"/>
                <a:ea typeface="+mn-ea"/>
                <a:cs typeface="Segoe UI"/>
              </a:rPr>
              <a:t>emerging</a:t>
            </a:r>
            <a:r>
              <a:rPr kumimoji="0" sz="1550" b="1" i="0" u="none" strike="noStrike" kern="1200" cap="none" spc="-110" normalizeH="0" baseline="0" noProof="0" dirty="0">
                <a:ln>
                  <a:noFill/>
                </a:ln>
                <a:solidFill>
                  <a:srgbClr val="FFFFFF"/>
                </a:solidFill>
                <a:effectLst/>
                <a:uLnTx/>
                <a:uFillTx/>
                <a:latin typeface="Segoe UI"/>
                <a:ea typeface="+mn-ea"/>
                <a:cs typeface="Segoe UI"/>
              </a:rPr>
              <a:t> </a:t>
            </a:r>
            <a:r>
              <a:rPr kumimoji="0" sz="1550" b="1" i="0" u="none" strike="noStrike" kern="1200" cap="none" spc="5" normalizeH="0" baseline="0" noProof="0" dirty="0">
                <a:ln>
                  <a:noFill/>
                </a:ln>
                <a:solidFill>
                  <a:srgbClr val="FFFFFF"/>
                </a:solidFill>
                <a:effectLst/>
                <a:uLnTx/>
                <a:uFillTx/>
                <a:latin typeface="Segoe UI"/>
                <a:ea typeface="+mn-ea"/>
                <a:cs typeface="Segoe UI"/>
              </a:rPr>
              <a:t>threats</a:t>
            </a:r>
            <a:r>
              <a:rPr kumimoji="0" sz="1550" b="0" i="0" u="none" strike="noStrike" kern="1200" cap="none" spc="5"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and </a:t>
            </a:r>
            <a:r>
              <a:rPr kumimoji="0" sz="1550" b="1" i="0" u="none" strike="noStrike" kern="1200" cap="none" spc="10" normalizeH="0" baseline="0" noProof="0" dirty="0">
                <a:ln>
                  <a:noFill/>
                </a:ln>
                <a:solidFill>
                  <a:srgbClr val="FFFFFF"/>
                </a:solidFill>
                <a:effectLst/>
                <a:uLnTx/>
                <a:uFillTx/>
                <a:latin typeface="Segoe UI"/>
                <a:ea typeface="+mn-ea"/>
                <a:cs typeface="Segoe UI"/>
              </a:rPr>
              <a:t>renews </a:t>
            </a:r>
            <a:r>
              <a:rPr kumimoji="0" sz="1550" b="1" i="0" u="none" strike="noStrike" kern="1200" cap="none" spc="5" normalizeH="0" baseline="0" noProof="0" dirty="0">
                <a:ln>
                  <a:noFill/>
                </a:ln>
                <a:solidFill>
                  <a:srgbClr val="FFFFFF"/>
                </a:solidFill>
                <a:effectLst/>
                <a:uLnTx/>
                <a:uFillTx/>
                <a:latin typeface="Segoe UI"/>
                <a:ea typeface="+mn-ea"/>
                <a:cs typeface="Segoe UI"/>
              </a:rPr>
              <a:t>device</a:t>
            </a:r>
            <a:r>
              <a:rPr kumimoji="0" sz="1550" b="1" i="0" u="none" strike="noStrike" kern="1200" cap="none" spc="-30" normalizeH="0" baseline="0" noProof="0" dirty="0">
                <a:ln>
                  <a:noFill/>
                </a:ln>
                <a:solidFill>
                  <a:srgbClr val="FFFFFF"/>
                </a:solidFill>
                <a:effectLst/>
                <a:uLnTx/>
                <a:uFillTx/>
                <a:latin typeface="Segoe UI"/>
                <a:ea typeface="+mn-ea"/>
                <a:cs typeface="Segoe UI"/>
              </a:rPr>
              <a:t> </a:t>
            </a:r>
            <a:r>
              <a:rPr kumimoji="0" sz="1550" b="1" i="0" u="none" strike="noStrike" kern="1200" cap="none" spc="5" normalizeH="0" baseline="0" noProof="0" dirty="0">
                <a:ln>
                  <a:noFill/>
                </a:ln>
                <a:solidFill>
                  <a:srgbClr val="FFFFFF"/>
                </a:solidFill>
                <a:effectLst/>
                <a:uLnTx/>
                <a:uFillTx/>
                <a:latin typeface="Segoe UI"/>
                <a:ea typeface="+mn-ea"/>
                <a:cs typeface="Segoe UI"/>
              </a:rPr>
              <a:t>security</a:t>
            </a:r>
            <a:r>
              <a:rPr kumimoji="0" sz="1550" b="0" i="0" u="none" strike="noStrike" kern="1200" cap="none" spc="5" normalizeH="0" baseline="0" noProof="0" dirty="0">
                <a:ln>
                  <a:noFill/>
                </a:ln>
                <a:solidFill>
                  <a:srgbClr val="FFFFFF"/>
                </a:solidFill>
                <a:effectLst/>
                <a:uLnTx/>
                <a:uFillTx/>
                <a:latin typeface="Segoe UI"/>
                <a:ea typeface="+mn-ea"/>
                <a:cs typeface="Segoe UI"/>
              </a:rPr>
              <a:t>.</a:t>
            </a:r>
            <a:endParaRPr kumimoji="0" sz="155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a:spLocks noGrp="1"/>
          </p:cNvSpPr>
          <p:nvPr>
            <p:ph type="title"/>
          </p:nvPr>
        </p:nvSpPr>
        <p:spPr>
          <a:xfrm>
            <a:off x="280822" y="335407"/>
            <a:ext cx="7705725" cy="1101725"/>
          </a:xfrm>
          <a:prstGeom prst="rect">
            <a:avLst/>
          </a:prstGeom>
        </p:spPr>
        <p:txBody>
          <a:bodyPr vert="horz" wrap="square" lIns="0" tIns="11430" rIns="0" bIns="0" rtlCol="0">
            <a:spAutoFit/>
          </a:bodyPr>
          <a:lstStyle/>
          <a:p>
            <a:pPr marL="12700" marR="5080">
              <a:lnSpc>
                <a:spcPct val="100899"/>
              </a:lnSpc>
              <a:spcBef>
                <a:spcPts val="90"/>
              </a:spcBef>
            </a:pPr>
            <a:r>
              <a:rPr spc="-114" dirty="0">
                <a:solidFill>
                  <a:srgbClr val="006ABE"/>
                </a:solidFill>
              </a:rPr>
              <a:t>Azure</a:t>
            </a:r>
            <a:r>
              <a:rPr spc="-290" dirty="0">
                <a:solidFill>
                  <a:srgbClr val="006ABE"/>
                </a:solidFill>
              </a:rPr>
              <a:t> </a:t>
            </a:r>
            <a:r>
              <a:rPr spc="-120" dirty="0">
                <a:solidFill>
                  <a:srgbClr val="006ABE"/>
                </a:solidFill>
              </a:rPr>
              <a:t>Sphere</a:t>
            </a:r>
            <a:r>
              <a:rPr spc="-290" dirty="0">
                <a:solidFill>
                  <a:srgbClr val="006ABE"/>
                </a:solidFill>
              </a:rPr>
              <a:t> </a:t>
            </a:r>
            <a:r>
              <a:rPr spc="-70" dirty="0">
                <a:solidFill>
                  <a:srgbClr val="006ABE"/>
                </a:solidFill>
              </a:rPr>
              <a:t>is</a:t>
            </a:r>
            <a:r>
              <a:rPr spc="-300" dirty="0">
                <a:solidFill>
                  <a:srgbClr val="006ABE"/>
                </a:solidFill>
              </a:rPr>
              <a:t> </a:t>
            </a:r>
            <a:r>
              <a:rPr spc="-60" dirty="0">
                <a:solidFill>
                  <a:srgbClr val="006ABE"/>
                </a:solidFill>
              </a:rPr>
              <a:t>an</a:t>
            </a:r>
            <a:r>
              <a:rPr spc="-300" dirty="0">
                <a:solidFill>
                  <a:srgbClr val="006ABE"/>
                </a:solidFill>
              </a:rPr>
              <a:t> </a:t>
            </a:r>
            <a:r>
              <a:rPr spc="-120" dirty="0">
                <a:solidFill>
                  <a:srgbClr val="006ABE"/>
                </a:solidFill>
              </a:rPr>
              <a:t>end-to-end</a:t>
            </a:r>
            <a:r>
              <a:rPr spc="-315" dirty="0">
                <a:solidFill>
                  <a:srgbClr val="006ABE"/>
                </a:solidFill>
              </a:rPr>
              <a:t> </a:t>
            </a:r>
            <a:r>
              <a:rPr spc="-120" dirty="0">
                <a:solidFill>
                  <a:srgbClr val="006ABE"/>
                </a:solidFill>
              </a:rPr>
              <a:t>solution</a:t>
            </a:r>
            <a:r>
              <a:rPr spc="-310" dirty="0">
                <a:solidFill>
                  <a:srgbClr val="006ABE"/>
                </a:solidFill>
              </a:rPr>
              <a:t> </a:t>
            </a:r>
            <a:r>
              <a:rPr spc="-90" dirty="0">
                <a:solidFill>
                  <a:srgbClr val="006ABE"/>
                </a:solidFill>
              </a:rPr>
              <a:t>for  </a:t>
            </a:r>
            <a:r>
              <a:rPr spc="-120" dirty="0">
                <a:solidFill>
                  <a:srgbClr val="006ABE"/>
                </a:solidFill>
              </a:rPr>
              <a:t>securing </a:t>
            </a:r>
            <a:r>
              <a:rPr spc="-80" dirty="0">
                <a:solidFill>
                  <a:srgbClr val="006ABE"/>
                </a:solidFill>
              </a:rPr>
              <a:t>MCU</a:t>
            </a:r>
            <a:r>
              <a:rPr lang="en-US" spc="-80" dirty="0">
                <a:solidFill>
                  <a:srgbClr val="006ABE"/>
                </a:solidFill>
              </a:rPr>
              <a:t>-</a:t>
            </a:r>
            <a:r>
              <a:rPr spc="-120" dirty="0">
                <a:solidFill>
                  <a:srgbClr val="006ABE"/>
                </a:solidFill>
              </a:rPr>
              <a:t>powered</a:t>
            </a:r>
            <a:r>
              <a:rPr spc="-720" dirty="0">
                <a:solidFill>
                  <a:srgbClr val="006ABE"/>
                </a:solidFill>
              </a:rPr>
              <a:t> </a:t>
            </a:r>
            <a:r>
              <a:rPr spc="-114" dirty="0">
                <a:solidFill>
                  <a:srgbClr val="006ABE"/>
                </a:solidFill>
              </a:rPr>
              <a:t>devices</a:t>
            </a:r>
          </a:p>
        </p:txBody>
      </p:sp>
      <p:sp>
        <p:nvSpPr>
          <p:cNvPr id="20" name="Rectangle 19">
            <a:extLst>
              <a:ext uri="{FF2B5EF4-FFF2-40B4-BE49-F238E27FC236}">
                <a16:creationId xmlns:a16="http://schemas.microsoft.com/office/drawing/2014/main" id="{2F7EB496-1C9F-4BF1-8349-F3336A323026}"/>
              </a:ext>
            </a:extLst>
          </p:cNvPr>
          <p:cNvSpPr/>
          <p:nvPr/>
        </p:nvSpPr>
        <p:spPr>
          <a:xfrm>
            <a:off x="8644466" y="596300"/>
            <a:ext cx="3266711" cy="646331"/>
          </a:xfrm>
          <a:prstGeom prst="rect">
            <a:avLst/>
          </a:prstGeom>
        </p:spPr>
        <p:txBody>
          <a:bodyPr wrap="square">
            <a:spAutoFit/>
          </a:bodyPr>
          <a:lstStyle/>
          <a:p>
            <a:pPr lvl="0" algn="r" defTabSz="914400">
              <a:defRPr/>
            </a:pPr>
            <a:r>
              <a:rPr lang="en-US" i="1" dirty="0">
                <a:solidFill>
                  <a:prstClr val="black"/>
                </a:solidFill>
              </a:rPr>
              <a:t>The microcontroller (MCU) is a</a:t>
            </a:r>
          </a:p>
          <a:p>
            <a:pPr lvl="0" algn="r" defTabSz="914400">
              <a:defRPr/>
            </a:pPr>
            <a:r>
              <a:rPr lang="en-US" i="1" dirty="0">
                <a:solidFill>
                  <a:prstClr val="black"/>
                </a:solidFill>
              </a:rPr>
              <a:t>low-cost, single chip computer</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object 11"/>
          <p:cNvSpPr txBox="1"/>
          <p:nvPr/>
        </p:nvSpPr>
        <p:spPr>
          <a:xfrm>
            <a:off x="423773" y="6400431"/>
            <a:ext cx="975360" cy="140970"/>
          </a:xfrm>
          <a:prstGeom prst="rect">
            <a:avLst/>
          </a:prstGeom>
        </p:spPr>
        <p:txBody>
          <a:bodyPr vert="horz" wrap="square" lIns="0" tIns="23495" rIns="0" bIns="0" rtlCol="0">
            <a:spAutoFit/>
          </a:bodyPr>
          <a:lstStyle/>
          <a:p>
            <a:pPr marL="12700" marR="0" lvl="0" indent="0" algn="l" defTabSz="914400" rtl="0" eaLnBrk="1" fontAlgn="auto" latinLnBrk="0" hangingPunct="1">
              <a:lnSpc>
                <a:spcPct val="100000"/>
              </a:lnSpc>
              <a:spcBef>
                <a:spcPts val="185"/>
              </a:spcBef>
              <a:spcAft>
                <a:spcPts val="0"/>
              </a:spcAft>
              <a:buClrTx/>
              <a:buSzTx/>
              <a:buFontTx/>
              <a:buNone/>
              <a:tabLst/>
              <a:defRPr/>
            </a:pPr>
            <a:r>
              <a:rPr kumimoji="0" sz="650" b="0" i="0" u="none" strike="noStrike" kern="1200" cap="none" spc="30"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Microsoft</a:t>
            </a:r>
            <a:r>
              <a:rPr kumimoji="0" sz="650" b="0" i="0" u="none" strike="noStrike" kern="1200" cap="none" spc="-25"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Corporation</a:t>
            </a:r>
            <a:endParaRPr kumimoji="0" sz="650" b="0" i="0" u="none" strike="noStrike" kern="1200" cap="none" spc="0" normalizeH="0" baseline="0" noProof="0">
              <a:ln>
                <a:noFill/>
              </a:ln>
              <a:solidFill>
                <a:prstClr val="black"/>
              </a:solidFill>
              <a:effectLst/>
              <a:uLnTx/>
              <a:uFillTx/>
              <a:latin typeface="Segoe UI"/>
              <a:ea typeface="+mn-ea"/>
              <a:cs typeface="Segoe UI"/>
            </a:endParaRPr>
          </a:p>
        </p:txBody>
      </p:sp>
      <p:sp>
        <p:nvSpPr>
          <p:cNvPr id="2" name="object 2"/>
          <p:cNvSpPr txBox="1"/>
          <p:nvPr/>
        </p:nvSpPr>
        <p:spPr>
          <a:xfrm>
            <a:off x="2241550" y="2055698"/>
            <a:ext cx="3141980"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1" i="0" u="none" strike="noStrike" kern="1200" cap="none" spc="0" normalizeH="0" baseline="0" noProof="0" dirty="0">
                <a:ln>
                  <a:noFill/>
                </a:ln>
                <a:solidFill>
                  <a:prstClr val="black"/>
                </a:solidFill>
                <a:effectLst/>
                <a:uLnTx/>
                <a:uFillTx/>
                <a:latin typeface="Segoe UI"/>
                <a:ea typeface="+mn-ea"/>
                <a:cs typeface="Segoe UI"/>
              </a:rPr>
              <a:t>Azure Sphere OS</a:t>
            </a:r>
            <a:r>
              <a:rPr kumimoji="0" sz="1750" b="1" i="0" u="none" strike="noStrike" kern="1200" cap="none" spc="-30" normalizeH="0" baseline="0" noProof="0" dirty="0">
                <a:ln>
                  <a:noFill/>
                </a:ln>
                <a:solidFill>
                  <a:prstClr val="black"/>
                </a:solidFill>
                <a:effectLst/>
                <a:uLnTx/>
                <a:uFillTx/>
                <a:latin typeface="Segoe UI"/>
                <a:ea typeface="+mn-ea"/>
                <a:cs typeface="Segoe UI"/>
              </a:rPr>
              <a:t> </a:t>
            </a:r>
            <a:r>
              <a:rPr kumimoji="0" sz="1750" b="1" i="0" u="none" strike="noStrike" kern="1200" cap="none" spc="0" normalizeH="0" baseline="0" noProof="0" dirty="0">
                <a:ln>
                  <a:noFill/>
                </a:ln>
                <a:solidFill>
                  <a:prstClr val="black"/>
                </a:solidFill>
                <a:effectLst/>
                <a:uLnTx/>
                <a:uFillTx/>
                <a:latin typeface="Segoe UI"/>
                <a:ea typeface="+mn-ea"/>
                <a:cs typeface="Segoe UI"/>
              </a:rPr>
              <a:t>Architecture</a:t>
            </a:r>
            <a:endParaRPr kumimoji="0" sz="1750" b="0" i="0" u="none" strike="noStrike" kern="1200" cap="none" spc="0" normalizeH="0" baseline="0" noProof="0">
              <a:ln>
                <a:noFill/>
              </a:ln>
              <a:solidFill>
                <a:prstClr val="black"/>
              </a:solidFill>
              <a:effectLst/>
              <a:uLnTx/>
              <a:uFillTx/>
              <a:latin typeface="Segoe UI"/>
              <a:ea typeface="+mn-ea"/>
              <a:cs typeface="Segoe UI"/>
            </a:endParaRPr>
          </a:p>
        </p:txBody>
      </p:sp>
      <p:graphicFrame>
        <p:nvGraphicFramePr>
          <p:cNvPr id="3" name="object 3"/>
          <p:cNvGraphicFramePr>
            <a:graphicFrameLocks noGrp="1"/>
          </p:cNvGraphicFramePr>
          <p:nvPr/>
        </p:nvGraphicFramePr>
        <p:xfrm>
          <a:off x="1680972" y="2449067"/>
          <a:ext cx="4300220" cy="3860289"/>
        </p:xfrm>
        <a:graphic>
          <a:graphicData uri="http://schemas.openxmlformats.org/drawingml/2006/table">
            <a:tbl>
              <a:tblPr firstRow="1" bandRow="1">
                <a:tableStyleId>{2D5ABB26-0587-4C30-8999-92F81FD0307C}</a:tableStyleId>
              </a:tblPr>
              <a:tblGrid>
                <a:gridCol w="2150110">
                  <a:extLst>
                    <a:ext uri="{9D8B030D-6E8A-4147-A177-3AD203B41FA5}">
                      <a16:colId xmlns:a16="http://schemas.microsoft.com/office/drawing/2014/main" val="20000"/>
                    </a:ext>
                  </a:extLst>
                </a:gridCol>
                <a:gridCol w="2150110">
                  <a:extLst>
                    <a:ext uri="{9D8B030D-6E8A-4147-A177-3AD203B41FA5}">
                      <a16:colId xmlns:a16="http://schemas.microsoft.com/office/drawing/2014/main" val="20001"/>
                    </a:ext>
                  </a:extLst>
                </a:gridCol>
              </a:tblGrid>
              <a:tr h="762761">
                <a:tc>
                  <a:txBody>
                    <a:bodyPr/>
                    <a:lstStyle/>
                    <a:p>
                      <a:pPr marL="374650" marR="193040" indent="-190500">
                        <a:lnSpc>
                          <a:spcPts val="1689"/>
                        </a:lnSpc>
                        <a:spcBef>
                          <a:spcPts val="1230"/>
                        </a:spcBef>
                      </a:pPr>
                      <a:r>
                        <a:rPr sz="1550" b="1" spc="10" dirty="0">
                          <a:solidFill>
                            <a:srgbClr val="FFFFFF"/>
                          </a:solidFill>
                          <a:latin typeface="Segoe UI Semibold"/>
                          <a:cs typeface="Segoe UI Semibold"/>
                        </a:rPr>
                        <a:t>App </a:t>
                      </a:r>
                      <a:r>
                        <a:rPr sz="1550" b="1" spc="5" dirty="0">
                          <a:solidFill>
                            <a:srgbClr val="FFFFFF"/>
                          </a:solidFill>
                          <a:latin typeface="Segoe UI Semibold"/>
                          <a:cs typeface="Segoe UI Semibold"/>
                        </a:rPr>
                        <a:t>Containers for  </a:t>
                      </a:r>
                      <a:r>
                        <a:rPr sz="1550" b="1" spc="10" dirty="0">
                          <a:solidFill>
                            <a:srgbClr val="FFFFFF"/>
                          </a:solidFill>
                          <a:latin typeface="Segoe UI Semibold"/>
                          <a:cs typeface="Segoe UI Semibold"/>
                        </a:rPr>
                        <a:t>POSIX </a:t>
                      </a:r>
                      <a:r>
                        <a:rPr sz="950" b="1" spc="10" dirty="0">
                          <a:solidFill>
                            <a:srgbClr val="FFFFFF"/>
                          </a:solidFill>
                          <a:latin typeface="Segoe UI Semibold"/>
                          <a:cs typeface="Segoe UI Semibold"/>
                        </a:rPr>
                        <a:t>(on</a:t>
                      </a:r>
                      <a:r>
                        <a:rPr sz="950" b="1" spc="-25" dirty="0">
                          <a:solidFill>
                            <a:srgbClr val="FFFFFF"/>
                          </a:solidFill>
                          <a:latin typeface="Segoe UI Semibold"/>
                          <a:cs typeface="Segoe UI Semibold"/>
                        </a:rPr>
                        <a:t> </a:t>
                      </a:r>
                      <a:r>
                        <a:rPr sz="950" b="1" spc="10" dirty="0">
                          <a:solidFill>
                            <a:srgbClr val="FFFFFF"/>
                          </a:solidFill>
                          <a:latin typeface="Segoe UI Semibold"/>
                          <a:cs typeface="Segoe UI Semibold"/>
                        </a:rPr>
                        <a:t>Cortex-A)</a:t>
                      </a:r>
                      <a:endParaRPr sz="950">
                        <a:latin typeface="Segoe UI Semibold"/>
                        <a:cs typeface="Segoe UI Semibold"/>
                      </a:endParaRPr>
                    </a:p>
                  </a:txBody>
                  <a:tcPr marL="0" marR="0" marT="156210" marB="0">
                    <a:lnR w="38100">
                      <a:solidFill>
                        <a:srgbClr val="FFFFFF"/>
                      </a:solidFill>
                      <a:prstDash val="solid"/>
                    </a:lnR>
                    <a:lnB w="38100">
                      <a:solidFill>
                        <a:srgbClr val="FFFFFF"/>
                      </a:solidFill>
                      <a:prstDash val="solid"/>
                    </a:lnB>
                    <a:solidFill>
                      <a:srgbClr val="0078D6"/>
                    </a:solidFill>
                  </a:tcPr>
                </a:tc>
                <a:tc>
                  <a:txBody>
                    <a:bodyPr/>
                    <a:lstStyle/>
                    <a:p>
                      <a:pPr marL="475615" marR="174625" indent="-273050">
                        <a:lnSpc>
                          <a:spcPct val="109000"/>
                        </a:lnSpc>
                        <a:spcBef>
                          <a:spcPts val="655"/>
                        </a:spcBef>
                      </a:pPr>
                      <a:r>
                        <a:rPr sz="1550" b="1" spc="10" dirty="0">
                          <a:solidFill>
                            <a:srgbClr val="FFFFFF"/>
                          </a:solidFill>
                          <a:latin typeface="Segoe UI Semibold"/>
                          <a:cs typeface="Segoe UI Semibold"/>
                        </a:rPr>
                        <a:t>App </a:t>
                      </a:r>
                      <a:r>
                        <a:rPr sz="1550" b="1" spc="5" dirty="0">
                          <a:solidFill>
                            <a:srgbClr val="FFFFFF"/>
                          </a:solidFill>
                          <a:latin typeface="Segoe UI Semibold"/>
                          <a:cs typeface="Segoe UI Semibold"/>
                        </a:rPr>
                        <a:t>Containers for  I/O </a:t>
                      </a:r>
                      <a:r>
                        <a:rPr sz="950" b="1" spc="10" dirty="0">
                          <a:solidFill>
                            <a:srgbClr val="FFFFFF"/>
                          </a:solidFill>
                          <a:latin typeface="Segoe UI Semibold"/>
                          <a:cs typeface="Segoe UI Semibold"/>
                        </a:rPr>
                        <a:t>(on</a:t>
                      </a:r>
                      <a:r>
                        <a:rPr sz="950" b="1" spc="100" dirty="0">
                          <a:solidFill>
                            <a:srgbClr val="FFFFFF"/>
                          </a:solidFill>
                          <a:latin typeface="Segoe UI Semibold"/>
                          <a:cs typeface="Segoe UI Semibold"/>
                        </a:rPr>
                        <a:t> </a:t>
                      </a:r>
                      <a:r>
                        <a:rPr sz="950" b="1" spc="10" dirty="0">
                          <a:solidFill>
                            <a:srgbClr val="FFFFFF"/>
                          </a:solidFill>
                          <a:latin typeface="Segoe UI Semibold"/>
                          <a:cs typeface="Segoe UI Semibold"/>
                        </a:rPr>
                        <a:t>Cortex-Ms)</a:t>
                      </a:r>
                      <a:endParaRPr sz="950">
                        <a:latin typeface="Segoe UI Semibold"/>
                        <a:cs typeface="Segoe UI Semibold"/>
                      </a:endParaRPr>
                    </a:p>
                  </a:txBody>
                  <a:tcPr marL="0" marR="0" marT="83185" marB="0">
                    <a:lnL w="38100">
                      <a:solidFill>
                        <a:srgbClr val="FFFFFF"/>
                      </a:solidFill>
                      <a:prstDash val="solid"/>
                    </a:lnL>
                    <a:lnB w="38100">
                      <a:solidFill>
                        <a:srgbClr val="FFFFFF"/>
                      </a:solidFill>
                      <a:prstDash val="solid"/>
                    </a:lnB>
                    <a:solidFill>
                      <a:srgbClr val="0078D6"/>
                    </a:solidFill>
                  </a:tcPr>
                </a:tc>
                <a:extLst>
                  <a:ext uri="{0D108BD9-81ED-4DB2-BD59-A6C34878D82A}">
                    <a16:rowId xmlns:a16="http://schemas.microsoft.com/office/drawing/2014/main" val="10000"/>
                  </a:ext>
                </a:extLst>
              </a:tr>
              <a:tr h="781812">
                <a:tc gridSpan="2">
                  <a:txBody>
                    <a:bodyPr/>
                    <a:lstStyle/>
                    <a:p>
                      <a:pPr marL="930910">
                        <a:lnSpc>
                          <a:spcPct val="100000"/>
                        </a:lnSpc>
                        <a:spcBef>
                          <a:spcPts val="1895"/>
                        </a:spcBef>
                      </a:pPr>
                      <a:r>
                        <a:rPr sz="1750" b="1" dirty="0">
                          <a:solidFill>
                            <a:srgbClr val="FFFFFF"/>
                          </a:solidFill>
                          <a:latin typeface="Segoe UI"/>
                          <a:cs typeface="Segoe UI"/>
                        </a:rPr>
                        <a:t>On-chip </a:t>
                      </a:r>
                      <a:r>
                        <a:rPr sz="1750" b="1" spc="5" dirty="0">
                          <a:solidFill>
                            <a:srgbClr val="FFFFFF"/>
                          </a:solidFill>
                          <a:latin typeface="Segoe UI"/>
                          <a:cs typeface="Segoe UI"/>
                        </a:rPr>
                        <a:t>Cloud</a:t>
                      </a:r>
                      <a:r>
                        <a:rPr sz="1750" b="1" spc="-30" dirty="0">
                          <a:solidFill>
                            <a:srgbClr val="FFFFFF"/>
                          </a:solidFill>
                          <a:latin typeface="Segoe UI"/>
                          <a:cs typeface="Segoe UI"/>
                        </a:rPr>
                        <a:t> </a:t>
                      </a:r>
                      <a:r>
                        <a:rPr sz="1750" b="1" spc="10" dirty="0">
                          <a:solidFill>
                            <a:srgbClr val="FFFFFF"/>
                          </a:solidFill>
                          <a:latin typeface="Segoe UI"/>
                          <a:cs typeface="Segoe UI"/>
                        </a:rPr>
                        <a:t>Services</a:t>
                      </a:r>
                      <a:endParaRPr sz="1750">
                        <a:latin typeface="Segoe UI"/>
                        <a:cs typeface="Segoe UI"/>
                      </a:endParaRPr>
                    </a:p>
                  </a:txBody>
                  <a:tcPr marL="0" marR="0" marT="240665" marB="0">
                    <a:lnT w="38100">
                      <a:solidFill>
                        <a:srgbClr val="FFFFFF"/>
                      </a:solidFill>
                      <a:prstDash val="solid"/>
                    </a:lnT>
                    <a:lnB w="38100">
                      <a:solidFill>
                        <a:srgbClr val="FFFFFF"/>
                      </a:solidFill>
                      <a:prstDash val="solid"/>
                    </a:lnB>
                    <a:solidFill>
                      <a:srgbClr val="0078D6"/>
                    </a:solidFill>
                  </a:tcPr>
                </a:tc>
                <a:tc hMerge="1">
                  <a:txBody>
                    <a:bodyPr/>
                    <a:lstStyle/>
                    <a:p>
                      <a:endParaRPr/>
                    </a:p>
                  </a:txBody>
                  <a:tcPr marL="0" marR="0" marT="0" marB="0"/>
                </a:tc>
                <a:extLst>
                  <a:ext uri="{0D108BD9-81ED-4DB2-BD59-A6C34878D82A}">
                    <a16:rowId xmlns:a16="http://schemas.microsoft.com/office/drawing/2014/main" val="10001"/>
                  </a:ext>
                </a:extLst>
              </a:tr>
              <a:tr h="779525">
                <a:tc gridSpan="2">
                  <a:txBody>
                    <a:bodyPr/>
                    <a:lstStyle/>
                    <a:p>
                      <a:pPr marL="635" algn="ctr">
                        <a:lnSpc>
                          <a:spcPct val="100000"/>
                        </a:lnSpc>
                        <a:spcBef>
                          <a:spcPts val="1889"/>
                        </a:spcBef>
                      </a:pPr>
                      <a:r>
                        <a:rPr sz="1750" b="1" spc="-5" dirty="0">
                          <a:solidFill>
                            <a:srgbClr val="FFFFFF"/>
                          </a:solidFill>
                          <a:latin typeface="Segoe UI Semibold"/>
                          <a:cs typeface="Segoe UI Semibold"/>
                        </a:rPr>
                        <a:t>HLOS</a:t>
                      </a:r>
                      <a:r>
                        <a:rPr sz="1750" b="1" dirty="0">
                          <a:solidFill>
                            <a:srgbClr val="FFFFFF"/>
                          </a:solidFill>
                          <a:latin typeface="Segoe UI Semibold"/>
                          <a:cs typeface="Segoe UI Semibold"/>
                        </a:rPr>
                        <a:t> </a:t>
                      </a:r>
                      <a:r>
                        <a:rPr sz="1750" b="1" spc="-5" dirty="0">
                          <a:solidFill>
                            <a:srgbClr val="FFFFFF"/>
                          </a:solidFill>
                          <a:latin typeface="Segoe UI Semibold"/>
                          <a:cs typeface="Segoe UI Semibold"/>
                        </a:rPr>
                        <a:t>Kernel</a:t>
                      </a:r>
                      <a:endParaRPr sz="1750">
                        <a:latin typeface="Segoe UI Semibold"/>
                        <a:cs typeface="Segoe UI Semibold"/>
                      </a:endParaRPr>
                    </a:p>
                  </a:txBody>
                  <a:tcPr marL="0" marR="0" marT="240029" marB="0">
                    <a:lnT w="38100">
                      <a:solidFill>
                        <a:srgbClr val="FFFFFF"/>
                      </a:solidFill>
                      <a:prstDash val="solid"/>
                    </a:lnT>
                    <a:lnB w="38100">
                      <a:solidFill>
                        <a:srgbClr val="FFFFFF"/>
                      </a:solidFill>
                      <a:prstDash val="solid"/>
                    </a:lnB>
                    <a:solidFill>
                      <a:srgbClr val="0078D6"/>
                    </a:solidFill>
                  </a:tcPr>
                </a:tc>
                <a:tc hMerge="1">
                  <a:txBody>
                    <a:bodyPr/>
                    <a:lstStyle/>
                    <a:p>
                      <a:endParaRPr/>
                    </a:p>
                  </a:txBody>
                  <a:tcPr marL="0" marR="0" marT="0" marB="0"/>
                </a:tc>
                <a:extLst>
                  <a:ext uri="{0D108BD9-81ED-4DB2-BD59-A6C34878D82A}">
                    <a16:rowId xmlns:a16="http://schemas.microsoft.com/office/drawing/2014/main" val="10002"/>
                  </a:ext>
                </a:extLst>
              </a:tr>
              <a:tr h="776477">
                <a:tc gridSpan="2">
                  <a:txBody>
                    <a:bodyPr/>
                    <a:lstStyle/>
                    <a:p>
                      <a:pPr algn="ctr">
                        <a:lnSpc>
                          <a:spcPct val="100000"/>
                        </a:lnSpc>
                        <a:spcBef>
                          <a:spcPts val="1875"/>
                        </a:spcBef>
                      </a:pPr>
                      <a:r>
                        <a:rPr sz="1750" b="1" dirty="0">
                          <a:solidFill>
                            <a:srgbClr val="FFFFFF"/>
                          </a:solidFill>
                          <a:latin typeface="Segoe UI Semibold"/>
                          <a:cs typeface="Segoe UI Semibold"/>
                        </a:rPr>
                        <a:t>Security</a:t>
                      </a:r>
                      <a:r>
                        <a:rPr sz="1750" b="1" spc="5" dirty="0">
                          <a:solidFill>
                            <a:srgbClr val="FFFFFF"/>
                          </a:solidFill>
                          <a:latin typeface="Segoe UI Semibold"/>
                          <a:cs typeface="Segoe UI Semibold"/>
                        </a:rPr>
                        <a:t> </a:t>
                      </a:r>
                      <a:r>
                        <a:rPr sz="1750" b="1" dirty="0">
                          <a:solidFill>
                            <a:srgbClr val="FFFFFF"/>
                          </a:solidFill>
                          <a:latin typeface="Segoe UI Semibold"/>
                          <a:cs typeface="Segoe UI Semibold"/>
                        </a:rPr>
                        <a:t>Monitor</a:t>
                      </a:r>
                      <a:endParaRPr sz="1750">
                        <a:latin typeface="Segoe UI Semibold"/>
                        <a:cs typeface="Segoe UI Semibold"/>
                      </a:endParaRPr>
                    </a:p>
                  </a:txBody>
                  <a:tcPr marL="0" marR="0" marT="238125" marB="0">
                    <a:lnT w="38100">
                      <a:solidFill>
                        <a:srgbClr val="FFFFFF"/>
                      </a:solidFill>
                      <a:prstDash val="solid"/>
                    </a:lnT>
                    <a:lnB w="38100">
                      <a:solidFill>
                        <a:srgbClr val="FFFFFF"/>
                      </a:solidFill>
                      <a:prstDash val="solid"/>
                    </a:lnB>
                    <a:solidFill>
                      <a:srgbClr val="0078D6"/>
                    </a:solidFill>
                  </a:tcPr>
                </a:tc>
                <a:tc hMerge="1">
                  <a:txBody>
                    <a:bodyPr/>
                    <a:lstStyle/>
                    <a:p>
                      <a:endParaRPr/>
                    </a:p>
                  </a:txBody>
                  <a:tcPr marL="0" marR="0" marT="0" marB="0"/>
                </a:tc>
                <a:extLst>
                  <a:ext uri="{0D108BD9-81ED-4DB2-BD59-A6C34878D82A}">
                    <a16:rowId xmlns:a16="http://schemas.microsoft.com/office/drawing/2014/main" val="10003"/>
                  </a:ext>
                </a:extLst>
              </a:tr>
              <a:tr h="759714">
                <a:tc gridSpan="2">
                  <a:txBody>
                    <a:bodyPr/>
                    <a:lstStyle/>
                    <a:p>
                      <a:pPr algn="ctr">
                        <a:lnSpc>
                          <a:spcPct val="100000"/>
                        </a:lnSpc>
                        <a:spcBef>
                          <a:spcPts val="1875"/>
                        </a:spcBef>
                      </a:pPr>
                      <a:r>
                        <a:rPr sz="1750" b="1" dirty="0">
                          <a:solidFill>
                            <a:srgbClr val="FFFFFF"/>
                          </a:solidFill>
                          <a:latin typeface="Segoe UI Semibold"/>
                          <a:cs typeface="Segoe UI Semibold"/>
                        </a:rPr>
                        <a:t>Azure Sphere </a:t>
                      </a:r>
                      <a:r>
                        <a:rPr sz="1750" b="1" spc="5" dirty="0">
                          <a:solidFill>
                            <a:srgbClr val="FFFFFF"/>
                          </a:solidFill>
                          <a:latin typeface="Segoe UI Semibold"/>
                          <a:cs typeface="Segoe UI Semibold"/>
                        </a:rPr>
                        <a:t>certified </a:t>
                      </a:r>
                      <a:r>
                        <a:rPr sz="1750" b="1" dirty="0">
                          <a:solidFill>
                            <a:srgbClr val="FFFFFF"/>
                          </a:solidFill>
                          <a:latin typeface="Segoe UI Semibold"/>
                          <a:cs typeface="Segoe UI Semibold"/>
                        </a:rPr>
                        <a:t>MCUs</a:t>
                      </a:r>
                      <a:endParaRPr sz="1750">
                        <a:latin typeface="Segoe UI Semibold"/>
                        <a:cs typeface="Segoe UI Semibold"/>
                      </a:endParaRPr>
                    </a:p>
                  </a:txBody>
                  <a:tcPr marL="0" marR="0" marT="238125" marB="0">
                    <a:lnT w="38100">
                      <a:solidFill>
                        <a:srgbClr val="FFFFFF"/>
                      </a:solidFill>
                      <a:prstDash val="solid"/>
                    </a:lnT>
                    <a:solidFill>
                      <a:srgbClr val="000000"/>
                    </a:solidFill>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txBox="1"/>
          <p:nvPr/>
        </p:nvSpPr>
        <p:spPr>
          <a:xfrm>
            <a:off x="378663" y="2699385"/>
            <a:ext cx="842644" cy="234315"/>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350" b="0" i="0" u="none" strike="noStrike" kern="1200" cap="none" spc="10" normalizeH="0" baseline="0" noProof="0" dirty="0">
                <a:ln>
                  <a:noFill/>
                </a:ln>
                <a:solidFill>
                  <a:prstClr val="black"/>
                </a:solidFill>
                <a:effectLst/>
                <a:uLnTx/>
                <a:uFillTx/>
                <a:latin typeface="Segoe UI"/>
                <a:ea typeface="+mn-ea"/>
                <a:cs typeface="Segoe UI"/>
              </a:rPr>
              <a:t>OS </a:t>
            </a:r>
            <a:r>
              <a:rPr kumimoji="0" sz="1350" b="0" i="0" u="none" strike="noStrike" kern="1200" cap="none" spc="5" normalizeH="0" baseline="0" noProof="0" dirty="0">
                <a:ln>
                  <a:noFill/>
                </a:ln>
                <a:solidFill>
                  <a:prstClr val="black"/>
                </a:solidFill>
                <a:effectLst/>
                <a:uLnTx/>
                <a:uFillTx/>
                <a:latin typeface="Segoe UI"/>
                <a:ea typeface="+mn-ea"/>
                <a:cs typeface="Segoe UI"/>
              </a:rPr>
              <a:t>Layer</a:t>
            </a:r>
            <a:r>
              <a:rPr kumimoji="0" sz="1350" b="0" i="0" u="none" strike="noStrike" kern="1200" cap="none" spc="-80" normalizeH="0" baseline="0" noProof="0" dirty="0">
                <a:ln>
                  <a:noFill/>
                </a:ln>
                <a:solidFill>
                  <a:prstClr val="black"/>
                </a:solidFill>
                <a:effectLst/>
                <a:uLnTx/>
                <a:uFillTx/>
                <a:latin typeface="Segoe UI"/>
                <a:ea typeface="+mn-ea"/>
                <a:cs typeface="Segoe UI"/>
              </a:rPr>
              <a:t> </a:t>
            </a:r>
            <a:r>
              <a:rPr kumimoji="0" sz="1350" b="0" i="0" u="none" strike="noStrike" kern="1200" cap="none" spc="5" normalizeH="0" baseline="0" noProof="0" dirty="0">
                <a:ln>
                  <a:noFill/>
                </a:ln>
                <a:solidFill>
                  <a:prstClr val="black"/>
                </a:solidFill>
                <a:effectLst/>
                <a:uLnTx/>
                <a:uFillTx/>
                <a:latin typeface="Segoe UI"/>
                <a:ea typeface="+mn-ea"/>
                <a:cs typeface="Segoe UI"/>
              </a:rPr>
              <a:t>4</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5" name="object 5"/>
          <p:cNvSpPr txBox="1"/>
          <p:nvPr/>
        </p:nvSpPr>
        <p:spPr>
          <a:xfrm>
            <a:off x="378663" y="3481578"/>
            <a:ext cx="842644" cy="234315"/>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350" b="0" i="0" u="none" strike="noStrike" kern="1200" cap="none" spc="10" normalizeH="0" baseline="0" noProof="0" dirty="0">
                <a:ln>
                  <a:noFill/>
                </a:ln>
                <a:solidFill>
                  <a:prstClr val="black"/>
                </a:solidFill>
                <a:effectLst/>
                <a:uLnTx/>
                <a:uFillTx/>
                <a:latin typeface="Segoe UI"/>
                <a:ea typeface="+mn-ea"/>
                <a:cs typeface="Segoe UI"/>
              </a:rPr>
              <a:t>OS </a:t>
            </a:r>
            <a:r>
              <a:rPr kumimoji="0" sz="1350" b="0" i="0" u="none" strike="noStrike" kern="1200" cap="none" spc="5" normalizeH="0" baseline="0" noProof="0" dirty="0">
                <a:ln>
                  <a:noFill/>
                </a:ln>
                <a:solidFill>
                  <a:prstClr val="black"/>
                </a:solidFill>
                <a:effectLst/>
                <a:uLnTx/>
                <a:uFillTx/>
                <a:latin typeface="Segoe UI"/>
                <a:ea typeface="+mn-ea"/>
                <a:cs typeface="Segoe UI"/>
              </a:rPr>
              <a:t>Layer</a:t>
            </a:r>
            <a:r>
              <a:rPr kumimoji="0" sz="1350" b="0" i="0" u="none" strike="noStrike" kern="1200" cap="none" spc="-80" normalizeH="0" baseline="0" noProof="0" dirty="0">
                <a:ln>
                  <a:noFill/>
                </a:ln>
                <a:solidFill>
                  <a:prstClr val="black"/>
                </a:solidFill>
                <a:effectLst/>
                <a:uLnTx/>
                <a:uFillTx/>
                <a:latin typeface="Segoe UI"/>
                <a:ea typeface="+mn-ea"/>
                <a:cs typeface="Segoe UI"/>
              </a:rPr>
              <a:t> </a:t>
            </a:r>
            <a:r>
              <a:rPr kumimoji="0" sz="1350" b="0" i="0" u="none" strike="noStrike" kern="1200" cap="none" spc="5" normalizeH="0" baseline="0" noProof="0" dirty="0">
                <a:ln>
                  <a:noFill/>
                </a:ln>
                <a:solidFill>
                  <a:prstClr val="black"/>
                </a:solidFill>
                <a:effectLst/>
                <a:uLnTx/>
                <a:uFillTx/>
                <a:latin typeface="Segoe UI"/>
                <a:ea typeface="+mn-ea"/>
                <a:cs typeface="Segoe UI"/>
              </a:rPr>
              <a:t>3</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txBox="1"/>
          <p:nvPr/>
        </p:nvSpPr>
        <p:spPr>
          <a:xfrm>
            <a:off x="378663" y="4263009"/>
            <a:ext cx="842644" cy="234315"/>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350" b="0" i="0" u="none" strike="noStrike" kern="1200" cap="none" spc="10" normalizeH="0" baseline="0" noProof="0" dirty="0">
                <a:ln>
                  <a:noFill/>
                </a:ln>
                <a:solidFill>
                  <a:prstClr val="black"/>
                </a:solidFill>
                <a:effectLst/>
                <a:uLnTx/>
                <a:uFillTx/>
                <a:latin typeface="Segoe UI"/>
                <a:ea typeface="+mn-ea"/>
                <a:cs typeface="Segoe UI"/>
              </a:rPr>
              <a:t>OS </a:t>
            </a:r>
            <a:r>
              <a:rPr kumimoji="0" sz="1350" b="0" i="0" u="none" strike="noStrike" kern="1200" cap="none" spc="5" normalizeH="0" baseline="0" noProof="0" dirty="0">
                <a:ln>
                  <a:noFill/>
                </a:ln>
                <a:solidFill>
                  <a:prstClr val="black"/>
                </a:solidFill>
                <a:effectLst/>
                <a:uLnTx/>
                <a:uFillTx/>
                <a:latin typeface="Segoe UI"/>
                <a:ea typeface="+mn-ea"/>
                <a:cs typeface="Segoe UI"/>
              </a:rPr>
              <a:t>Layer</a:t>
            </a:r>
            <a:r>
              <a:rPr kumimoji="0" sz="1350" b="0" i="0" u="none" strike="noStrike" kern="1200" cap="none" spc="-80" normalizeH="0" baseline="0" noProof="0" dirty="0">
                <a:ln>
                  <a:noFill/>
                </a:ln>
                <a:solidFill>
                  <a:prstClr val="black"/>
                </a:solidFill>
                <a:effectLst/>
                <a:uLnTx/>
                <a:uFillTx/>
                <a:latin typeface="Segoe UI"/>
                <a:ea typeface="+mn-ea"/>
                <a:cs typeface="Segoe UI"/>
              </a:rPr>
              <a:t> </a:t>
            </a:r>
            <a:r>
              <a:rPr kumimoji="0" sz="1350" b="0" i="0" u="none" strike="noStrike" kern="1200" cap="none" spc="5" normalizeH="0" baseline="0" noProof="0" dirty="0">
                <a:ln>
                  <a:noFill/>
                </a:ln>
                <a:solidFill>
                  <a:prstClr val="black"/>
                </a:solidFill>
                <a:effectLst/>
                <a:uLnTx/>
                <a:uFillTx/>
                <a:latin typeface="Segoe UI"/>
                <a:ea typeface="+mn-ea"/>
                <a:cs typeface="Segoe UI"/>
              </a:rPr>
              <a:t>2</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378663" y="5039995"/>
            <a:ext cx="842644" cy="234315"/>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350" b="0" i="0" u="none" strike="noStrike" kern="1200" cap="none" spc="10" normalizeH="0" baseline="0" noProof="0" dirty="0">
                <a:ln>
                  <a:noFill/>
                </a:ln>
                <a:solidFill>
                  <a:prstClr val="black"/>
                </a:solidFill>
                <a:effectLst/>
                <a:uLnTx/>
                <a:uFillTx/>
                <a:latin typeface="Segoe UI"/>
                <a:ea typeface="+mn-ea"/>
                <a:cs typeface="Segoe UI"/>
              </a:rPr>
              <a:t>OS </a:t>
            </a:r>
            <a:r>
              <a:rPr kumimoji="0" sz="1350" b="0" i="0" u="none" strike="noStrike" kern="1200" cap="none" spc="5" normalizeH="0" baseline="0" noProof="0" dirty="0">
                <a:ln>
                  <a:noFill/>
                </a:ln>
                <a:solidFill>
                  <a:prstClr val="black"/>
                </a:solidFill>
                <a:effectLst/>
                <a:uLnTx/>
                <a:uFillTx/>
                <a:latin typeface="Segoe UI"/>
                <a:ea typeface="+mn-ea"/>
                <a:cs typeface="Segoe UI"/>
              </a:rPr>
              <a:t>Layer</a:t>
            </a:r>
            <a:r>
              <a:rPr kumimoji="0" sz="1350" b="0" i="0" u="none" strike="noStrike" kern="1200" cap="none" spc="-80" normalizeH="0" baseline="0" noProof="0" dirty="0">
                <a:ln>
                  <a:noFill/>
                </a:ln>
                <a:solidFill>
                  <a:prstClr val="black"/>
                </a:solidFill>
                <a:effectLst/>
                <a:uLnTx/>
                <a:uFillTx/>
                <a:latin typeface="Segoe UI"/>
                <a:ea typeface="+mn-ea"/>
                <a:cs typeface="Segoe UI"/>
              </a:rPr>
              <a:t> </a:t>
            </a:r>
            <a:r>
              <a:rPr kumimoji="0" sz="1350" b="0" i="0" u="none" strike="noStrike" kern="1200" cap="none" spc="5" normalizeH="0" baseline="0" noProof="0" dirty="0">
                <a:ln>
                  <a:noFill/>
                </a:ln>
                <a:solidFill>
                  <a:prstClr val="black"/>
                </a:solidFill>
                <a:effectLst/>
                <a:uLnTx/>
                <a:uFillTx/>
                <a:latin typeface="Segoe UI"/>
                <a:ea typeface="+mn-ea"/>
                <a:cs typeface="Segoe UI"/>
              </a:rPr>
              <a:t>1</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378663" y="5816905"/>
            <a:ext cx="762635" cy="234315"/>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350" b="0" i="0" u="none" strike="noStrike" kern="1200" cap="none" spc="10" normalizeH="0" baseline="0" noProof="0" dirty="0">
                <a:ln>
                  <a:noFill/>
                </a:ln>
                <a:solidFill>
                  <a:prstClr val="black"/>
                </a:solidFill>
                <a:effectLst/>
                <a:uLnTx/>
                <a:uFillTx/>
                <a:latin typeface="Segoe UI"/>
                <a:ea typeface="+mn-ea"/>
                <a:cs typeface="Segoe UI"/>
              </a:rPr>
              <a:t>Ha</a:t>
            </a:r>
            <a:r>
              <a:rPr kumimoji="0" sz="1350" b="0" i="0" u="none" strike="noStrike" kern="1200" cap="none" spc="-5" normalizeH="0" baseline="0" noProof="0" dirty="0">
                <a:ln>
                  <a:noFill/>
                </a:ln>
                <a:solidFill>
                  <a:prstClr val="black"/>
                </a:solidFill>
                <a:effectLst/>
                <a:uLnTx/>
                <a:uFillTx/>
                <a:latin typeface="Segoe UI"/>
                <a:ea typeface="+mn-ea"/>
                <a:cs typeface="Segoe UI"/>
              </a:rPr>
              <a:t>r</a:t>
            </a:r>
            <a:r>
              <a:rPr kumimoji="0" sz="1350" b="0" i="0" u="none" strike="noStrike" kern="1200" cap="none" spc="10" normalizeH="0" baseline="0" noProof="0" dirty="0">
                <a:ln>
                  <a:noFill/>
                </a:ln>
                <a:solidFill>
                  <a:prstClr val="black"/>
                </a:solidFill>
                <a:effectLst/>
                <a:uLnTx/>
                <a:uFillTx/>
                <a:latin typeface="Segoe UI"/>
                <a:ea typeface="+mn-ea"/>
                <a:cs typeface="Segoe UI"/>
              </a:rPr>
              <a:t>d</a:t>
            </a:r>
            <a:r>
              <a:rPr kumimoji="0" sz="1350" b="0" i="0" u="none" strike="noStrike" kern="1200" cap="none" spc="0" normalizeH="0" baseline="0" noProof="0" dirty="0">
                <a:ln>
                  <a:noFill/>
                </a:ln>
                <a:solidFill>
                  <a:prstClr val="black"/>
                </a:solidFill>
                <a:effectLst/>
                <a:uLnTx/>
                <a:uFillTx/>
                <a:latin typeface="Segoe UI"/>
                <a:ea typeface="+mn-ea"/>
                <a:cs typeface="Segoe UI"/>
              </a:rPr>
              <a:t>w</a:t>
            </a:r>
            <a:r>
              <a:rPr kumimoji="0" sz="1350" b="0" i="0" u="none" strike="noStrike" kern="1200" cap="none" spc="5" normalizeH="0" baseline="0" noProof="0" dirty="0">
                <a:ln>
                  <a:noFill/>
                </a:ln>
                <a:solidFill>
                  <a:prstClr val="black"/>
                </a:solidFill>
                <a:effectLst/>
                <a:uLnTx/>
                <a:uFillTx/>
                <a:latin typeface="Segoe UI"/>
                <a:ea typeface="+mn-ea"/>
                <a:cs typeface="Segoe UI"/>
              </a:rPr>
              <a:t>a</a:t>
            </a:r>
            <a:r>
              <a:rPr kumimoji="0" sz="1350" b="0" i="0" u="none" strike="noStrike" kern="1200" cap="none" spc="-5" normalizeH="0" baseline="0" noProof="0" dirty="0">
                <a:ln>
                  <a:noFill/>
                </a:ln>
                <a:solidFill>
                  <a:prstClr val="black"/>
                </a:solidFill>
                <a:effectLst/>
                <a:uLnTx/>
                <a:uFillTx/>
                <a:latin typeface="Segoe UI"/>
                <a:ea typeface="+mn-ea"/>
                <a:cs typeface="Segoe UI"/>
              </a:rPr>
              <a:t>r</a:t>
            </a:r>
            <a:r>
              <a:rPr kumimoji="0" sz="1350" b="0" i="0" u="none" strike="noStrike" kern="1200" cap="none" spc="5" normalizeH="0" baseline="0" noProof="0" dirty="0">
                <a:ln>
                  <a:noFill/>
                </a:ln>
                <a:solidFill>
                  <a:prstClr val="black"/>
                </a:solidFill>
                <a:effectLst/>
                <a:uLnTx/>
                <a:uFillTx/>
                <a:latin typeface="Segoe UI"/>
                <a:ea typeface="+mn-ea"/>
                <a:cs typeface="Segoe UI"/>
              </a:rPr>
              <a:t>e</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a:spLocks noGrp="1"/>
          </p:cNvSpPr>
          <p:nvPr>
            <p:ph type="title"/>
          </p:nvPr>
        </p:nvSpPr>
        <p:spPr>
          <a:xfrm>
            <a:off x="422859" y="402082"/>
            <a:ext cx="9169874" cy="1047750"/>
          </a:xfrm>
          <a:prstGeom prst="rect">
            <a:avLst/>
          </a:prstGeom>
        </p:spPr>
        <p:txBody>
          <a:bodyPr vert="horz" wrap="square" lIns="0" tIns="72390" rIns="0" bIns="0" rtlCol="0">
            <a:spAutoFit/>
          </a:bodyPr>
          <a:lstStyle/>
          <a:p>
            <a:pPr marL="12700" marR="5080">
              <a:lnSpc>
                <a:spcPts val="3820"/>
              </a:lnSpc>
              <a:spcBef>
                <a:spcPts val="570"/>
              </a:spcBef>
            </a:pPr>
            <a:r>
              <a:rPr spc="-85" dirty="0"/>
              <a:t>The</a:t>
            </a:r>
            <a:r>
              <a:rPr spc="-285" dirty="0"/>
              <a:t> </a:t>
            </a:r>
            <a:r>
              <a:rPr spc="-114" dirty="0"/>
              <a:t>Azure</a:t>
            </a:r>
            <a:r>
              <a:rPr spc="-285" dirty="0"/>
              <a:t> </a:t>
            </a:r>
            <a:r>
              <a:rPr spc="-120" dirty="0"/>
              <a:t>Sphere</a:t>
            </a:r>
            <a:r>
              <a:rPr spc="-285" dirty="0"/>
              <a:t> </a:t>
            </a:r>
            <a:r>
              <a:rPr spc="-55" dirty="0"/>
              <a:t>OS</a:t>
            </a:r>
            <a:r>
              <a:rPr spc="-295" dirty="0"/>
              <a:t> </a:t>
            </a:r>
            <a:r>
              <a:rPr spc="-70" dirty="0"/>
              <a:t>is</a:t>
            </a:r>
            <a:r>
              <a:rPr spc="-285" dirty="0"/>
              <a:t> </a:t>
            </a:r>
            <a:r>
              <a:rPr spc="-120" dirty="0"/>
              <a:t>optimized</a:t>
            </a:r>
            <a:r>
              <a:rPr spc="-325" dirty="0"/>
              <a:t> </a:t>
            </a:r>
            <a:r>
              <a:rPr spc="-90" dirty="0"/>
              <a:t>for</a:t>
            </a:r>
            <a:r>
              <a:rPr spc="-300" dirty="0"/>
              <a:t> </a:t>
            </a:r>
            <a:r>
              <a:rPr spc="-160" dirty="0"/>
              <a:t>IoT,</a:t>
            </a:r>
            <a:r>
              <a:rPr spc="-295" dirty="0"/>
              <a:t> </a:t>
            </a:r>
            <a:r>
              <a:rPr spc="-120" dirty="0"/>
              <a:t>Security</a:t>
            </a:r>
            <a:r>
              <a:rPr lang="en-US" spc="-120" dirty="0"/>
              <a:t>,</a:t>
            </a:r>
            <a:r>
              <a:rPr spc="-120" dirty="0"/>
              <a:t>  </a:t>
            </a:r>
            <a:r>
              <a:rPr spc="-85" dirty="0"/>
              <a:t>and </a:t>
            </a:r>
            <a:r>
              <a:rPr spc="-80" dirty="0"/>
              <a:t>MCU</a:t>
            </a:r>
            <a:r>
              <a:rPr spc="-500" dirty="0"/>
              <a:t> </a:t>
            </a:r>
            <a:r>
              <a:rPr spc="-120" dirty="0"/>
              <a:t>agility</a:t>
            </a:r>
          </a:p>
        </p:txBody>
      </p:sp>
      <p:sp>
        <p:nvSpPr>
          <p:cNvPr id="10" name="object 10"/>
          <p:cNvSpPr txBox="1">
            <a:spLocks noGrp="1"/>
          </p:cNvSpPr>
          <p:nvPr>
            <p:ph type="body" idx="1"/>
          </p:nvPr>
        </p:nvSpPr>
        <p:spPr>
          <a:prstGeom prst="rect">
            <a:avLst/>
          </a:prstGeom>
        </p:spPr>
        <p:txBody>
          <a:bodyPr vert="horz" wrap="square" lIns="0" tIns="59054" rIns="0" bIns="0" rtlCol="0">
            <a:spAutoFit/>
          </a:bodyPr>
          <a:lstStyle/>
          <a:p>
            <a:pPr marL="5407025">
              <a:lnSpc>
                <a:spcPct val="100000"/>
              </a:lnSpc>
              <a:spcBef>
                <a:spcPts val="464"/>
              </a:spcBef>
            </a:pPr>
            <a:r>
              <a:rPr dirty="0"/>
              <a:t>Secure Application</a:t>
            </a:r>
            <a:r>
              <a:rPr spc="-10" dirty="0"/>
              <a:t> </a:t>
            </a:r>
            <a:r>
              <a:rPr spc="-5" dirty="0"/>
              <a:t>Sandboxes</a:t>
            </a:r>
          </a:p>
          <a:p>
            <a:pPr marL="5417185">
              <a:lnSpc>
                <a:spcPct val="100000"/>
              </a:lnSpc>
              <a:spcBef>
                <a:spcPts val="334"/>
              </a:spcBef>
            </a:pPr>
            <a:r>
              <a:rPr sz="1550" b="0" spc="10" dirty="0">
                <a:latin typeface="Segoe UI"/>
                <a:cs typeface="Segoe UI"/>
              </a:rPr>
              <a:t>Compartmentalize code </a:t>
            </a:r>
            <a:r>
              <a:rPr sz="1550" b="0" spc="5" dirty="0">
                <a:latin typeface="Segoe UI"/>
                <a:cs typeface="Segoe UI"/>
              </a:rPr>
              <a:t>for </a:t>
            </a:r>
            <a:r>
              <a:rPr sz="1550" b="0" spc="-5" dirty="0">
                <a:latin typeface="Segoe UI"/>
                <a:cs typeface="Segoe UI"/>
              </a:rPr>
              <a:t>agility, </a:t>
            </a:r>
            <a:r>
              <a:rPr sz="1550" b="0" spc="5" dirty="0">
                <a:latin typeface="Segoe UI"/>
                <a:cs typeface="Segoe UI"/>
              </a:rPr>
              <a:t>robustness </a:t>
            </a:r>
            <a:r>
              <a:rPr sz="1550" b="0" spc="15" dirty="0">
                <a:latin typeface="Segoe UI"/>
                <a:cs typeface="Segoe UI"/>
              </a:rPr>
              <a:t>&amp;</a:t>
            </a:r>
            <a:r>
              <a:rPr sz="1550" b="0" spc="-80" dirty="0">
                <a:latin typeface="Segoe UI"/>
                <a:cs typeface="Segoe UI"/>
              </a:rPr>
              <a:t> </a:t>
            </a:r>
            <a:r>
              <a:rPr sz="1550" b="0" spc="5" dirty="0">
                <a:latin typeface="Segoe UI"/>
                <a:cs typeface="Segoe UI"/>
              </a:rPr>
              <a:t>security</a:t>
            </a:r>
            <a:endParaRPr sz="1550">
              <a:latin typeface="Segoe UI"/>
              <a:cs typeface="Segoe UI"/>
            </a:endParaRPr>
          </a:p>
          <a:p>
            <a:pPr marL="5407025">
              <a:lnSpc>
                <a:spcPct val="100000"/>
              </a:lnSpc>
              <a:spcBef>
                <a:spcPts val="1780"/>
              </a:spcBef>
            </a:pPr>
            <a:r>
              <a:rPr dirty="0"/>
              <a:t>On-chip </a:t>
            </a:r>
            <a:r>
              <a:rPr spc="5" dirty="0"/>
              <a:t>Cloud</a:t>
            </a:r>
            <a:r>
              <a:rPr spc="-30" dirty="0"/>
              <a:t> </a:t>
            </a:r>
            <a:r>
              <a:rPr spc="10" dirty="0"/>
              <a:t>Services</a:t>
            </a:r>
          </a:p>
          <a:p>
            <a:pPr marL="5417185">
              <a:lnSpc>
                <a:spcPct val="100000"/>
              </a:lnSpc>
              <a:spcBef>
                <a:spcPts val="330"/>
              </a:spcBef>
            </a:pPr>
            <a:r>
              <a:rPr sz="1550" b="0" spc="5" dirty="0">
                <a:latin typeface="Segoe UI"/>
                <a:cs typeface="Segoe UI"/>
              </a:rPr>
              <a:t>Provide update, authentication, </a:t>
            </a:r>
            <a:r>
              <a:rPr sz="1550" b="0" spc="10" dirty="0">
                <a:latin typeface="Segoe UI"/>
                <a:cs typeface="Segoe UI"/>
              </a:rPr>
              <a:t>and</a:t>
            </a:r>
            <a:r>
              <a:rPr sz="1550" b="0" spc="-40" dirty="0">
                <a:latin typeface="Segoe UI"/>
                <a:cs typeface="Segoe UI"/>
              </a:rPr>
              <a:t> </a:t>
            </a:r>
            <a:r>
              <a:rPr sz="1550" b="0" spc="5" dirty="0">
                <a:latin typeface="Segoe UI"/>
                <a:cs typeface="Segoe UI"/>
              </a:rPr>
              <a:t>connectivity</a:t>
            </a:r>
            <a:endParaRPr sz="1550">
              <a:latin typeface="Segoe UI"/>
              <a:cs typeface="Segoe UI"/>
            </a:endParaRPr>
          </a:p>
          <a:p>
            <a:pPr marL="5407025">
              <a:lnSpc>
                <a:spcPct val="100000"/>
              </a:lnSpc>
              <a:spcBef>
                <a:spcPts val="1830"/>
              </a:spcBef>
            </a:pPr>
            <a:r>
              <a:rPr spc="5" dirty="0"/>
              <a:t>Custom </a:t>
            </a:r>
            <a:r>
              <a:rPr dirty="0"/>
              <a:t>Linux</a:t>
            </a:r>
            <a:r>
              <a:rPr spc="-30" dirty="0"/>
              <a:t> </a:t>
            </a:r>
            <a:r>
              <a:rPr dirty="0"/>
              <a:t>kernel</a:t>
            </a:r>
          </a:p>
          <a:p>
            <a:pPr marL="5417185">
              <a:lnSpc>
                <a:spcPct val="100000"/>
              </a:lnSpc>
              <a:spcBef>
                <a:spcPts val="359"/>
              </a:spcBef>
            </a:pPr>
            <a:r>
              <a:rPr sz="1550" b="0" spc="10" dirty="0">
                <a:latin typeface="Segoe UI"/>
                <a:cs typeface="Segoe UI"/>
              </a:rPr>
              <a:t>Empowers </a:t>
            </a:r>
            <a:r>
              <a:rPr sz="1550" b="0" spc="5" dirty="0">
                <a:latin typeface="Segoe UI"/>
                <a:cs typeface="Segoe UI"/>
              </a:rPr>
              <a:t>agile silicon evolution </a:t>
            </a:r>
            <a:r>
              <a:rPr sz="1550" b="0" spc="10" dirty="0">
                <a:latin typeface="Segoe UI"/>
                <a:cs typeface="Segoe UI"/>
              </a:rPr>
              <a:t>and </a:t>
            </a:r>
            <a:r>
              <a:rPr sz="1550" b="0" spc="5" dirty="0">
                <a:latin typeface="Segoe UI"/>
                <a:cs typeface="Segoe UI"/>
              </a:rPr>
              <a:t>reuse </a:t>
            </a:r>
            <a:r>
              <a:rPr sz="1550" b="0" spc="-5" dirty="0">
                <a:latin typeface="Segoe UI"/>
                <a:cs typeface="Segoe UI"/>
              </a:rPr>
              <a:t>of</a:t>
            </a:r>
            <a:r>
              <a:rPr sz="1550" b="0" spc="-155" dirty="0">
                <a:latin typeface="Segoe UI"/>
                <a:cs typeface="Segoe UI"/>
              </a:rPr>
              <a:t> </a:t>
            </a:r>
            <a:r>
              <a:rPr sz="1550" b="0" spc="10" dirty="0">
                <a:latin typeface="Segoe UI"/>
                <a:cs typeface="Segoe UI"/>
              </a:rPr>
              <a:t>code</a:t>
            </a:r>
            <a:endParaRPr sz="1550">
              <a:latin typeface="Segoe UI"/>
              <a:cs typeface="Segoe UI"/>
            </a:endParaRPr>
          </a:p>
          <a:p>
            <a:pPr marL="5407025">
              <a:lnSpc>
                <a:spcPct val="100000"/>
              </a:lnSpc>
              <a:spcBef>
                <a:spcPts val="1825"/>
              </a:spcBef>
            </a:pPr>
            <a:r>
              <a:rPr dirty="0"/>
              <a:t>Security</a:t>
            </a:r>
            <a:r>
              <a:rPr spc="-25" dirty="0"/>
              <a:t> </a:t>
            </a:r>
            <a:r>
              <a:rPr dirty="0"/>
              <a:t>Monitor</a:t>
            </a:r>
          </a:p>
          <a:p>
            <a:pPr marL="5417185">
              <a:lnSpc>
                <a:spcPct val="100000"/>
              </a:lnSpc>
              <a:spcBef>
                <a:spcPts val="330"/>
              </a:spcBef>
            </a:pPr>
            <a:r>
              <a:rPr sz="1550" b="0" spc="5" dirty="0">
                <a:latin typeface="Segoe UI"/>
                <a:cs typeface="Segoe UI"/>
              </a:rPr>
              <a:t>Guards integrity </a:t>
            </a:r>
            <a:r>
              <a:rPr sz="1550" b="0" spc="10" dirty="0">
                <a:latin typeface="Segoe UI"/>
                <a:cs typeface="Segoe UI"/>
              </a:rPr>
              <a:t>and access </a:t>
            </a:r>
            <a:r>
              <a:rPr sz="1550" b="0" dirty="0">
                <a:latin typeface="Segoe UI"/>
                <a:cs typeface="Segoe UI"/>
              </a:rPr>
              <a:t>to </a:t>
            </a:r>
            <a:r>
              <a:rPr sz="1550" b="0" spc="5" dirty="0">
                <a:latin typeface="Segoe UI"/>
                <a:cs typeface="Segoe UI"/>
              </a:rPr>
              <a:t>critical</a:t>
            </a:r>
            <a:r>
              <a:rPr sz="1550" b="0" spc="-135" dirty="0">
                <a:latin typeface="Segoe UI"/>
                <a:cs typeface="Segoe UI"/>
              </a:rPr>
              <a:t> </a:t>
            </a:r>
            <a:r>
              <a:rPr sz="1550" b="0" spc="5" dirty="0">
                <a:latin typeface="Segoe UI"/>
                <a:cs typeface="Segoe UI"/>
              </a:rPr>
              <a:t>resources</a:t>
            </a:r>
            <a:endParaRPr sz="1550">
              <a:latin typeface="Segoe UI"/>
              <a:cs typeface="Segoe U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09194"/>
            <a:ext cx="10196195" cy="1048385"/>
          </a:xfrm>
          <a:prstGeom prst="rect">
            <a:avLst/>
          </a:prstGeom>
        </p:spPr>
        <p:txBody>
          <a:bodyPr vert="horz" wrap="square" lIns="0" tIns="73025" rIns="0" bIns="0" rtlCol="0">
            <a:spAutoFit/>
          </a:bodyPr>
          <a:lstStyle/>
          <a:p>
            <a:pPr marL="12700" marR="5080">
              <a:lnSpc>
                <a:spcPts val="3820"/>
              </a:lnSpc>
              <a:spcBef>
                <a:spcPts val="575"/>
              </a:spcBef>
            </a:pPr>
            <a:r>
              <a:rPr spc="-85" dirty="0"/>
              <a:t>The</a:t>
            </a:r>
            <a:r>
              <a:rPr spc="-285" dirty="0"/>
              <a:t> </a:t>
            </a:r>
            <a:r>
              <a:rPr spc="-114" dirty="0"/>
              <a:t>Azure</a:t>
            </a:r>
            <a:r>
              <a:rPr spc="-280" dirty="0"/>
              <a:t> </a:t>
            </a:r>
            <a:r>
              <a:rPr spc="-120" dirty="0"/>
              <a:t>Sphere</a:t>
            </a:r>
            <a:r>
              <a:rPr spc="-280" dirty="0"/>
              <a:t> </a:t>
            </a:r>
            <a:r>
              <a:rPr spc="-120" dirty="0"/>
              <a:t>Security</a:t>
            </a:r>
            <a:r>
              <a:rPr spc="-305" dirty="0"/>
              <a:t> </a:t>
            </a:r>
            <a:r>
              <a:rPr spc="-95" dirty="0"/>
              <a:t>Service</a:t>
            </a:r>
            <a:r>
              <a:rPr spc="-315" dirty="0"/>
              <a:t> </a:t>
            </a:r>
            <a:r>
              <a:rPr spc="-120" dirty="0"/>
              <a:t>connects</a:t>
            </a:r>
            <a:r>
              <a:rPr spc="-295" dirty="0"/>
              <a:t> </a:t>
            </a:r>
            <a:r>
              <a:rPr spc="-85" dirty="0"/>
              <a:t>and</a:t>
            </a:r>
            <a:r>
              <a:rPr spc="-305" dirty="0"/>
              <a:t> </a:t>
            </a:r>
            <a:r>
              <a:rPr spc="-125" dirty="0"/>
              <a:t>protects  </a:t>
            </a:r>
            <a:r>
              <a:rPr spc="-80" dirty="0"/>
              <a:t>every </a:t>
            </a:r>
            <a:r>
              <a:rPr spc="-114" dirty="0"/>
              <a:t>Azure </a:t>
            </a:r>
            <a:r>
              <a:rPr spc="-120" dirty="0"/>
              <a:t>Sphere</a:t>
            </a:r>
            <a:r>
              <a:rPr spc="-690" dirty="0"/>
              <a:t> </a:t>
            </a:r>
            <a:r>
              <a:rPr lang="en-US" spc="-690" dirty="0"/>
              <a:t> </a:t>
            </a:r>
            <a:r>
              <a:rPr spc="-110" dirty="0"/>
              <a:t>device</a:t>
            </a:r>
          </a:p>
        </p:txBody>
      </p:sp>
      <p:sp>
        <p:nvSpPr>
          <p:cNvPr id="3" name="object 3"/>
          <p:cNvSpPr txBox="1"/>
          <p:nvPr/>
        </p:nvSpPr>
        <p:spPr>
          <a:xfrm>
            <a:off x="524357" y="2236724"/>
            <a:ext cx="5301615" cy="316928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prstClr val="black"/>
                </a:solidFill>
                <a:effectLst/>
                <a:uLnTx/>
                <a:uFillTx/>
                <a:latin typeface="Segoe UI"/>
                <a:ea typeface="+mn-ea"/>
                <a:cs typeface="Segoe UI"/>
              </a:rPr>
              <a:t>Protects </a:t>
            </a:r>
            <a:r>
              <a:rPr kumimoji="0" sz="1750" b="0" i="0" u="none" strike="noStrike" kern="1200" cap="none" spc="0" normalizeH="0" baseline="0" noProof="0" dirty="0">
                <a:ln>
                  <a:noFill/>
                </a:ln>
                <a:solidFill>
                  <a:prstClr val="black"/>
                </a:solidFill>
                <a:effectLst/>
                <a:uLnTx/>
                <a:uFillTx/>
                <a:latin typeface="Segoe UI"/>
                <a:ea typeface="+mn-ea"/>
                <a:cs typeface="Segoe UI"/>
              </a:rPr>
              <a:t>your </a:t>
            </a:r>
            <a:r>
              <a:rPr kumimoji="0" sz="1750" b="0" i="0" u="none" strike="noStrike" kern="1200" cap="none" spc="5" normalizeH="0" baseline="0" noProof="0" dirty="0">
                <a:ln>
                  <a:noFill/>
                </a:ln>
                <a:solidFill>
                  <a:prstClr val="black"/>
                </a:solidFill>
                <a:effectLst/>
                <a:uLnTx/>
                <a:uFillTx/>
                <a:latin typeface="Segoe UI"/>
                <a:ea typeface="+mn-ea"/>
                <a:cs typeface="Segoe UI"/>
              </a:rPr>
              <a:t>devices and </a:t>
            </a:r>
            <a:r>
              <a:rPr kumimoji="0" sz="1750" b="0" i="0" u="none" strike="noStrike" kern="1200" cap="none" spc="0" normalizeH="0" baseline="0" noProof="0" dirty="0">
                <a:ln>
                  <a:noFill/>
                </a:ln>
                <a:solidFill>
                  <a:prstClr val="black"/>
                </a:solidFill>
                <a:effectLst/>
                <a:uLnTx/>
                <a:uFillTx/>
                <a:latin typeface="Segoe UI"/>
                <a:ea typeface="+mn-ea"/>
                <a:cs typeface="Segoe UI"/>
              </a:rPr>
              <a:t>your </a:t>
            </a:r>
            <a:r>
              <a:rPr kumimoji="0" sz="1750" b="0" i="0" u="none" strike="noStrike" kern="1200" cap="none" spc="5" normalizeH="0" baseline="0" noProof="0" dirty="0">
                <a:ln>
                  <a:noFill/>
                </a:ln>
                <a:solidFill>
                  <a:prstClr val="black"/>
                </a:solidFill>
                <a:effectLst/>
                <a:uLnTx/>
                <a:uFillTx/>
                <a:latin typeface="Segoe UI"/>
                <a:ea typeface="+mn-ea"/>
                <a:cs typeface="Segoe UI"/>
              </a:rPr>
              <a:t>customers</a:t>
            </a:r>
            <a:r>
              <a:rPr kumimoji="0" sz="1750" b="0" i="0" u="none" strike="noStrike" kern="1200" cap="none" spc="50" normalizeH="0" baseline="0" noProof="0" dirty="0">
                <a:ln>
                  <a:noFill/>
                </a:ln>
                <a:solidFill>
                  <a:prstClr val="black"/>
                </a:solidFill>
                <a:effectLst/>
                <a:uLnTx/>
                <a:uFillTx/>
                <a:latin typeface="Segoe UI"/>
                <a:ea typeface="+mn-ea"/>
                <a:cs typeface="Segoe UI"/>
              </a:rPr>
              <a:t> </a:t>
            </a:r>
            <a:r>
              <a:rPr kumimoji="0" sz="1750" b="0" i="0" u="none" strike="noStrike" kern="1200" cap="none" spc="5" normalizeH="0" baseline="0" noProof="0" dirty="0">
                <a:ln>
                  <a:noFill/>
                </a:ln>
                <a:solidFill>
                  <a:prstClr val="black"/>
                </a:solidFill>
                <a:effectLst/>
                <a:uLnTx/>
                <a:uFillTx/>
                <a:latin typeface="Segoe UI"/>
                <a:ea typeface="+mn-ea"/>
                <a:cs typeface="Segoe UI"/>
              </a:rPr>
              <a:t>with</a:t>
            </a:r>
            <a:endParaRPr kumimoji="0" sz="175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750" b="0" i="0" u="none" strike="noStrike" kern="1200" cap="none" spc="5" normalizeH="0" baseline="0" noProof="0" dirty="0">
                <a:ln>
                  <a:noFill/>
                </a:ln>
                <a:solidFill>
                  <a:prstClr val="black"/>
                </a:solidFill>
                <a:effectLst/>
                <a:uLnTx/>
                <a:uFillTx/>
                <a:latin typeface="Segoe UI"/>
                <a:ea typeface="+mn-ea"/>
                <a:cs typeface="Segoe UI"/>
              </a:rPr>
              <a:t>certificate-based authentication </a:t>
            </a:r>
            <a:r>
              <a:rPr kumimoji="0" sz="1750" b="0" i="0" u="none" strike="noStrike" kern="1200" cap="none" spc="-15" normalizeH="0" baseline="0" noProof="0" dirty="0">
                <a:ln>
                  <a:noFill/>
                </a:ln>
                <a:solidFill>
                  <a:prstClr val="black"/>
                </a:solidFill>
                <a:effectLst/>
                <a:uLnTx/>
                <a:uFillTx/>
                <a:latin typeface="Segoe UI"/>
                <a:ea typeface="+mn-ea"/>
                <a:cs typeface="Segoe UI"/>
              </a:rPr>
              <a:t>of </a:t>
            </a:r>
            <a:r>
              <a:rPr kumimoji="0" sz="1750" b="0" i="0" u="none" strike="noStrike" kern="1200" cap="none" spc="5" normalizeH="0" baseline="0" noProof="0" dirty="0">
                <a:ln>
                  <a:noFill/>
                </a:ln>
                <a:solidFill>
                  <a:prstClr val="black"/>
                </a:solidFill>
                <a:effectLst/>
                <a:uLnTx/>
                <a:uFillTx/>
                <a:latin typeface="Segoe UI"/>
                <a:ea typeface="+mn-ea"/>
                <a:cs typeface="Segoe UI"/>
              </a:rPr>
              <a:t>all</a:t>
            </a:r>
            <a:r>
              <a:rPr kumimoji="0" sz="1750" b="0" i="0" u="none" strike="noStrike" kern="1200" cap="none" spc="30" normalizeH="0" baseline="0" noProof="0" dirty="0">
                <a:ln>
                  <a:noFill/>
                </a:ln>
                <a:solidFill>
                  <a:prstClr val="black"/>
                </a:solidFill>
                <a:effectLst/>
                <a:uLnTx/>
                <a:uFillTx/>
                <a:latin typeface="Segoe UI"/>
                <a:ea typeface="+mn-ea"/>
                <a:cs typeface="Segoe UI"/>
              </a:rPr>
              <a:t> </a:t>
            </a:r>
            <a:r>
              <a:rPr kumimoji="0" sz="1750" b="0" i="0" u="none" strike="noStrike" kern="1200" cap="none" spc="5" normalizeH="0" baseline="0" noProof="0" dirty="0">
                <a:ln>
                  <a:noFill/>
                </a:ln>
                <a:solidFill>
                  <a:prstClr val="black"/>
                </a:solidFill>
                <a:effectLst/>
                <a:uLnTx/>
                <a:uFillTx/>
                <a:latin typeface="Segoe UI"/>
                <a:ea typeface="+mn-ea"/>
                <a:cs typeface="Segoe UI"/>
              </a:rPr>
              <a:t>communication</a:t>
            </a:r>
            <a:endParaRPr kumimoji="0" sz="17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1950" b="0" i="0" u="none" strike="noStrike" kern="1200" cap="none" spc="0" normalizeH="0" baseline="0" noProof="0">
              <a:ln>
                <a:noFill/>
              </a:ln>
              <a:solidFill>
                <a:prstClr val="black"/>
              </a:solidFill>
              <a:effectLst/>
              <a:uLnTx/>
              <a:uFillTx/>
              <a:latin typeface="Segoe UI"/>
              <a:ea typeface="+mn-ea"/>
              <a:cs typeface="Segoe UI"/>
            </a:endParaRPr>
          </a:p>
          <a:p>
            <a:pPr marL="12700" marR="1007110" lvl="0" indent="0" algn="l" defTabSz="914400" rtl="0" eaLnBrk="1" fontAlgn="auto" latinLnBrk="0" hangingPunct="1">
              <a:lnSpc>
                <a:spcPct val="100600"/>
              </a:lnSpc>
              <a:spcBef>
                <a:spcPts val="5"/>
              </a:spcBef>
              <a:spcAft>
                <a:spcPts val="0"/>
              </a:spcAft>
              <a:buClrTx/>
              <a:buSzTx/>
              <a:buFontTx/>
              <a:buNone/>
              <a:tabLst/>
              <a:defRPr/>
            </a:pPr>
            <a:r>
              <a:rPr kumimoji="0" sz="1750" b="1" i="0" u="none" strike="noStrike" kern="1200" cap="none" spc="0" normalizeH="0" baseline="0" noProof="0" dirty="0">
                <a:ln>
                  <a:noFill/>
                </a:ln>
                <a:solidFill>
                  <a:prstClr val="black"/>
                </a:solidFill>
                <a:effectLst/>
                <a:uLnTx/>
                <a:uFillTx/>
                <a:latin typeface="Segoe UI"/>
                <a:ea typeface="+mn-ea"/>
                <a:cs typeface="Segoe UI"/>
              </a:rPr>
              <a:t>Detects </a:t>
            </a:r>
            <a:r>
              <a:rPr kumimoji="0" sz="1750" b="0" i="0" u="none" strike="noStrike" kern="1200" cap="none" spc="5" normalizeH="0" baseline="0" noProof="0" dirty="0">
                <a:ln>
                  <a:noFill/>
                </a:ln>
                <a:solidFill>
                  <a:prstClr val="black"/>
                </a:solidFill>
                <a:effectLst/>
                <a:uLnTx/>
                <a:uFillTx/>
                <a:latin typeface="Segoe UI"/>
                <a:ea typeface="+mn-ea"/>
                <a:cs typeface="Segoe UI"/>
              </a:rPr>
              <a:t>emerging </a:t>
            </a:r>
            <a:r>
              <a:rPr kumimoji="0" sz="1750" b="0" i="0" u="none" strike="noStrike" kern="1200" cap="none" spc="0" normalizeH="0" baseline="0" noProof="0" dirty="0">
                <a:ln>
                  <a:noFill/>
                </a:ln>
                <a:solidFill>
                  <a:prstClr val="black"/>
                </a:solidFill>
                <a:effectLst/>
                <a:uLnTx/>
                <a:uFillTx/>
                <a:latin typeface="Segoe UI"/>
                <a:ea typeface="+mn-ea"/>
                <a:cs typeface="Segoe UI"/>
              </a:rPr>
              <a:t>security threats through  automated processing </a:t>
            </a:r>
            <a:r>
              <a:rPr kumimoji="0" sz="1750" b="0" i="0" u="none" strike="noStrike" kern="1200" cap="none" spc="-15" normalizeH="0" baseline="0" noProof="0" dirty="0">
                <a:ln>
                  <a:noFill/>
                </a:ln>
                <a:solidFill>
                  <a:prstClr val="black"/>
                </a:solidFill>
                <a:effectLst/>
                <a:uLnTx/>
                <a:uFillTx/>
                <a:latin typeface="Segoe UI"/>
                <a:ea typeface="+mn-ea"/>
                <a:cs typeface="Segoe UI"/>
              </a:rPr>
              <a:t>of </a:t>
            </a:r>
            <a:r>
              <a:rPr kumimoji="0" sz="1750" b="0" i="0" u="none" strike="noStrike" kern="1200" cap="none" spc="5" normalizeH="0" baseline="0" noProof="0" dirty="0">
                <a:ln>
                  <a:noFill/>
                </a:ln>
                <a:solidFill>
                  <a:prstClr val="black"/>
                </a:solidFill>
                <a:effectLst/>
                <a:uLnTx/>
                <a:uFillTx/>
                <a:latin typeface="Segoe UI"/>
                <a:ea typeface="+mn-ea"/>
                <a:cs typeface="Segoe UI"/>
              </a:rPr>
              <a:t>on-device</a:t>
            </a:r>
            <a:r>
              <a:rPr kumimoji="0" sz="1750" b="0" i="0" u="none" strike="noStrike" kern="1200" cap="none" spc="55" normalizeH="0" baseline="0" noProof="0" dirty="0">
                <a:ln>
                  <a:noFill/>
                </a:ln>
                <a:solidFill>
                  <a:prstClr val="black"/>
                </a:solidFill>
                <a:effectLst/>
                <a:uLnTx/>
                <a:uFillTx/>
                <a:latin typeface="Segoe UI"/>
                <a:ea typeface="+mn-ea"/>
                <a:cs typeface="Segoe UI"/>
              </a:rPr>
              <a:t> </a:t>
            </a:r>
            <a:r>
              <a:rPr kumimoji="0" sz="1750" b="0" i="0" u="none" strike="noStrike" kern="1200" cap="none" spc="0" normalizeH="0" baseline="0" noProof="0" dirty="0">
                <a:ln>
                  <a:noFill/>
                </a:ln>
                <a:solidFill>
                  <a:prstClr val="black"/>
                </a:solidFill>
                <a:effectLst/>
                <a:uLnTx/>
                <a:uFillTx/>
                <a:latin typeface="Segoe UI"/>
                <a:ea typeface="+mn-ea"/>
                <a:cs typeface="Segoe UI"/>
              </a:rPr>
              <a:t>failures</a:t>
            </a:r>
            <a:endParaRPr kumimoji="0" sz="17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95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750" b="1" i="0" u="none" strike="noStrike" kern="1200" cap="none" spc="0" normalizeH="0" baseline="0" noProof="0" dirty="0">
                <a:ln>
                  <a:noFill/>
                </a:ln>
                <a:solidFill>
                  <a:prstClr val="black"/>
                </a:solidFill>
                <a:effectLst/>
                <a:uLnTx/>
                <a:uFillTx/>
                <a:latin typeface="Segoe UI"/>
                <a:ea typeface="+mn-ea"/>
                <a:cs typeface="Segoe UI"/>
              </a:rPr>
              <a:t>Responds </a:t>
            </a:r>
            <a:r>
              <a:rPr kumimoji="0" sz="1750" b="0" i="0" u="none" strike="noStrike" kern="1200" cap="none" spc="0" normalizeH="0" baseline="0" noProof="0" dirty="0">
                <a:ln>
                  <a:noFill/>
                </a:ln>
                <a:solidFill>
                  <a:prstClr val="black"/>
                </a:solidFill>
                <a:effectLst/>
                <a:uLnTx/>
                <a:uFillTx/>
                <a:latin typeface="Segoe UI"/>
                <a:ea typeface="+mn-ea"/>
                <a:cs typeface="Segoe UI"/>
              </a:rPr>
              <a:t>to threats </a:t>
            </a:r>
            <a:r>
              <a:rPr kumimoji="0" sz="1750" b="0" i="0" u="none" strike="noStrike" kern="1200" cap="none" spc="5" normalizeH="0" baseline="0" noProof="0" dirty="0">
                <a:ln>
                  <a:noFill/>
                </a:ln>
                <a:solidFill>
                  <a:prstClr val="black"/>
                </a:solidFill>
                <a:effectLst/>
                <a:uLnTx/>
                <a:uFillTx/>
                <a:latin typeface="Segoe UI"/>
                <a:ea typeface="+mn-ea"/>
                <a:cs typeface="Segoe UI"/>
              </a:rPr>
              <a:t>with fully</a:t>
            </a:r>
            <a:r>
              <a:rPr kumimoji="0" sz="1750" b="0" i="0" u="none" strike="noStrike" kern="1200" cap="none" spc="-25" normalizeH="0" baseline="0" noProof="0" dirty="0">
                <a:ln>
                  <a:noFill/>
                </a:ln>
                <a:solidFill>
                  <a:prstClr val="black"/>
                </a:solidFill>
                <a:effectLst/>
                <a:uLnTx/>
                <a:uFillTx/>
                <a:latin typeface="Segoe UI"/>
                <a:ea typeface="+mn-ea"/>
                <a:cs typeface="Segoe UI"/>
              </a:rPr>
              <a:t> </a:t>
            </a:r>
            <a:r>
              <a:rPr kumimoji="0" sz="1750" b="0" i="0" u="none" strike="noStrike" kern="1200" cap="none" spc="5" normalizeH="0" baseline="0" noProof="0" dirty="0">
                <a:ln>
                  <a:noFill/>
                </a:ln>
                <a:solidFill>
                  <a:prstClr val="black"/>
                </a:solidFill>
                <a:effectLst/>
                <a:uLnTx/>
                <a:uFillTx/>
                <a:latin typeface="Segoe UI"/>
                <a:ea typeface="+mn-ea"/>
                <a:cs typeface="Segoe UI"/>
              </a:rPr>
              <a:t>automated</a:t>
            </a:r>
            <a:endParaRPr kumimoji="0" sz="175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5"/>
              </a:spcBef>
              <a:spcAft>
                <a:spcPts val="0"/>
              </a:spcAft>
              <a:buClrTx/>
              <a:buSzTx/>
              <a:buFontTx/>
              <a:buNone/>
              <a:tabLst/>
              <a:defRPr/>
            </a:pPr>
            <a:r>
              <a:rPr kumimoji="0" sz="1750" b="0" i="0" u="none" strike="noStrike" kern="1200" cap="none" spc="5" normalizeH="0" baseline="0" noProof="0" dirty="0">
                <a:ln>
                  <a:noFill/>
                </a:ln>
                <a:solidFill>
                  <a:prstClr val="black"/>
                </a:solidFill>
                <a:effectLst/>
                <a:uLnTx/>
                <a:uFillTx/>
                <a:latin typeface="Segoe UI"/>
                <a:ea typeface="+mn-ea"/>
                <a:cs typeface="Segoe UI"/>
              </a:rPr>
              <a:t>on-device </a:t>
            </a:r>
            <a:r>
              <a:rPr kumimoji="0" sz="1750" b="0" i="0" u="none" strike="noStrike" kern="1200" cap="none" spc="0" normalizeH="0" baseline="0" noProof="0" dirty="0">
                <a:ln>
                  <a:noFill/>
                </a:ln>
                <a:solidFill>
                  <a:prstClr val="black"/>
                </a:solidFill>
                <a:effectLst/>
                <a:uLnTx/>
                <a:uFillTx/>
                <a:latin typeface="Segoe UI"/>
                <a:ea typeface="+mn-ea"/>
                <a:cs typeface="Segoe UI"/>
              </a:rPr>
              <a:t>updates </a:t>
            </a:r>
            <a:r>
              <a:rPr kumimoji="0" sz="1750" b="0" i="0" u="none" strike="noStrike" kern="1200" cap="none" spc="-15" normalizeH="0" baseline="0" noProof="0" dirty="0">
                <a:ln>
                  <a:noFill/>
                </a:ln>
                <a:solidFill>
                  <a:prstClr val="black"/>
                </a:solidFill>
                <a:effectLst/>
                <a:uLnTx/>
                <a:uFillTx/>
                <a:latin typeface="Segoe UI"/>
                <a:ea typeface="+mn-ea"/>
                <a:cs typeface="Segoe UI"/>
              </a:rPr>
              <a:t>of</a:t>
            </a:r>
            <a:r>
              <a:rPr kumimoji="0" sz="1750" b="0" i="0" u="none" strike="noStrike" kern="1200" cap="none" spc="20" normalizeH="0" baseline="0" noProof="0" dirty="0">
                <a:ln>
                  <a:noFill/>
                </a:ln>
                <a:solidFill>
                  <a:prstClr val="black"/>
                </a:solidFill>
                <a:effectLst/>
                <a:uLnTx/>
                <a:uFillTx/>
                <a:latin typeface="Segoe UI"/>
                <a:ea typeface="+mn-ea"/>
                <a:cs typeface="Segoe UI"/>
              </a:rPr>
              <a:t> </a:t>
            </a:r>
            <a:r>
              <a:rPr kumimoji="0" sz="1750" b="0" i="0" u="none" strike="noStrike" kern="1200" cap="none" spc="5" normalizeH="0" baseline="0" noProof="0" dirty="0">
                <a:ln>
                  <a:noFill/>
                </a:ln>
                <a:solidFill>
                  <a:prstClr val="black"/>
                </a:solidFill>
                <a:effectLst/>
                <a:uLnTx/>
                <a:uFillTx/>
                <a:latin typeface="Segoe UI"/>
                <a:ea typeface="+mn-ea"/>
                <a:cs typeface="Segoe UI"/>
              </a:rPr>
              <a:t>OS</a:t>
            </a:r>
            <a:endParaRPr kumimoji="0" sz="17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60"/>
              </a:spcBef>
              <a:spcAft>
                <a:spcPts val="0"/>
              </a:spcAft>
              <a:buClrTx/>
              <a:buSzTx/>
              <a:buFontTx/>
              <a:buNone/>
              <a:tabLst/>
              <a:defRPr/>
            </a:pP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12700" marR="209550" lvl="0" indent="0" algn="l" defTabSz="914400" rtl="0" eaLnBrk="1" fontAlgn="auto" latinLnBrk="0" hangingPunct="1">
              <a:lnSpc>
                <a:spcPct val="101099"/>
              </a:lnSpc>
              <a:spcBef>
                <a:spcPts val="5"/>
              </a:spcBef>
              <a:spcAft>
                <a:spcPts val="0"/>
              </a:spcAft>
              <a:buClrTx/>
              <a:buSzTx/>
              <a:buFontTx/>
              <a:buNone/>
              <a:tabLst/>
              <a:defRPr/>
            </a:pPr>
            <a:r>
              <a:rPr kumimoji="0" sz="1750" b="1" i="0" u="none" strike="noStrike" kern="1200" cap="none" spc="0" normalizeH="0" baseline="0" noProof="0" dirty="0">
                <a:ln>
                  <a:noFill/>
                </a:ln>
                <a:solidFill>
                  <a:prstClr val="black"/>
                </a:solidFill>
                <a:effectLst/>
                <a:uLnTx/>
                <a:uFillTx/>
                <a:latin typeface="Segoe UI"/>
                <a:ea typeface="+mn-ea"/>
                <a:cs typeface="Segoe UI"/>
              </a:rPr>
              <a:t>Allows </a:t>
            </a:r>
            <a:r>
              <a:rPr kumimoji="0" sz="1750" b="0" i="0" u="none" strike="noStrike" kern="1200" cap="none" spc="5" normalizeH="0" baseline="0" noProof="0" dirty="0">
                <a:ln>
                  <a:noFill/>
                </a:ln>
                <a:solidFill>
                  <a:prstClr val="black"/>
                </a:solidFill>
                <a:effectLst/>
                <a:uLnTx/>
                <a:uFillTx/>
                <a:latin typeface="Segoe UI"/>
                <a:ea typeface="+mn-ea"/>
                <a:cs typeface="Segoe UI"/>
              </a:rPr>
              <a:t>for easy deployment </a:t>
            </a:r>
            <a:r>
              <a:rPr kumimoji="0" sz="1750" b="0" i="0" u="none" strike="noStrike" kern="1200" cap="none" spc="-15" normalizeH="0" baseline="0" noProof="0" dirty="0">
                <a:ln>
                  <a:noFill/>
                </a:ln>
                <a:solidFill>
                  <a:prstClr val="black"/>
                </a:solidFill>
                <a:effectLst/>
                <a:uLnTx/>
                <a:uFillTx/>
                <a:latin typeface="Segoe UI"/>
                <a:ea typeface="+mn-ea"/>
                <a:cs typeface="Segoe UI"/>
              </a:rPr>
              <a:t>of </a:t>
            </a:r>
            <a:r>
              <a:rPr kumimoji="0" sz="1750" b="0" i="0" u="none" strike="noStrike" kern="1200" cap="none" spc="0" normalizeH="0" baseline="0" noProof="0" dirty="0">
                <a:ln>
                  <a:noFill/>
                </a:ln>
                <a:solidFill>
                  <a:prstClr val="black"/>
                </a:solidFill>
                <a:effectLst/>
                <a:uLnTx/>
                <a:uFillTx/>
                <a:latin typeface="Segoe UI"/>
                <a:ea typeface="+mn-ea"/>
                <a:cs typeface="Segoe UI"/>
              </a:rPr>
              <a:t>software updates </a:t>
            </a:r>
            <a:r>
              <a:rPr kumimoji="0" sz="1750" b="0" i="0" u="none" strike="noStrike" kern="1200" cap="none" spc="-5" normalizeH="0" baseline="0" noProof="0" dirty="0">
                <a:ln>
                  <a:noFill/>
                </a:ln>
                <a:solidFill>
                  <a:prstClr val="black"/>
                </a:solidFill>
                <a:effectLst/>
                <a:uLnTx/>
                <a:uFillTx/>
                <a:latin typeface="Segoe UI"/>
                <a:ea typeface="+mn-ea"/>
                <a:cs typeface="Segoe UI"/>
              </a:rPr>
              <a:t>to  Azure Sphere powered</a:t>
            </a:r>
            <a:r>
              <a:rPr kumimoji="0" sz="1750" b="0" i="0" u="none" strike="noStrike" kern="1200" cap="none" spc="65" normalizeH="0" baseline="0" noProof="0" dirty="0">
                <a:ln>
                  <a:noFill/>
                </a:ln>
                <a:solidFill>
                  <a:prstClr val="black"/>
                </a:solidFill>
                <a:effectLst/>
                <a:uLnTx/>
                <a:uFillTx/>
                <a:latin typeface="Segoe UI"/>
                <a:ea typeface="+mn-ea"/>
                <a:cs typeface="Segoe UI"/>
              </a:rPr>
              <a:t> </a:t>
            </a:r>
            <a:r>
              <a:rPr kumimoji="0" sz="1750" b="0" i="0" u="none" strike="noStrike" kern="1200" cap="none" spc="5" normalizeH="0" baseline="0" noProof="0" dirty="0">
                <a:ln>
                  <a:noFill/>
                </a:ln>
                <a:solidFill>
                  <a:prstClr val="black"/>
                </a:solidFill>
                <a:effectLst/>
                <a:uLnTx/>
                <a:uFillTx/>
                <a:latin typeface="Segoe UI"/>
                <a:ea typeface="+mn-ea"/>
                <a:cs typeface="Segoe UI"/>
              </a:rPr>
              <a:t>devices</a:t>
            </a:r>
            <a:endParaRPr kumimoji="0" sz="1750" b="0" i="0" u="none" strike="noStrike" kern="1200" cap="none" spc="0" normalizeH="0" baseline="0" noProof="0">
              <a:ln>
                <a:noFill/>
              </a:ln>
              <a:solidFill>
                <a:prstClr val="black"/>
              </a:solidFill>
              <a:effectLst/>
              <a:uLnTx/>
              <a:uFillTx/>
              <a:latin typeface="Segoe UI"/>
              <a:ea typeface="+mn-ea"/>
              <a:cs typeface="Segoe UI"/>
            </a:endParaRPr>
          </a:p>
        </p:txBody>
      </p:sp>
      <p:sp>
        <p:nvSpPr>
          <p:cNvPr id="4" name="object 4"/>
          <p:cNvSpPr/>
          <p:nvPr/>
        </p:nvSpPr>
        <p:spPr>
          <a:xfrm>
            <a:off x="6237732" y="1075944"/>
            <a:ext cx="5341512" cy="533624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23773" y="6400431"/>
            <a:ext cx="975360" cy="140970"/>
          </a:xfrm>
          <a:prstGeom prst="rect">
            <a:avLst/>
          </a:prstGeom>
        </p:spPr>
        <p:txBody>
          <a:bodyPr vert="horz" wrap="square" lIns="0" tIns="23495" rIns="0" bIns="0" rtlCol="0">
            <a:spAutoFit/>
          </a:bodyPr>
          <a:lstStyle/>
          <a:p>
            <a:pPr marL="12700" marR="0" lvl="0" indent="0" algn="l" defTabSz="914400" rtl="0" eaLnBrk="1" fontAlgn="auto" latinLnBrk="0" hangingPunct="1">
              <a:lnSpc>
                <a:spcPct val="100000"/>
              </a:lnSpc>
              <a:spcBef>
                <a:spcPts val="185"/>
              </a:spcBef>
              <a:spcAft>
                <a:spcPts val="0"/>
              </a:spcAft>
              <a:buClrTx/>
              <a:buSzTx/>
              <a:buFontTx/>
              <a:buNone/>
              <a:tabLst/>
              <a:defRPr/>
            </a:pPr>
            <a:r>
              <a:rPr kumimoji="0" sz="650" b="0" i="0" u="none" strike="noStrike" kern="1200" cap="none" spc="30"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Microsoft</a:t>
            </a:r>
            <a:r>
              <a:rPr kumimoji="0" sz="650" b="0" i="0" u="none" strike="noStrike" kern="1200" cap="none" spc="-25"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Corporation</a:t>
            </a:r>
            <a:endParaRPr kumimoji="0" sz="65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Solution accelerator architecture</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57737776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204D3-FFAA-4B7B-A354-AFA0DF4D5125}"/>
              </a:ext>
            </a:extLst>
          </p:cNvPr>
          <p:cNvPicPr/>
          <p:nvPr/>
        </p:nvPicPr>
        <p:blipFill>
          <a:blip r:embed="rId2"/>
          <a:stretch>
            <a:fillRect/>
          </a:stretch>
        </p:blipFill>
        <p:spPr>
          <a:xfrm>
            <a:off x="81820" y="0"/>
            <a:ext cx="12023978" cy="6858000"/>
          </a:xfrm>
          <a:prstGeom prst="rect">
            <a:avLst/>
          </a:prstGeom>
        </p:spPr>
      </p:pic>
    </p:spTree>
    <p:extLst>
      <p:ext uri="{BB962C8B-B14F-4D97-AF65-F5344CB8AC3E}">
        <p14:creationId xmlns:p14="http://schemas.microsoft.com/office/powerpoint/2010/main" val="396101518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Cloud gateway: Managing of devices and ingesting telemetry with IoT Hub</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stretch>
            <a:fillRect/>
          </a:stretch>
        </p:blipFill>
        <p:spPr>
          <a:xfrm>
            <a:off x="4926511" y="1718314"/>
            <a:ext cx="6869854" cy="4903540"/>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269240" y="1925685"/>
            <a:ext cx="4442040" cy="3839000"/>
          </a:xfrm>
        </p:spPr>
        <p:txBody>
          <a:bodyPr/>
          <a:lstStyle/>
          <a:p>
            <a:pPr marL="457200" indent="-457200">
              <a:buFont typeface="Arial" panose="020B0604020202020204" pitchFamily="34" charset="0"/>
              <a:buChar char="•"/>
            </a:pPr>
            <a:r>
              <a:rPr lang="en-US" sz="2800" b="0" dirty="0"/>
              <a:t>IoT Hub manages IoT devices and ingests all streaming events</a:t>
            </a:r>
          </a:p>
          <a:p>
            <a:pPr marL="457200" indent="-457200">
              <a:buFont typeface="Arial" panose="020B0604020202020204" pitchFamily="34" charset="0"/>
              <a:buChar char="•"/>
            </a:pPr>
            <a:r>
              <a:rPr lang="en-US" sz="2800" b="0" dirty="0"/>
              <a:t>IoT Hub can send command messages back to devices</a:t>
            </a:r>
          </a:p>
          <a:p>
            <a:pPr marL="457200" indent="-457200">
              <a:buFont typeface="Arial" panose="020B0604020202020204" pitchFamily="34" charset="0"/>
              <a:buChar char="•"/>
            </a:pPr>
            <a:r>
              <a:rPr lang="en-US" sz="2800" b="0" dirty="0"/>
              <a:t>Capable of ingesting millions of events/second</a:t>
            </a:r>
          </a:p>
        </p:txBody>
      </p:sp>
    </p:spTree>
    <p:extLst>
      <p:ext uri="{BB962C8B-B14F-4D97-AF65-F5344CB8AC3E}">
        <p14:creationId xmlns:p14="http://schemas.microsoft.com/office/powerpoint/2010/main" val="84282500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Implementing stream processing and the event sourcing pattern with Azure Functions and Stream Analytics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269240" y="1925685"/>
            <a:ext cx="4442040" cy="480131"/>
          </a:xfrm>
        </p:spPr>
        <p:txBody>
          <a:bodyPr/>
          <a:lstStyle/>
          <a:p>
            <a:pPr marL="457200" indent="-457200">
              <a:buFont typeface="Arial" panose="020B0604020202020204" pitchFamily="34" charset="0"/>
              <a:buChar char="•"/>
            </a:pPr>
            <a:endParaRPr lang="en-US" sz="2800" b="0" dirty="0"/>
          </a:p>
        </p:txBody>
      </p:sp>
      <p:pic>
        <p:nvPicPr>
          <p:cNvPr id="7" name="Picture 6">
            <a:extLst>
              <a:ext uri="{FF2B5EF4-FFF2-40B4-BE49-F238E27FC236}">
                <a16:creationId xmlns:a16="http://schemas.microsoft.com/office/drawing/2014/main" id="{870F2071-6517-4AF6-A692-5A0E29E70BB1}"/>
              </a:ext>
            </a:extLst>
          </p:cNvPr>
          <p:cNvPicPr/>
          <p:nvPr/>
        </p:nvPicPr>
        <p:blipFill>
          <a:blip r:embed="rId2"/>
          <a:stretch>
            <a:fillRect/>
          </a:stretch>
        </p:blipFill>
        <p:spPr>
          <a:xfrm>
            <a:off x="1350468" y="1395936"/>
            <a:ext cx="9491063" cy="5462064"/>
          </a:xfrm>
          <a:prstGeom prst="rect">
            <a:avLst/>
          </a:prstGeom>
        </p:spPr>
      </p:pic>
    </p:spTree>
    <p:extLst>
      <p:ext uri="{BB962C8B-B14F-4D97-AF65-F5344CB8AC3E}">
        <p14:creationId xmlns:p14="http://schemas.microsoft.com/office/powerpoint/2010/main" val="60306551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Event sourcing pattern: IoT Hub-triggered function</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7127476" y="1974130"/>
            <a:ext cx="4971672" cy="4874155"/>
          </a:xfrm>
        </p:spPr>
        <p:txBody>
          <a:bodyPr/>
          <a:lstStyle/>
          <a:p>
            <a:pPr marL="457200" indent="-457200">
              <a:buFont typeface="Arial" panose="020B0604020202020204" pitchFamily="34" charset="0"/>
              <a:buChar char="•"/>
            </a:pPr>
            <a:r>
              <a:rPr lang="en-US" sz="2800" b="0" dirty="0"/>
              <a:t>Function is automatically triggered by IoT Hub as vehicle telemetry is sent by the data generator</a:t>
            </a:r>
          </a:p>
          <a:p>
            <a:pPr marL="457200" indent="-457200">
              <a:buFont typeface="Arial" panose="020B0604020202020204" pitchFamily="34" charset="0"/>
              <a:buChar char="•"/>
            </a:pPr>
            <a:r>
              <a:rPr lang="en-US" sz="2800" b="0" dirty="0"/>
              <a:t>Performs some light processing to the data by defining the partition key value, the document's TTL, adds a timestamp value, then saves the information to Azure Cosmos DB</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stretch>
            <a:fillRect/>
          </a:stretch>
        </p:blipFill>
        <p:spPr>
          <a:xfrm>
            <a:off x="269240" y="1730682"/>
            <a:ext cx="6544881" cy="4767008"/>
          </a:xfrm>
          <a:prstGeom prst="rect">
            <a:avLst/>
          </a:prstGeom>
        </p:spPr>
      </p:pic>
    </p:spTree>
    <p:extLst>
      <p:ext uri="{BB962C8B-B14F-4D97-AF65-F5344CB8AC3E}">
        <p14:creationId xmlns:p14="http://schemas.microsoft.com/office/powerpoint/2010/main" val="305383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275" name="Freeform: Shape 827"/>
          <p:cNvSpPr/>
          <p:nvPr/>
        </p:nvSpPr>
        <p:spPr>
          <a:xfrm>
            <a:off x="5491752" y="2339971"/>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88517" y="2446720"/>
            <a:ext cx="1560031" cy="606907"/>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5" name="Group 4">
            <a:extLst>
              <a:ext uri="{FF2B5EF4-FFF2-40B4-BE49-F238E27FC236}">
                <a16:creationId xmlns:a16="http://schemas.microsoft.com/office/drawing/2014/main" id="{ECCE9881-E168-4911-AB63-FF350B180474}"/>
              </a:ext>
            </a:extLst>
          </p:cNvPr>
          <p:cNvGrpSpPr/>
          <p:nvPr/>
        </p:nvGrpSpPr>
        <p:grpSpPr>
          <a:xfrm>
            <a:off x="1281630" y="2487891"/>
            <a:ext cx="1922328" cy="623188"/>
            <a:chOff x="4305593" y="2273388"/>
            <a:chExt cx="1922328" cy="623188"/>
          </a:xfrm>
        </p:grpSpPr>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3" name="TextBox 332"/>
            <p:cNvSpPr txBox="1"/>
            <p:nvPr/>
          </p:nvSpPr>
          <p:spPr>
            <a:xfrm>
              <a:off x="5068501" y="2435141"/>
              <a:ext cx="1159420" cy="369332"/>
            </a:xfrm>
            <a:prstGeom prst="rect">
              <a:avLst/>
            </a:prstGeom>
            <a:noFill/>
          </p:spPr>
          <p:txBody>
            <a:bodyPr wrap="none" rtlCol="0">
              <a:spAutoFit/>
            </a:bodyPr>
            <a:lstStyle/>
            <a:p>
              <a:pPr defTabSz="914377">
                <a:defRPr/>
              </a:pPr>
              <a:r>
                <a:rPr lang="en-US" dirty="0">
                  <a:solidFill>
                    <a:srgbClr val="505050"/>
                  </a:solidFill>
                  <a:latin typeface="Arial" panose="020B0604020202020204" pitchFamily="34" charset="0"/>
                </a:rPr>
                <a:t>Table API</a:t>
              </a:r>
            </a:p>
          </p:txBody>
        </p:sp>
      </p:gr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031" y="2216337"/>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grpSp>
        <p:nvGrpSpPr>
          <p:cNvPr id="4" name="Group 3">
            <a:extLst>
              <a:ext uri="{FF2B5EF4-FFF2-40B4-BE49-F238E27FC236}">
                <a16:creationId xmlns:a16="http://schemas.microsoft.com/office/drawing/2014/main" id="{23105B10-D8EE-4B57-8297-DB7C319B8284}"/>
              </a:ext>
            </a:extLst>
          </p:cNvPr>
          <p:cNvGrpSpPr/>
          <p:nvPr/>
        </p:nvGrpSpPr>
        <p:grpSpPr>
          <a:xfrm>
            <a:off x="6881916" y="2296498"/>
            <a:ext cx="2090344" cy="546149"/>
            <a:chOff x="1907932" y="2479150"/>
            <a:chExt cx="2090345" cy="546150"/>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7"/>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661033" cy="461666"/>
            </a:xfrm>
            <a:prstGeom prst="rect">
              <a:avLst/>
            </a:prstGeom>
            <a:noFill/>
          </p:spPr>
          <p:txBody>
            <a:bodyPr wrap="none" rtlCol="0">
              <a:spAutoFit/>
            </a:bodyPr>
            <a:lstStyle/>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Cosmos DB’s API for </a:t>
              </a:r>
            </a:p>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MongoDB</a:t>
              </a:r>
            </a:p>
          </p:txBody>
        </p:sp>
      </p:grpSp>
      <p:pic>
        <p:nvPicPr>
          <p:cNvPr id="89" name="Picture 2" descr="Image result for cosmos db logo">
            <a:extLst>
              <a:ext uri="{FF2B5EF4-FFF2-40B4-BE49-F238E27FC236}">
                <a16:creationId xmlns:a16="http://schemas.microsoft.com/office/drawing/2014/main" id="{BB3AD7A0-CF54-4FB1-A46B-F51977810F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BCDE82AC-3B61-4827-9950-DC24FBA2C0AA}"/>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2242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Event sourcing pattern: Change feed-triggered function</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4616787" y="1968079"/>
            <a:ext cx="7575213" cy="4069383"/>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81516" y="1883296"/>
            <a:ext cx="4442040" cy="4742837"/>
          </a:xfrm>
        </p:spPr>
        <p:txBody>
          <a:bodyPr/>
          <a:lstStyle/>
          <a:p>
            <a:pPr marL="457200" indent="-457200">
              <a:buFont typeface="Arial" panose="020B0604020202020204" pitchFamily="34" charset="0"/>
              <a:buChar char="•"/>
            </a:pPr>
            <a:r>
              <a:rPr lang="en-US" sz="2800" b="0" dirty="0"/>
              <a:t>3 functions triggered by change feed</a:t>
            </a:r>
          </a:p>
          <a:p>
            <a:pPr marL="457200" indent="-457200">
              <a:buFont typeface="Arial" panose="020B0604020202020204" pitchFamily="34" charset="0"/>
              <a:buChar char="•"/>
            </a:pPr>
            <a:r>
              <a:rPr lang="en-US" sz="2800" b="0" dirty="0"/>
              <a:t>Sends data to Blob Storage</a:t>
            </a:r>
          </a:p>
          <a:p>
            <a:pPr marL="457200" indent="-457200">
              <a:buFont typeface="Arial" panose="020B0604020202020204" pitchFamily="34" charset="0"/>
              <a:buChar char="•"/>
            </a:pPr>
            <a:r>
              <a:rPr lang="en-US" sz="2800" b="0" dirty="0"/>
              <a:t>Calculates trip progress and sends alerts to a Logic App if needed</a:t>
            </a:r>
          </a:p>
          <a:p>
            <a:pPr marL="457200" indent="-457200">
              <a:buFont typeface="Arial" panose="020B0604020202020204" pitchFamily="34" charset="0"/>
              <a:buChar char="•"/>
            </a:pPr>
            <a:r>
              <a:rPr lang="en-US" sz="2800" b="0" dirty="0"/>
              <a:t>Sends enriched data to Event Hubs for downstream processing by Stream Analytics</a:t>
            </a:r>
          </a:p>
        </p:txBody>
      </p:sp>
    </p:spTree>
    <p:extLst>
      <p:ext uri="{BB962C8B-B14F-4D97-AF65-F5344CB8AC3E}">
        <p14:creationId xmlns:p14="http://schemas.microsoft.com/office/powerpoint/2010/main" val="274675106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Event sourcing pattern: Creating materialized views &amp; visualizations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6770193" y="1774201"/>
            <a:ext cx="4971672" cy="4742837"/>
          </a:xfrm>
        </p:spPr>
        <p:txBody>
          <a:bodyPr/>
          <a:lstStyle/>
          <a:p>
            <a:pPr marL="457200" indent="-457200">
              <a:buFont typeface="Arial" panose="020B0604020202020204" pitchFamily="34" charset="0"/>
              <a:buChar char="•"/>
            </a:pPr>
            <a:r>
              <a:rPr lang="en-US" sz="2800" b="0" dirty="0"/>
              <a:t>Stream Analytics triggered by data sent to Event Hubs by the function</a:t>
            </a:r>
          </a:p>
          <a:p>
            <a:pPr marL="457200" indent="-457200">
              <a:buFont typeface="Arial" panose="020B0604020202020204" pitchFamily="34" charset="0"/>
              <a:buChar char="•"/>
            </a:pPr>
            <a:r>
              <a:rPr lang="en-US" sz="2800" b="0" dirty="0"/>
              <a:t>Creates windowed aggregates using a SQL-like query language</a:t>
            </a:r>
          </a:p>
          <a:p>
            <a:pPr marL="457200" indent="-457200">
              <a:buFont typeface="Arial" panose="020B0604020202020204" pitchFamily="34" charset="0"/>
              <a:buChar char="•"/>
            </a:pPr>
            <a:r>
              <a:rPr lang="en-US" sz="2800" b="0" dirty="0"/>
              <a:t>Saves larger windowed aggregates to Cosmos DB</a:t>
            </a:r>
          </a:p>
          <a:p>
            <a:pPr marL="457200" indent="-457200">
              <a:buFont typeface="Arial" panose="020B0604020202020204" pitchFamily="34" charset="0"/>
              <a:buChar char="•"/>
            </a:pPr>
            <a:r>
              <a:rPr lang="en-US" sz="2800" b="0" dirty="0"/>
              <a:t>Sends smaller windowed aggregates to Power BI real-time dashboard</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extLst>
              <a:ext uri="{28A0092B-C50C-407E-A947-70E740481C1C}">
                <a14:useLocalDpi xmlns:a14="http://schemas.microsoft.com/office/drawing/2010/main" val="0"/>
              </a:ext>
            </a:extLst>
          </a:blip>
          <a:srcRect/>
          <a:stretch/>
        </p:blipFill>
        <p:spPr>
          <a:xfrm>
            <a:off x="0" y="1458179"/>
            <a:ext cx="6534024" cy="5374882"/>
          </a:xfrm>
          <a:prstGeom prst="rect">
            <a:avLst/>
          </a:prstGeom>
        </p:spPr>
      </p:pic>
    </p:spTree>
    <p:extLst>
      <p:ext uri="{BB962C8B-B14F-4D97-AF65-F5344CB8AC3E}">
        <p14:creationId xmlns:p14="http://schemas.microsoft.com/office/powerpoint/2010/main" val="52287312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Data management through the web app</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6219445" y="1762188"/>
            <a:ext cx="5389197" cy="4717847"/>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93626" y="1604737"/>
            <a:ext cx="5326161" cy="5130635"/>
          </a:xfrm>
        </p:spPr>
        <p:txBody>
          <a:bodyPr/>
          <a:lstStyle/>
          <a:p>
            <a:pPr marL="457200" indent="-457200">
              <a:buFont typeface="Arial" panose="020B0604020202020204" pitchFamily="34" charset="0"/>
              <a:buChar char="•"/>
            </a:pPr>
            <a:r>
              <a:rPr lang="en-US" sz="2800" b="0" dirty="0"/>
              <a:t>Azure Web App connects directly to Azure Cosmos DB through the .NET SDK</a:t>
            </a:r>
          </a:p>
          <a:p>
            <a:pPr marL="457200" indent="-457200">
              <a:buFont typeface="Arial" panose="020B0604020202020204" pitchFamily="34" charset="0"/>
              <a:buChar char="•"/>
            </a:pPr>
            <a:r>
              <a:rPr lang="en-US" sz="2800" b="0" dirty="0"/>
              <a:t>Allows users to manage trip and vehicle information</a:t>
            </a:r>
          </a:p>
          <a:p>
            <a:pPr marL="457200" indent="-457200">
              <a:buFont typeface="Arial" panose="020B0604020202020204" pitchFamily="34" charset="0"/>
              <a:buChar char="•"/>
            </a:pPr>
            <a:r>
              <a:rPr lang="en-US" sz="2800" b="0" dirty="0"/>
              <a:t>Calls to a deployed machine learning model hosted in Azure Kubernetes Service (AKS) to predict battery failure</a:t>
            </a:r>
          </a:p>
          <a:p>
            <a:pPr marL="457200" indent="-457200">
              <a:buFont typeface="Arial" panose="020B0604020202020204" pitchFamily="34" charset="0"/>
              <a:buChar char="•"/>
            </a:pPr>
            <a:r>
              <a:rPr lang="en-US" sz="2800" b="0" dirty="0"/>
              <a:t>Uses Azure Active Directory to authenticate users</a:t>
            </a:r>
          </a:p>
        </p:txBody>
      </p:sp>
    </p:spTree>
    <p:extLst>
      <p:ext uri="{BB962C8B-B14F-4D97-AF65-F5344CB8AC3E}">
        <p14:creationId xmlns:p14="http://schemas.microsoft.com/office/powerpoint/2010/main" val="245917119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Data management through the web app</a:t>
            </a:r>
          </a:p>
        </p:txBody>
      </p:sp>
      <p:pic>
        <p:nvPicPr>
          <p:cNvPr id="7" name="Picture 6">
            <a:extLst>
              <a:ext uri="{FF2B5EF4-FFF2-40B4-BE49-F238E27FC236}">
                <a16:creationId xmlns:a16="http://schemas.microsoft.com/office/drawing/2014/main" id="{D03B22E9-0D7F-479F-AEFB-40ED239C5BE4}"/>
              </a:ext>
            </a:extLst>
          </p:cNvPr>
          <p:cNvPicPr/>
          <p:nvPr/>
        </p:nvPicPr>
        <p:blipFill>
          <a:blip r:embed="rId2">
            <a:extLst>
              <a:ext uri="{28A0092B-C50C-407E-A947-70E740481C1C}">
                <a14:useLocalDpi xmlns:a14="http://schemas.microsoft.com/office/drawing/2010/main" val="0"/>
              </a:ext>
            </a:extLst>
          </a:blip>
          <a:stretch>
            <a:fillRect/>
          </a:stretch>
        </p:blipFill>
        <p:spPr>
          <a:xfrm>
            <a:off x="1232856" y="1480502"/>
            <a:ext cx="9726288" cy="5377498"/>
          </a:xfrm>
          <a:prstGeom prst="rect">
            <a:avLst/>
          </a:prstGeom>
        </p:spPr>
      </p:pic>
    </p:spTree>
    <p:extLst>
      <p:ext uri="{BB962C8B-B14F-4D97-AF65-F5344CB8AC3E}">
        <p14:creationId xmlns:p14="http://schemas.microsoft.com/office/powerpoint/2010/main" val="83368985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Machine Learning and advanced analytics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6770193" y="1774201"/>
            <a:ext cx="4971672" cy="5002395"/>
          </a:xfrm>
        </p:spPr>
        <p:txBody>
          <a:bodyPr/>
          <a:lstStyle/>
          <a:p>
            <a:pPr marL="457200" indent="-457200">
              <a:buFont typeface="Arial" panose="020B0604020202020204" pitchFamily="34" charset="0"/>
              <a:buChar char="•"/>
            </a:pPr>
            <a:r>
              <a:rPr lang="en-US" sz="2800" b="0" dirty="0"/>
              <a:t>Azure Databricks uses an Apache Spark cluster and notebooks to train a Machine Learning model to predict battery failures</a:t>
            </a:r>
          </a:p>
          <a:p>
            <a:pPr marL="457200" indent="-457200">
              <a:buFont typeface="Arial" panose="020B0604020202020204" pitchFamily="34" charset="0"/>
              <a:buChar char="•"/>
            </a:pPr>
            <a:r>
              <a:rPr lang="en-US" sz="2800" b="0" dirty="0"/>
              <a:t>Uses the Cosmos DB Spark SDK to use vehicle trip data for model training</a:t>
            </a:r>
          </a:p>
          <a:p>
            <a:pPr marL="457200" indent="-457200">
              <a:buFont typeface="Arial" panose="020B0604020202020204" pitchFamily="34" charset="0"/>
              <a:buChar char="•"/>
            </a:pPr>
            <a:r>
              <a:rPr lang="en-US" sz="2800" b="0" dirty="0"/>
              <a:t>Uses Azure Machine Learning to deploy the model to AKS or Azure Container Instances (ACI)</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extLst>
              <a:ext uri="{28A0092B-C50C-407E-A947-70E740481C1C}">
                <a14:useLocalDpi xmlns:a14="http://schemas.microsoft.com/office/drawing/2010/main" val="0"/>
              </a:ext>
            </a:extLst>
          </a:blip>
          <a:srcRect/>
          <a:stretch/>
        </p:blipFill>
        <p:spPr>
          <a:xfrm>
            <a:off x="1660" y="1289848"/>
            <a:ext cx="6366748" cy="5568151"/>
          </a:xfrm>
          <a:prstGeom prst="rect">
            <a:avLst/>
          </a:prstGeom>
        </p:spPr>
      </p:pic>
    </p:spTree>
    <p:extLst>
      <p:ext uri="{BB962C8B-B14F-4D97-AF65-F5344CB8AC3E}">
        <p14:creationId xmlns:p14="http://schemas.microsoft.com/office/powerpoint/2010/main" val="400544987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D5FC1B5-BEBC-4311-9737-EF99D5B90C83}"/>
              </a:ext>
            </a:extLst>
          </p:cNvPr>
          <p:cNvSpPr>
            <a:spLocks noGrp="1"/>
          </p:cNvSpPr>
          <p:nvPr>
            <p:ph type="title"/>
          </p:nvPr>
        </p:nvSpPr>
        <p:spPr>
          <a:xfrm>
            <a:off x="1098468" y="885651"/>
            <a:ext cx="3229803" cy="4624603"/>
          </a:xfrm>
        </p:spPr>
        <p:txBody>
          <a:bodyPr vert="horz" lIns="91440" tIns="45720" rIns="91440" bIns="45720" rtlCol="0" anchor="t">
            <a:normAutofit/>
          </a:bodyPr>
          <a:lstStyle/>
          <a:p>
            <a:r>
              <a:rPr lang="en-US" dirty="0">
                <a:solidFill>
                  <a:srgbClr val="FFFFFF"/>
                </a:solidFill>
              </a:rPr>
              <a:t>A</a:t>
            </a:r>
            <a:r>
              <a:rPr lang="en-US" kern="1200" dirty="0">
                <a:solidFill>
                  <a:srgbClr val="FFFFFF"/>
                </a:solidFill>
                <a:latin typeface="+mj-lt"/>
                <a:ea typeface="+mj-ea"/>
                <a:cs typeface="+mj-cs"/>
              </a:rPr>
              <a:t>zure Key Vault</a:t>
            </a:r>
          </a:p>
        </p:txBody>
      </p:sp>
      <p:sp>
        <p:nvSpPr>
          <p:cNvPr id="3" name="Text Placeholder 2">
            <a:extLst>
              <a:ext uri="{FF2B5EF4-FFF2-40B4-BE49-F238E27FC236}">
                <a16:creationId xmlns:a16="http://schemas.microsoft.com/office/drawing/2014/main" id="{BD41B932-8CDE-46F7-91EE-D9E23FAFA68B}"/>
              </a:ext>
            </a:extLst>
          </p:cNvPr>
          <p:cNvSpPr>
            <a:spLocks noGrp="1"/>
          </p:cNvSpPr>
          <p:nvPr>
            <p:ph type="body" sz="quarter" idx="10"/>
          </p:nvPr>
        </p:nvSpPr>
        <p:spPr>
          <a:xfrm>
            <a:off x="4978708" y="885651"/>
            <a:ext cx="6525220" cy="4616849"/>
          </a:xfrm>
        </p:spPr>
        <p:txBody>
          <a:bodyPr vert="horz" lIns="91440" tIns="45720" rIns="91440" bIns="45720" rtlCol="0" anchor="ctr">
            <a:normAutofit/>
          </a:bodyPr>
          <a:lstStyle/>
          <a:p>
            <a:pPr indent="-228600">
              <a:buFont typeface="Arial" panose="020B0604020202020204" pitchFamily="34" charset="0"/>
              <a:buChar char="•"/>
            </a:pPr>
            <a:r>
              <a:rPr lang="en-US" sz="2400" dirty="0"/>
              <a:t>Where do we store keys and other secrets that are used by our web application, Azure Functions, and Azure Databricks?</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We can’t store them with the application code. </a:t>
            </a:r>
          </a:p>
          <a:p>
            <a:pPr indent="-228600">
              <a:buFont typeface="Arial" panose="020B0604020202020204" pitchFamily="34" charset="0"/>
              <a:buChar char="•"/>
            </a:pPr>
            <a:r>
              <a:rPr lang="en-US" sz="2400" dirty="0"/>
              <a:t>We don’t want to store them in the application configuration.</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We store them in the service designed for the purpose of managing exactly this type of secret- Azure Key Vault</a:t>
            </a:r>
          </a:p>
        </p:txBody>
      </p:sp>
      <p:pic>
        <p:nvPicPr>
          <p:cNvPr id="18" name="Graphic 17">
            <a:extLst>
              <a:ext uri="{FF2B5EF4-FFF2-40B4-BE49-F238E27FC236}">
                <a16:creationId xmlns:a16="http://schemas.microsoft.com/office/drawing/2014/main" id="{575EFA9F-94DB-4CE0-A235-CCA5FC5AEA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0997" y="2932477"/>
            <a:ext cx="2024743" cy="2024743"/>
          </a:xfrm>
          <a:prstGeom prst="rect">
            <a:avLst/>
          </a:prstGeom>
        </p:spPr>
      </p:pic>
    </p:spTree>
    <p:extLst>
      <p:ext uri="{BB962C8B-B14F-4D97-AF65-F5344CB8AC3E}">
        <p14:creationId xmlns:p14="http://schemas.microsoft.com/office/powerpoint/2010/main" val="225316086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8E074-A550-4993-AAE5-5E380DF432F0}"/>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a:t>Azure Key Vault</a:t>
            </a:r>
            <a:endParaRPr lang="en-US" dirty="0"/>
          </a:p>
        </p:txBody>
      </p:sp>
      <p:sp>
        <p:nvSpPr>
          <p:cNvPr id="3" name="Text Placeholder 2">
            <a:extLst>
              <a:ext uri="{FF2B5EF4-FFF2-40B4-BE49-F238E27FC236}">
                <a16:creationId xmlns:a16="http://schemas.microsoft.com/office/drawing/2014/main" id="{4FAE7A1A-E0B3-4EAA-BC8A-E4731DCA77DE}"/>
              </a:ext>
            </a:extLst>
          </p:cNvPr>
          <p:cNvSpPr>
            <a:spLocks noGrp="1"/>
          </p:cNvSpPr>
          <p:nvPr>
            <p:ph type="body" sz="quarter" idx="10"/>
          </p:nvPr>
        </p:nvSpPr>
        <p:spPr>
          <a:xfrm>
            <a:off x="4965431" y="2438400"/>
            <a:ext cx="6586489" cy="3785419"/>
          </a:xfrm>
        </p:spPr>
        <p:txBody>
          <a:bodyPr vert="horz" lIns="91440" tIns="45720" rIns="91440" bIns="45720" rtlCol="0">
            <a:normAutofit lnSpcReduction="10000"/>
          </a:bodyPr>
          <a:lstStyle/>
          <a:p>
            <a:r>
              <a:rPr lang="en-US" sz="2400" dirty="0"/>
              <a:t>Azure Key Vault helps solve the following problems:</a:t>
            </a:r>
          </a:p>
          <a:p>
            <a:pPr indent="-228600">
              <a:buFont typeface="Arial" panose="020B0604020202020204" pitchFamily="34" charset="0"/>
              <a:buChar char="•"/>
            </a:pPr>
            <a:endParaRPr lang="en-US" sz="1400" dirty="0"/>
          </a:p>
          <a:p>
            <a:pPr marL="342900" indent="-228600">
              <a:buFont typeface="Arial" panose="020B0604020202020204" pitchFamily="34" charset="0"/>
              <a:buChar char="•"/>
            </a:pPr>
            <a:r>
              <a:rPr lang="en-US" sz="1600" b="1" dirty="0"/>
              <a:t>Secrets Management </a:t>
            </a:r>
            <a:r>
              <a:rPr lang="en-US" sz="1600" dirty="0"/>
              <a:t>- Azure Key Vault can be used to Securely store and tightly control access to tokens, passwords, certificates, API keys, and other secrets.</a:t>
            </a:r>
          </a:p>
          <a:p>
            <a:pPr marL="342900" indent="-228600">
              <a:buFont typeface="Arial" panose="020B0604020202020204" pitchFamily="34" charset="0"/>
              <a:buChar char="•"/>
            </a:pPr>
            <a:r>
              <a:rPr lang="en-US" sz="1600" b="1" dirty="0"/>
              <a:t>Key Management </a:t>
            </a:r>
            <a:r>
              <a:rPr lang="en-US" sz="1600" dirty="0"/>
              <a:t>- Azure Key Vault can also be used as a Key Management solution. Azure Key Vault makes it easy to create and control the encryption keys used to encrypt your data.</a:t>
            </a:r>
          </a:p>
          <a:p>
            <a:pPr marL="342900" indent="-228600">
              <a:buFont typeface="Arial" panose="020B0604020202020204" pitchFamily="34" charset="0"/>
              <a:buChar char="•"/>
            </a:pPr>
            <a:r>
              <a:rPr lang="en-US" sz="1600" b="1" dirty="0"/>
              <a:t>Certificate Management </a:t>
            </a:r>
            <a:r>
              <a:rPr lang="en-US" sz="1600" dirty="0"/>
              <a:t>- Azure Key Vault is also a service that lets you easily provision, manage, and deploy public and private Secure Sockets Layer/Transport Layer Security (SSL/TLS) certificates for use with Azure and your internal connected resources.</a:t>
            </a:r>
          </a:p>
          <a:p>
            <a:pPr marL="342900" indent="-228600">
              <a:buFont typeface="Arial" panose="020B0604020202020204" pitchFamily="34" charset="0"/>
              <a:buChar char="•"/>
            </a:pPr>
            <a:r>
              <a:rPr lang="en-US" sz="1600" b="1" dirty="0"/>
              <a:t>Store secrets backed by Hardware Security Modules </a:t>
            </a:r>
            <a:r>
              <a:rPr lang="en-US" sz="1600" dirty="0"/>
              <a:t>- The secrets and keys can be protected either by software or FIPS 140-2 Level 2 validates HSMs.</a:t>
            </a:r>
          </a:p>
        </p:txBody>
      </p:sp>
      <p:pic>
        <p:nvPicPr>
          <p:cNvPr id="6" name="Picture 5" descr="A close up of a black keyboard&#10;&#10;Description automatically generated">
            <a:extLst>
              <a:ext uri="{FF2B5EF4-FFF2-40B4-BE49-F238E27FC236}">
                <a16:creationId xmlns:a16="http://schemas.microsoft.com/office/drawing/2014/main" id="{1FCCF9E9-2ABE-47B2-B515-6291E8485051}"/>
              </a:ext>
            </a:extLst>
          </p:cNvPr>
          <p:cNvPicPr>
            <a:picLocks noChangeAspect="1"/>
          </p:cNvPicPr>
          <p:nvPr/>
        </p:nvPicPr>
        <p:blipFill rotWithShape="1">
          <a:blip r:embed="rId2"/>
          <a:srcRect l="15763" r="39117"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47965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Secret storage and monitoring</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6675324" y="1481667"/>
            <a:ext cx="4753669" cy="5376333"/>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93626" y="1604737"/>
            <a:ext cx="5326161" cy="5002395"/>
          </a:xfrm>
        </p:spPr>
        <p:txBody>
          <a:bodyPr/>
          <a:lstStyle/>
          <a:p>
            <a:pPr marL="457200" indent="-457200">
              <a:buFont typeface="Arial" panose="020B0604020202020204" pitchFamily="34" charset="0"/>
              <a:buChar char="•"/>
            </a:pPr>
            <a:r>
              <a:rPr lang="en-US" sz="2800" b="0" dirty="0"/>
              <a:t>Azure Key Vault securely stores secrets (such as connection strings and service keys)</a:t>
            </a:r>
          </a:p>
          <a:p>
            <a:pPr marL="457200" indent="-457200">
              <a:buFont typeface="Arial" panose="020B0604020202020204" pitchFamily="34" charset="0"/>
              <a:buChar char="•"/>
            </a:pPr>
            <a:r>
              <a:rPr lang="en-US" sz="2800" b="0" dirty="0"/>
              <a:t>The Azure Functions, Web App, and Azure Databricks services access these secrets using managed service accounts</a:t>
            </a:r>
          </a:p>
          <a:p>
            <a:pPr marL="457200" indent="-457200">
              <a:buFont typeface="Arial" panose="020B0604020202020204" pitchFamily="34" charset="0"/>
              <a:buChar char="•"/>
            </a:pPr>
            <a:r>
              <a:rPr lang="en-US" sz="2800" b="0" dirty="0"/>
              <a:t>Application Insights monitors and displays all application activity across the solution</a:t>
            </a:r>
          </a:p>
        </p:txBody>
      </p:sp>
    </p:spTree>
    <p:extLst>
      <p:ext uri="{BB962C8B-B14F-4D97-AF65-F5344CB8AC3E}">
        <p14:creationId xmlns:p14="http://schemas.microsoft.com/office/powerpoint/2010/main" val="18105325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EFC5A63-68D6-4DC9-98B1-C2BDCE2E2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6">
            <a:extLst>
              <a:ext uri="{FF2B5EF4-FFF2-40B4-BE49-F238E27FC236}">
                <a16:creationId xmlns:a16="http://schemas.microsoft.com/office/drawing/2014/main" id="{98696089-5956-4C6A-B8CF-020E45F61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9421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D2187C0E-E9DF-4786-B29C-0547C9F6F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92875"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FFFD7CA3-4CDC-48B8-9010-DDC3DF392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634080"/>
            <a:ext cx="7275530"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D5FC1B5-BEBC-4311-9737-EF99D5B90C83}"/>
              </a:ext>
            </a:extLst>
          </p:cNvPr>
          <p:cNvSpPr>
            <a:spLocks noGrp="1"/>
          </p:cNvSpPr>
          <p:nvPr>
            <p:ph type="title"/>
          </p:nvPr>
        </p:nvSpPr>
        <p:spPr>
          <a:xfrm>
            <a:off x="804201" y="951272"/>
            <a:ext cx="6149595" cy="1053387"/>
          </a:xfrm>
        </p:spPr>
        <p:txBody>
          <a:bodyPr vert="horz" lIns="91440" tIns="45720" rIns="91440" bIns="45720" rtlCol="0" anchor="ctr">
            <a:normAutofit/>
          </a:bodyPr>
          <a:lstStyle/>
          <a:p>
            <a:r>
              <a:rPr lang="en-US" sz="3600" kern="1200">
                <a:solidFill>
                  <a:srgbClr val="FFFFFF"/>
                </a:solidFill>
                <a:latin typeface="+mj-lt"/>
                <a:ea typeface="+mj-ea"/>
                <a:cs typeface="+mj-cs"/>
              </a:rPr>
              <a:t>Application Insights</a:t>
            </a:r>
          </a:p>
        </p:txBody>
      </p:sp>
      <p:sp>
        <p:nvSpPr>
          <p:cNvPr id="3" name="Text Placeholder 2">
            <a:extLst>
              <a:ext uri="{FF2B5EF4-FFF2-40B4-BE49-F238E27FC236}">
                <a16:creationId xmlns:a16="http://schemas.microsoft.com/office/drawing/2014/main" id="{BD41B932-8CDE-46F7-91EE-D9E23FAFA68B}"/>
              </a:ext>
            </a:extLst>
          </p:cNvPr>
          <p:cNvSpPr>
            <a:spLocks noGrp="1"/>
          </p:cNvSpPr>
          <p:nvPr>
            <p:ph type="body" sz="quarter" idx="10"/>
          </p:nvPr>
        </p:nvSpPr>
        <p:spPr>
          <a:xfrm>
            <a:off x="811094" y="2055117"/>
            <a:ext cx="6149595" cy="3478992"/>
          </a:xfrm>
        </p:spPr>
        <p:txBody>
          <a:bodyPr vert="horz" lIns="91440" tIns="45720" rIns="91440" bIns="45720" rtlCol="0" anchor="t">
            <a:normAutofit/>
          </a:bodyPr>
          <a:lstStyle/>
          <a:p>
            <a:pPr indent="-228600">
              <a:buFont typeface="Arial" panose="020B0604020202020204" pitchFamily="34" charset="0"/>
              <a:buChar char="•"/>
            </a:pPr>
            <a:r>
              <a:rPr lang="en-US" sz="2000" dirty="0">
                <a:solidFill>
                  <a:srgbClr val="FEFFFF"/>
                </a:solidFill>
              </a:rPr>
              <a:t>We use Application Insights to monitor live applications, including the web app and various Azure Functions.</a:t>
            </a:r>
          </a:p>
          <a:p>
            <a:pPr indent="-228600">
              <a:buFont typeface="Arial" panose="020B0604020202020204" pitchFamily="34" charset="0"/>
              <a:buChar char="•"/>
            </a:pPr>
            <a:r>
              <a:rPr lang="en-US" sz="2000" dirty="0">
                <a:solidFill>
                  <a:srgbClr val="FEFFFF"/>
                </a:solidFill>
              </a:rPr>
              <a:t>It automatically detects performance anomalies, shows resource usage, live logs, how much time it takes for the services to receive and process data, and any errors that occur.</a:t>
            </a:r>
          </a:p>
          <a:p>
            <a:pPr indent="-228600">
              <a:buFont typeface="Arial" panose="020B0604020202020204" pitchFamily="34" charset="0"/>
              <a:buChar char="•"/>
            </a:pPr>
            <a:r>
              <a:rPr lang="en-US" sz="2000" dirty="0">
                <a:solidFill>
                  <a:srgbClr val="FEFFFF"/>
                </a:solidFill>
              </a:rPr>
              <a:t>All that’s needed is a small instrumentation package in the application, or, in the case of our Azure Web App and Azure Function Apps, just the instrumentation key.</a:t>
            </a:r>
          </a:p>
        </p:txBody>
      </p:sp>
      <p:pic>
        <p:nvPicPr>
          <p:cNvPr id="5" name="Graphic 4">
            <a:extLst>
              <a:ext uri="{FF2B5EF4-FFF2-40B4-BE49-F238E27FC236}">
                <a16:creationId xmlns:a16="http://schemas.microsoft.com/office/drawing/2014/main" id="{632DDFAE-2AB7-4DE6-BDB0-8131EBF501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7865" y="1989183"/>
            <a:ext cx="3938747" cy="3938747"/>
          </a:xfrm>
          <a:prstGeom prst="rect">
            <a:avLst/>
          </a:prstGeom>
        </p:spPr>
      </p:pic>
    </p:spTree>
    <p:extLst>
      <p:ext uri="{BB962C8B-B14F-4D97-AF65-F5344CB8AC3E}">
        <p14:creationId xmlns:p14="http://schemas.microsoft.com/office/powerpoint/2010/main" val="50680777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Application Insights live metrics stream</a:t>
            </a:r>
          </a:p>
        </p:txBody>
      </p:sp>
      <p:pic>
        <p:nvPicPr>
          <p:cNvPr id="7" name="Picture 6">
            <a:extLst>
              <a:ext uri="{FF2B5EF4-FFF2-40B4-BE49-F238E27FC236}">
                <a16:creationId xmlns:a16="http://schemas.microsoft.com/office/drawing/2014/main" id="{805D5824-0C53-4634-AAC4-920EE201FEEB}"/>
              </a:ext>
            </a:extLst>
          </p:cNvPr>
          <p:cNvPicPr/>
          <p:nvPr/>
        </p:nvPicPr>
        <p:blipFill>
          <a:blip r:embed="rId2"/>
          <a:stretch>
            <a:fillRect/>
          </a:stretch>
        </p:blipFill>
        <p:spPr>
          <a:xfrm>
            <a:off x="1664363" y="1165542"/>
            <a:ext cx="8863274" cy="5692458"/>
          </a:xfrm>
          <a:prstGeom prst="rect">
            <a:avLst/>
          </a:prstGeom>
        </p:spPr>
      </p:pic>
    </p:spTree>
    <p:extLst>
      <p:ext uri="{BB962C8B-B14F-4D97-AF65-F5344CB8AC3E}">
        <p14:creationId xmlns:p14="http://schemas.microsoft.com/office/powerpoint/2010/main" val="26474780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EA4F9-EC5D-48F9-A773-8AAD0077D549}"/>
              </a:ext>
            </a:extLst>
          </p:cNvPr>
          <p:cNvSpPr txBox="1">
            <a:spLocks/>
          </p:cNvSpPr>
          <p:nvPr/>
        </p:nvSpPr>
        <p:spPr>
          <a:xfrm>
            <a:off x="2104035" y="2840698"/>
            <a:ext cx="7983930" cy="1107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j-ea"/>
              <a:cs typeface="+mj-cs"/>
            </a:endParaRPr>
          </a:p>
        </p:txBody>
      </p:sp>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DD807A0-478A-49BC-BF82-E41105426952}"/>
              </a:ext>
            </a:extLst>
          </p:cNvPr>
          <p:cNvSpPr>
            <a:spLocks noGrp="1"/>
          </p:cNvSpPr>
          <p:nvPr>
            <p:ph type="title"/>
          </p:nvPr>
        </p:nvSpPr>
        <p:spPr>
          <a:xfrm>
            <a:off x="269240" y="2084173"/>
            <a:ext cx="11653523" cy="2179058"/>
          </a:xfrm>
        </p:spPr>
        <p:txBody>
          <a:bodyPr/>
          <a:lstStyle/>
          <a:p>
            <a:r>
              <a:rPr lang="en-US" sz="7200" spc="0" dirty="0">
                <a:ln>
                  <a:noFill/>
                </a:ln>
                <a:solidFill>
                  <a:prstClr val="white"/>
                </a:solidFill>
                <a:latin typeface="Arial" panose="020B0604020202020204" pitchFamily="34" charset="0"/>
              </a:rPr>
              <a:t>Overview  &amp; Value Proposition</a:t>
            </a:r>
            <a:endParaRPr lang="en-US" dirty="0"/>
          </a:p>
        </p:txBody>
      </p:sp>
    </p:spTree>
    <p:extLst>
      <p:ext uri="{BB962C8B-B14F-4D97-AF65-F5344CB8AC3E}">
        <p14:creationId xmlns:p14="http://schemas.microsoft.com/office/powerpoint/2010/main" val="22400543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IoT + Manufacturing</a:t>
            </a:r>
            <a:br>
              <a:rPr lang="en-US" dirty="0"/>
            </a:br>
            <a:r>
              <a:rPr lang="en-US" dirty="0"/>
              <a:t>Use Cases</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421177509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eeklogo.com/images/T/toyota-logo-3A02221675-seeklogo.com.png">
            <a:extLst>
              <a:ext uri="{FF2B5EF4-FFF2-40B4-BE49-F238E27FC236}">
                <a16:creationId xmlns:a16="http://schemas.microsoft.com/office/drawing/2014/main" id="{599B6AB8-7C1C-4686-AC17-E8BA1E4150B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297" y="5210020"/>
            <a:ext cx="955257" cy="79286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271786" y="2499559"/>
            <a:ext cx="5265119" cy="2261517"/>
          </a:xfrm>
        </p:spPr>
        <p:txBody>
          <a:bodyPr/>
          <a:lstStyle/>
          <a:p>
            <a:pPr>
              <a:spcAft>
                <a:spcPts val="0"/>
              </a:spcAft>
            </a:pPr>
            <a:r>
              <a:rPr lang="en-US" sz="1800" dirty="0">
                <a:latin typeface="Arial" panose="020B0604020202020204" pitchFamily="34" charset="0"/>
                <a:ea typeface="Segoe UI Semilight" charset="0"/>
                <a:cs typeface="Arial" panose="020B0604020202020204" pitchFamily="34" charset="0"/>
              </a:rPr>
              <a:t>Diverse and unpredictable IoT sensor workloads require a responsive data platform</a:t>
            </a:r>
          </a:p>
          <a:p>
            <a:pPr lvl="1">
              <a:spcBef>
                <a:spcPts val="1600"/>
              </a:spcBef>
              <a:spcAft>
                <a:spcPts val="0"/>
              </a:spcAft>
            </a:pPr>
            <a:r>
              <a:rPr lang="en-US" sz="1800" dirty="0">
                <a:latin typeface="Arial" panose="020B0604020202020204" pitchFamily="34" charset="0"/>
                <a:ea typeface="Segoe UI Semilight" charset="0"/>
                <a:cs typeface="Arial" panose="020B0604020202020204" pitchFamily="34" charset="0"/>
              </a:rPr>
              <a:t>Real-time vehicle diagnostics</a:t>
            </a:r>
          </a:p>
          <a:p>
            <a:pPr lvl="1">
              <a:spcBef>
                <a:spcPts val="1000"/>
              </a:spcBef>
              <a:spcAft>
                <a:spcPts val="0"/>
              </a:spcAft>
            </a:pPr>
            <a:r>
              <a:rPr lang="en-US" sz="1800" dirty="0">
                <a:latin typeface="Arial" panose="020B0604020202020204" pitchFamily="34" charset="0"/>
                <a:ea typeface="Segoe UI Semilight" charset="0"/>
                <a:cs typeface="Arial" panose="020B0604020202020204" pitchFamily="34" charset="0"/>
              </a:rPr>
              <a:t>Instant elastic scaling</a:t>
            </a:r>
          </a:p>
          <a:p>
            <a:pPr lvl="1">
              <a:spcBef>
                <a:spcPts val="1000"/>
              </a:spcBef>
              <a:spcAft>
                <a:spcPts val="0"/>
              </a:spcAft>
            </a:pPr>
            <a:r>
              <a:rPr lang="en-US" sz="1800" dirty="0">
                <a:latin typeface="Arial" panose="020B0604020202020204" pitchFamily="34" charset="0"/>
                <a:ea typeface="Segoe UI Semilight" charset="0"/>
                <a:cs typeface="Arial" panose="020B0604020202020204" pitchFamily="34" charset="0"/>
              </a:rPr>
              <a:t>No loss in ingestion or query performance</a:t>
            </a:r>
          </a:p>
        </p:txBody>
      </p:sp>
      <p:sp>
        <p:nvSpPr>
          <p:cNvPr id="2" name="Title 1"/>
          <p:cNvSpPr>
            <a:spLocks noGrp="1"/>
          </p:cNvSpPr>
          <p:nvPr>
            <p:ph type="title"/>
          </p:nvPr>
        </p:nvSpPr>
        <p:spPr>
          <a:xfrm>
            <a:off x="234388" y="469595"/>
            <a:ext cx="6033258" cy="2028065"/>
          </a:xfrm>
        </p:spPr>
        <p:txBody>
          <a:bodyPr>
            <a:normAutofit fontScale="90000"/>
          </a:bodyPr>
          <a:lstStyle/>
          <a:p>
            <a:r>
              <a:rPr lang="en-US" sz="4000" spc="500" dirty="0">
                <a:ln w="3175">
                  <a:noFill/>
                </a:ln>
                <a:latin typeface="Arial" panose="020B0604020202020204" pitchFamily="34" charset="0"/>
                <a:cs typeface="Arial" panose="020B0604020202020204" pitchFamily="34" charset="0"/>
              </a:rPr>
              <a:t>Leverage IoT Telemetry to Build Differentiated Experiences</a:t>
            </a:r>
            <a:br>
              <a:rPr lang="en-US" dirty="0"/>
            </a:br>
            <a:endParaRPr lang="en-US" dirty="0"/>
          </a:p>
        </p:txBody>
      </p:sp>
      <p:grpSp>
        <p:nvGrpSpPr>
          <p:cNvPr id="3" name="Group 2"/>
          <p:cNvGrpSpPr/>
          <p:nvPr/>
        </p:nvGrpSpPr>
        <p:grpSpPr>
          <a:xfrm>
            <a:off x="6717320" y="2152529"/>
            <a:ext cx="5094509" cy="3057491"/>
            <a:chOff x="6717320" y="2152529"/>
            <a:chExt cx="5094509" cy="3057491"/>
          </a:xfrm>
        </p:grpSpPr>
        <p:cxnSp>
          <p:nvCxnSpPr>
            <p:cNvPr id="6" name="Straight Arrow Connector 5">
              <a:extLst>
                <a:ext uri="{FF2B5EF4-FFF2-40B4-BE49-F238E27FC236}">
                  <a16:creationId xmlns:a16="http://schemas.microsoft.com/office/drawing/2014/main" id="{F59B091E-7296-4FA4-8035-0E4876B4801D}"/>
                </a:ext>
              </a:extLst>
            </p:cNvPr>
            <p:cNvCxnSpPr>
              <a:cxnSpLocks/>
            </p:cNvCxnSpPr>
            <p:nvPr/>
          </p:nvCxnSpPr>
          <p:spPr>
            <a:xfrm>
              <a:off x="7199801"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Arrow Connector 6">
              <a:extLst>
                <a:ext uri="{FF2B5EF4-FFF2-40B4-BE49-F238E27FC236}">
                  <a16:creationId xmlns:a16="http://schemas.microsoft.com/office/drawing/2014/main" id="{D2470B1D-AD11-4055-B171-A964845D78DF}"/>
                </a:ext>
              </a:extLst>
            </p:cNvPr>
            <p:cNvCxnSpPr>
              <a:cxnSpLocks/>
            </p:cNvCxnSpPr>
            <p:nvPr/>
          </p:nvCxnSpPr>
          <p:spPr>
            <a:xfrm>
              <a:off x="8475607"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B6A15CF7-CFA6-4F4E-878C-C5F1E62FEF59}"/>
                </a:ext>
              </a:extLst>
            </p:cNvPr>
            <p:cNvCxnSpPr>
              <a:cxnSpLocks/>
            </p:cNvCxnSpPr>
            <p:nvPr/>
          </p:nvCxnSpPr>
          <p:spPr>
            <a:xfrm>
              <a:off x="10008315"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52CFC570-45E4-4391-8699-56D729701BF7}"/>
                </a:ext>
              </a:extLst>
            </p:cNvPr>
            <p:cNvGrpSpPr/>
            <p:nvPr/>
          </p:nvGrpSpPr>
          <p:grpSpPr>
            <a:xfrm>
              <a:off x="6717320" y="2290518"/>
              <a:ext cx="370104" cy="366414"/>
              <a:chOff x="5439748" y="810062"/>
              <a:chExt cx="3414577" cy="3380554"/>
            </a:xfrm>
          </p:grpSpPr>
          <p:sp>
            <p:nvSpPr>
              <p:cNvPr id="11" name="Rectangle 10">
                <a:extLst>
                  <a:ext uri="{FF2B5EF4-FFF2-40B4-BE49-F238E27FC236}">
                    <a16:creationId xmlns:a16="http://schemas.microsoft.com/office/drawing/2014/main" id="{7175020B-44EA-4D7E-B45D-63652D003267}"/>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 name="Connector: Elbow 602">
                <a:extLst>
                  <a:ext uri="{FF2B5EF4-FFF2-40B4-BE49-F238E27FC236}">
                    <a16:creationId xmlns:a16="http://schemas.microsoft.com/office/drawing/2014/main" id="{74229CC9-0822-45A6-96B6-930A1921689D}"/>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603">
                <a:extLst>
                  <a:ext uri="{FF2B5EF4-FFF2-40B4-BE49-F238E27FC236}">
                    <a16:creationId xmlns:a16="http://schemas.microsoft.com/office/drawing/2014/main" id="{AA84EE99-BCA2-40A1-845F-10CE6CD075D2}"/>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 name="Connector: Elbow 604">
                <a:extLst>
                  <a:ext uri="{FF2B5EF4-FFF2-40B4-BE49-F238E27FC236}">
                    <a16:creationId xmlns:a16="http://schemas.microsoft.com/office/drawing/2014/main" id="{926B3C99-2AD9-46AE-9E9C-492BDE2D2044}"/>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 name="Connector: Elbow 605">
                <a:extLst>
                  <a:ext uri="{FF2B5EF4-FFF2-40B4-BE49-F238E27FC236}">
                    <a16:creationId xmlns:a16="http://schemas.microsoft.com/office/drawing/2014/main" id="{7EBED6A7-BE73-43BF-8C3E-0F0822178F27}"/>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 name="Connector: Elbow 606">
                <a:extLst>
                  <a:ext uri="{FF2B5EF4-FFF2-40B4-BE49-F238E27FC236}">
                    <a16:creationId xmlns:a16="http://schemas.microsoft.com/office/drawing/2014/main" id="{2B99B6CF-E8CF-4280-91BA-3333437B6BDC}"/>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FB746EC-290F-4694-B2AA-2F3EBD0F4D63}"/>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9" name="Oval 18">
                <a:extLst>
                  <a:ext uri="{FF2B5EF4-FFF2-40B4-BE49-F238E27FC236}">
                    <a16:creationId xmlns:a16="http://schemas.microsoft.com/office/drawing/2014/main" id="{CE72013D-F0B5-46A1-86D8-F8727D8FAA53}"/>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20" name="Oval 19">
                <a:extLst>
                  <a:ext uri="{FF2B5EF4-FFF2-40B4-BE49-F238E27FC236}">
                    <a16:creationId xmlns:a16="http://schemas.microsoft.com/office/drawing/2014/main" id="{F15DFD8D-F51B-4D39-A55C-CBCC63D2A336}"/>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21" name="Oval 20">
                <a:extLst>
                  <a:ext uri="{FF2B5EF4-FFF2-40B4-BE49-F238E27FC236}">
                    <a16:creationId xmlns:a16="http://schemas.microsoft.com/office/drawing/2014/main" id="{2673DD81-538F-4C7B-AC95-BAB6F005C584}"/>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22" name="Group 21">
              <a:extLst>
                <a:ext uri="{FF2B5EF4-FFF2-40B4-BE49-F238E27FC236}">
                  <a16:creationId xmlns:a16="http://schemas.microsoft.com/office/drawing/2014/main" id="{C635B5E6-3599-413F-9361-40C1E5F7A185}"/>
                </a:ext>
              </a:extLst>
            </p:cNvPr>
            <p:cNvGrpSpPr/>
            <p:nvPr/>
          </p:nvGrpSpPr>
          <p:grpSpPr>
            <a:xfrm>
              <a:off x="9201458" y="2259706"/>
              <a:ext cx="535870" cy="397228"/>
              <a:chOff x="-2575176" y="-1203590"/>
              <a:chExt cx="3082012" cy="2284628"/>
            </a:xfrm>
            <a:solidFill>
              <a:schemeClr val="tx2"/>
            </a:solidFill>
          </p:grpSpPr>
          <p:sp>
            <p:nvSpPr>
              <p:cNvPr id="23" name="Freeform 42">
                <a:extLst>
                  <a:ext uri="{FF2B5EF4-FFF2-40B4-BE49-F238E27FC236}">
                    <a16:creationId xmlns:a16="http://schemas.microsoft.com/office/drawing/2014/main" id="{20C26C01-7534-4125-BF23-BBD33BB48584}"/>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4" name="Freeform 43">
                <a:extLst>
                  <a:ext uri="{FF2B5EF4-FFF2-40B4-BE49-F238E27FC236}">
                    <a16:creationId xmlns:a16="http://schemas.microsoft.com/office/drawing/2014/main" id="{9F9A0F35-38DE-4039-B800-BB77238F645D}"/>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5" name="Freeform 44">
                <a:extLst>
                  <a:ext uri="{FF2B5EF4-FFF2-40B4-BE49-F238E27FC236}">
                    <a16:creationId xmlns:a16="http://schemas.microsoft.com/office/drawing/2014/main" id="{F941E295-37DE-42B6-9E9D-BCC47A64D15D}"/>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6" name="Freeform 45">
                <a:extLst>
                  <a:ext uri="{FF2B5EF4-FFF2-40B4-BE49-F238E27FC236}">
                    <a16:creationId xmlns:a16="http://schemas.microsoft.com/office/drawing/2014/main" id="{2CA6C9FB-A752-4394-9642-5CB05DA00135}"/>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grpSp>
        <p:sp>
          <p:nvSpPr>
            <p:cNvPr id="33" name="TextBox 32">
              <a:extLst>
                <a:ext uri="{FF2B5EF4-FFF2-40B4-BE49-F238E27FC236}">
                  <a16:creationId xmlns:a16="http://schemas.microsoft.com/office/drawing/2014/main" id="{6F2BD34D-E735-40E3-9238-B98CB34B1CEF}"/>
                </a:ext>
              </a:extLst>
            </p:cNvPr>
            <p:cNvSpPr txBox="1"/>
            <p:nvPr/>
          </p:nvSpPr>
          <p:spPr>
            <a:xfrm>
              <a:off x="10264433" y="2775969"/>
              <a:ext cx="154739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Cosmos DB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(Telemetry &amp; device state)</a:t>
              </a:r>
            </a:p>
          </p:txBody>
        </p:sp>
        <p:grpSp>
          <p:nvGrpSpPr>
            <p:cNvPr id="34" name="Group 33">
              <a:extLst>
                <a:ext uri="{FF2B5EF4-FFF2-40B4-BE49-F238E27FC236}">
                  <a16:creationId xmlns:a16="http://schemas.microsoft.com/office/drawing/2014/main" id="{AE724465-5BCB-4054-AFE3-491B228CE3FB}"/>
                </a:ext>
              </a:extLst>
            </p:cNvPr>
            <p:cNvGrpSpPr/>
            <p:nvPr/>
          </p:nvGrpSpPr>
          <p:grpSpPr>
            <a:xfrm>
              <a:off x="10717573" y="2152529"/>
              <a:ext cx="641116" cy="552594"/>
              <a:chOff x="8376458" y="5925518"/>
              <a:chExt cx="1045926" cy="901512"/>
            </a:xfrm>
            <a:noFill/>
          </p:grpSpPr>
          <p:sp>
            <p:nvSpPr>
              <p:cNvPr id="35" name="Star: 4 Points 8">
                <a:extLst>
                  <a:ext uri="{FF2B5EF4-FFF2-40B4-BE49-F238E27FC236}">
                    <a16:creationId xmlns:a16="http://schemas.microsoft.com/office/drawing/2014/main" id="{F23EBF84-47BE-4FC0-93F2-9D2477A9577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6" name="Star: 4 Points 8">
                <a:extLst>
                  <a:ext uri="{FF2B5EF4-FFF2-40B4-BE49-F238E27FC236}">
                    <a16:creationId xmlns:a16="http://schemas.microsoft.com/office/drawing/2014/main" id="{BED6C14A-4F78-4ABB-8C4C-1D36B2FC3419}"/>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7" name="Oval 36">
                <a:extLst>
                  <a:ext uri="{FF2B5EF4-FFF2-40B4-BE49-F238E27FC236}">
                    <a16:creationId xmlns:a16="http://schemas.microsoft.com/office/drawing/2014/main" id="{9808A8A9-ACB6-4495-8CAD-EBCA963C304F}"/>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8" name="Oval 9">
                <a:extLst>
                  <a:ext uri="{FF2B5EF4-FFF2-40B4-BE49-F238E27FC236}">
                    <a16:creationId xmlns:a16="http://schemas.microsoft.com/office/drawing/2014/main" id="{0335366F-C8AA-4F8A-91E0-8BA396A814B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9" name="TextBox 38">
              <a:extLst>
                <a:ext uri="{FF2B5EF4-FFF2-40B4-BE49-F238E27FC236}">
                  <a16:creationId xmlns:a16="http://schemas.microsoft.com/office/drawing/2014/main" id="{A598752A-1B39-4A40-9104-EAB037D73B4C}"/>
                </a:ext>
              </a:extLst>
            </p:cNvPr>
            <p:cNvSpPr txBox="1"/>
            <p:nvPr/>
          </p:nvSpPr>
          <p:spPr>
            <a:xfrm>
              <a:off x="8930469" y="2775969"/>
              <a:ext cx="107784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Apache Storm on Azure HDInsight</a:t>
              </a:r>
            </a:p>
          </p:txBody>
        </p:sp>
        <p:sp>
          <p:nvSpPr>
            <p:cNvPr id="40" name="TextBox 39">
              <a:extLst>
                <a:ext uri="{FF2B5EF4-FFF2-40B4-BE49-F238E27FC236}">
                  <a16:creationId xmlns:a16="http://schemas.microsoft.com/office/drawing/2014/main" id="{BA55994B-6E01-4F1F-82BC-18254A900F06}"/>
                </a:ext>
              </a:extLst>
            </p:cNvPr>
            <p:cNvSpPr txBox="1"/>
            <p:nvPr/>
          </p:nvSpPr>
          <p:spPr>
            <a:xfrm>
              <a:off x="8930469" y="4146528"/>
              <a:ext cx="107784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Storage (archival)</a:t>
              </a:r>
            </a:p>
          </p:txBody>
        </p:sp>
        <p:sp>
          <p:nvSpPr>
            <p:cNvPr id="41" name="TextBox 40">
              <a:extLst>
                <a:ext uri="{FF2B5EF4-FFF2-40B4-BE49-F238E27FC236}">
                  <a16:creationId xmlns:a16="http://schemas.microsoft.com/office/drawing/2014/main" id="{43051842-C848-46C8-AB5F-D983E53EE7E5}"/>
                </a:ext>
              </a:extLst>
            </p:cNvPr>
            <p:cNvSpPr txBox="1"/>
            <p:nvPr/>
          </p:nvSpPr>
          <p:spPr>
            <a:xfrm>
              <a:off x="10338456" y="3942443"/>
              <a:ext cx="1399350" cy="394723"/>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Web Jobs (Change feed processor)</a:t>
              </a:r>
            </a:p>
          </p:txBody>
        </p:sp>
        <p:sp>
          <p:nvSpPr>
            <p:cNvPr id="42" name="TextBox 41">
              <a:extLst>
                <a:ext uri="{FF2B5EF4-FFF2-40B4-BE49-F238E27FC236}">
                  <a16:creationId xmlns:a16="http://schemas.microsoft.com/office/drawing/2014/main" id="{945CDD16-CC56-4DD8-81DE-08BDD30EAEE7}"/>
                </a:ext>
              </a:extLst>
            </p:cNvPr>
            <p:cNvSpPr txBox="1"/>
            <p:nvPr/>
          </p:nvSpPr>
          <p:spPr>
            <a:xfrm>
              <a:off x="10338456" y="5078446"/>
              <a:ext cx="1399350" cy="131574"/>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Logic apps</a:t>
              </a:r>
            </a:p>
          </p:txBody>
        </p:sp>
        <p:sp>
          <p:nvSpPr>
            <p:cNvPr id="44" name="TextBox 43">
              <a:extLst>
                <a:ext uri="{FF2B5EF4-FFF2-40B4-BE49-F238E27FC236}">
                  <a16:creationId xmlns:a16="http://schemas.microsoft.com/office/drawing/2014/main" id="{CD626B19-56CC-48FF-88F5-943F46576DCB}"/>
                </a:ext>
              </a:extLst>
            </p:cNvPr>
            <p:cNvSpPr txBox="1"/>
            <p:nvPr/>
          </p:nvSpPr>
          <p:spPr>
            <a:xfrm>
              <a:off x="7582602" y="2775969"/>
              <a:ext cx="1077846" cy="131574"/>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IoT Hub</a:t>
              </a:r>
            </a:p>
          </p:txBody>
        </p:sp>
        <p:grpSp>
          <p:nvGrpSpPr>
            <p:cNvPr id="45" name="Group 44">
              <a:extLst>
                <a:ext uri="{FF2B5EF4-FFF2-40B4-BE49-F238E27FC236}">
                  <a16:creationId xmlns:a16="http://schemas.microsoft.com/office/drawing/2014/main" id="{FA42559B-EF8F-4BAC-875A-2375EC156DCB}"/>
                </a:ext>
              </a:extLst>
            </p:cNvPr>
            <p:cNvGrpSpPr/>
            <p:nvPr/>
          </p:nvGrpSpPr>
          <p:grpSpPr>
            <a:xfrm>
              <a:off x="9226218" y="3631474"/>
              <a:ext cx="473648" cy="422366"/>
              <a:chOff x="2488012" y="1320237"/>
              <a:chExt cx="4696415" cy="4187934"/>
            </a:xfrm>
          </p:grpSpPr>
          <p:sp>
            <p:nvSpPr>
              <p:cNvPr id="46" name="Hexagon 45">
                <a:extLst>
                  <a:ext uri="{FF2B5EF4-FFF2-40B4-BE49-F238E27FC236}">
                    <a16:creationId xmlns:a16="http://schemas.microsoft.com/office/drawing/2014/main" id="{A4256B50-EAE2-4630-8F84-D2DD2BD8EBD8}"/>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7" name="Snip Single Corner Rectangle 26">
                <a:extLst>
                  <a:ext uri="{FF2B5EF4-FFF2-40B4-BE49-F238E27FC236}">
                    <a16:creationId xmlns:a16="http://schemas.microsoft.com/office/drawing/2014/main" id="{7F2EC39B-3357-4F9A-B796-709BD33DD627}"/>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050145EC-AB68-4A4C-A781-CF4CE2DBF6A9}"/>
                  </a:ext>
                </a:extLst>
              </p:cNvPr>
              <p:cNvGrpSpPr/>
              <p:nvPr/>
            </p:nvGrpSpPr>
            <p:grpSpPr>
              <a:xfrm>
                <a:off x="4271183" y="2716511"/>
                <a:ext cx="790236" cy="1472561"/>
                <a:chOff x="4917030" y="1019829"/>
                <a:chExt cx="123056" cy="229308"/>
              </a:xfrm>
            </p:grpSpPr>
            <p:sp>
              <p:nvSpPr>
                <p:cNvPr id="50" name="Freeform: Shape 49">
                  <a:extLst>
                    <a:ext uri="{FF2B5EF4-FFF2-40B4-BE49-F238E27FC236}">
                      <a16:creationId xmlns:a16="http://schemas.microsoft.com/office/drawing/2014/main" id="{C1A694EE-50B0-4787-9B26-52355B70B9B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C298285B-4C91-4C93-9F5B-3CF1D169659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7E6B0F01-E004-47A6-A2BE-B2743583CD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7496A998-2B2A-45A3-B219-21E27939D47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49" name="Right Triangle 48">
                <a:extLst>
                  <a:ext uri="{FF2B5EF4-FFF2-40B4-BE49-F238E27FC236}">
                    <a16:creationId xmlns:a16="http://schemas.microsoft.com/office/drawing/2014/main" id="{D22FEB6D-14DD-4F5E-85DB-07F68EAF9861}"/>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54" name="Group 53">
              <a:extLst>
                <a:ext uri="{FF2B5EF4-FFF2-40B4-BE49-F238E27FC236}">
                  <a16:creationId xmlns:a16="http://schemas.microsoft.com/office/drawing/2014/main" id="{0084C9E6-0348-4B37-82D4-1A982628636A}"/>
                </a:ext>
              </a:extLst>
            </p:cNvPr>
            <p:cNvGrpSpPr/>
            <p:nvPr/>
          </p:nvGrpSpPr>
          <p:grpSpPr>
            <a:xfrm>
              <a:off x="10834782" y="3434750"/>
              <a:ext cx="365487" cy="365487"/>
              <a:chOff x="4199876" y="4606668"/>
              <a:chExt cx="596892" cy="596892"/>
            </a:xfrm>
            <a:noFill/>
          </p:grpSpPr>
          <p:sp>
            <p:nvSpPr>
              <p:cNvPr id="55" name="Freeform 220">
                <a:extLst>
                  <a:ext uri="{FF2B5EF4-FFF2-40B4-BE49-F238E27FC236}">
                    <a16:creationId xmlns:a16="http://schemas.microsoft.com/office/drawing/2014/main" id="{8C778B82-1AD2-4994-8FDD-CAFB1CC8805F}"/>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7D092BAA-32FB-44AF-A002-2EE8B7148938}"/>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7" name="Freeform: Shape 56">
                <a:extLst>
                  <a:ext uri="{FF2B5EF4-FFF2-40B4-BE49-F238E27FC236}">
                    <a16:creationId xmlns:a16="http://schemas.microsoft.com/office/drawing/2014/main" id="{F8A71545-FB70-4DD7-BF4E-83983B90E9B1}"/>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8" name="Freeform: Shape 57">
                <a:extLst>
                  <a:ext uri="{FF2B5EF4-FFF2-40B4-BE49-F238E27FC236}">
                    <a16:creationId xmlns:a16="http://schemas.microsoft.com/office/drawing/2014/main" id="{168C205F-30DC-46CB-99CB-A72EFED1D55E}"/>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9" name="Freeform 220">
                <a:extLst>
                  <a:ext uri="{FF2B5EF4-FFF2-40B4-BE49-F238E27FC236}">
                    <a16:creationId xmlns:a16="http://schemas.microsoft.com/office/drawing/2014/main" id="{C2B5A509-FA84-4D47-B80B-8AE918E7855A}"/>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 name="Freeform 220">
                <a:extLst>
                  <a:ext uri="{FF2B5EF4-FFF2-40B4-BE49-F238E27FC236}">
                    <a16:creationId xmlns:a16="http://schemas.microsoft.com/office/drawing/2014/main" id="{D89BA869-235D-43B0-A3F7-CBB3B3CA3029}"/>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1" name="Freeform 220">
                <a:extLst>
                  <a:ext uri="{FF2B5EF4-FFF2-40B4-BE49-F238E27FC236}">
                    <a16:creationId xmlns:a16="http://schemas.microsoft.com/office/drawing/2014/main" id="{ED9095B9-D0DA-41C8-999B-7E8FEE7B0F22}"/>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pic>
          <p:nvPicPr>
            <p:cNvPr id="4" name="Graphic 3" descr="Gears">
              <a:extLst>
                <a:ext uri="{FF2B5EF4-FFF2-40B4-BE49-F238E27FC236}">
                  <a16:creationId xmlns:a16="http://schemas.microsoft.com/office/drawing/2014/main" id="{5B7653FE-AD5B-4148-A35B-F8871DDA8B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000">
              <a:off x="10909629" y="3557190"/>
              <a:ext cx="408974" cy="408974"/>
            </a:xfrm>
            <a:prstGeom prst="rect">
              <a:avLst/>
            </a:prstGeom>
          </p:spPr>
        </p:pic>
        <p:grpSp>
          <p:nvGrpSpPr>
            <p:cNvPr id="62" name="Group 61">
              <a:extLst>
                <a:ext uri="{FF2B5EF4-FFF2-40B4-BE49-F238E27FC236}">
                  <a16:creationId xmlns:a16="http://schemas.microsoft.com/office/drawing/2014/main" id="{4DDC9DA9-08E0-44C9-BF2B-98F71B273655}"/>
                </a:ext>
              </a:extLst>
            </p:cNvPr>
            <p:cNvGrpSpPr/>
            <p:nvPr/>
          </p:nvGrpSpPr>
          <p:grpSpPr>
            <a:xfrm>
              <a:off x="7820657" y="2235362"/>
              <a:ext cx="423232" cy="437464"/>
              <a:chOff x="6175919" y="4051028"/>
              <a:chExt cx="248788" cy="257154"/>
            </a:xfrm>
          </p:grpSpPr>
          <p:sp>
            <p:nvSpPr>
              <p:cNvPr id="63" name="Freeform: Shape 526">
                <a:extLst>
                  <a:ext uri="{FF2B5EF4-FFF2-40B4-BE49-F238E27FC236}">
                    <a16:creationId xmlns:a16="http://schemas.microsoft.com/office/drawing/2014/main" id="{F93AC1B9-B25D-4998-ABBF-E8982FDE7DFD}"/>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 name="Freeform: Shape 527">
                <a:extLst>
                  <a:ext uri="{FF2B5EF4-FFF2-40B4-BE49-F238E27FC236}">
                    <a16:creationId xmlns:a16="http://schemas.microsoft.com/office/drawing/2014/main" id="{12C936EF-EA21-475C-9A13-343247E6B557}"/>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 name="Freeform: Shape 529">
                <a:extLst>
                  <a:ext uri="{FF2B5EF4-FFF2-40B4-BE49-F238E27FC236}">
                    <a16:creationId xmlns:a16="http://schemas.microsoft.com/office/drawing/2014/main" id="{6446A768-C5BE-4CE2-90E5-131E9679556E}"/>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 name="Freeform: Shape 530">
                <a:extLst>
                  <a:ext uri="{FF2B5EF4-FFF2-40B4-BE49-F238E27FC236}">
                    <a16:creationId xmlns:a16="http://schemas.microsoft.com/office/drawing/2014/main" id="{81584ADE-C8DC-4662-9716-12D2382CA9B5}"/>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 name="Freeform: Shape 531">
                <a:extLst>
                  <a:ext uri="{FF2B5EF4-FFF2-40B4-BE49-F238E27FC236}">
                    <a16:creationId xmlns:a16="http://schemas.microsoft.com/office/drawing/2014/main" id="{34ECEEC7-C53D-4F6E-A4D1-E6134FCFB2D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8" name="Freeform: Shape 532">
                <a:extLst>
                  <a:ext uri="{FF2B5EF4-FFF2-40B4-BE49-F238E27FC236}">
                    <a16:creationId xmlns:a16="http://schemas.microsoft.com/office/drawing/2014/main" id="{093E18A4-9DA3-418D-AFA5-E4EB94EDF2A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 name="Freeform: Shape 524">
                <a:extLst>
                  <a:ext uri="{FF2B5EF4-FFF2-40B4-BE49-F238E27FC236}">
                    <a16:creationId xmlns:a16="http://schemas.microsoft.com/office/drawing/2014/main" id="{9CEAEEF5-F606-4ADC-938F-47524C61F4F8}"/>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 name="Freeform: Shape 533">
                <a:extLst>
                  <a:ext uri="{FF2B5EF4-FFF2-40B4-BE49-F238E27FC236}">
                    <a16:creationId xmlns:a16="http://schemas.microsoft.com/office/drawing/2014/main" id="{DD2CF118-1436-41A3-89EA-2EFB20C90FC8}"/>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E0BE640A-10BA-4932-B127-431BDEA28B48}"/>
                </a:ext>
              </a:extLst>
            </p:cNvPr>
            <p:cNvCxnSpPr>
              <a:cxnSpLocks/>
            </p:cNvCxnSpPr>
            <p:nvPr/>
          </p:nvCxnSpPr>
          <p:spPr>
            <a:xfrm>
              <a:off x="11018461" y="3065737"/>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CB14BD8B-9236-44DD-9984-D6AF61BFE124}"/>
                </a:ext>
              </a:extLst>
            </p:cNvPr>
            <p:cNvCxnSpPr>
              <a:cxnSpLocks/>
            </p:cNvCxnSpPr>
            <p:nvPr/>
          </p:nvCxnSpPr>
          <p:spPr>
            <a:xfrm>
              <a:off x="11018461" y="4274854"/>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6" name="Group 25">
              <a:extLst>
                <a:ext uri="{FF2B5EF4-FFF2-40B4-BE49-F238E27FC236}">
                  <a16:creationId xmlns:a16="http://schemas.microsoft.com/office/drawing/2014/main" id="{2CB5C698-3BAA-47BC-A00C-F4C93C467660}"/>
                </a:ext>
              </a:extLst>
            </p:cNvPr>
            <p:cNvGrpSpPr>
              <a:grpSpLocks noChangeAspect="1"/>
            </p:cNvGrpSpPr>
            <p:nvPr/>
          </p:nvGrpSpPr>
          <p:grpSpPr bwMode="auto">
            <a:xfrm>
              <a:off x="10899969" y="4583467"/>
              <a:ext cx="447021" cy="438081"/>
              <a:chOff x="6108" y="2220"/>
              <a:chExt cx="150" cy="147"/>
            </a:xfrm>
          </p:grpSpPr>
          <p:sp>
            <p:nvSpPr>
              <p:cNvPr id="77" name="Freeform 26">
                <a:extLst>
                  <a:ext uri="{FF2B5EF4-FFF2-40B4-BE49-F238E27FC236}">
                    <a16:creationId xmlns:a16="http://schemas.microsoft.com/office/drawing/2014/main" id="{412F4206-14B0-4AC9-A3AA-882F825C0011}"/>
                  </a:ext>
                </a:extLst>
              </p:cNvPr>
              <p:cNvSpPr>
                <a:spLocks/>
              </p:cNvSpPr>
              <p:nvPr/>
            </p:nvSpPr>
            <p:spPr bwMode="auto">
              <a:xfrm>
                <a:off x="6110" y="2220"/>
                <a:ext cx="148" cy="146"/>
              </a:xfrm>
              <a:custGeom>
                <a:avLst/>
                <a:gdLst>
                  <a:gd name="T0" fmla="*/ 0 w 106"/>
                  <a:gd name="T1" fmla="*/ 89 h 105"/>
                  <a:gd name="T2" fmla="*/ 16 w 106"/>
                  <a:gd name="T3" fmla="*/ 105 h 105"/>
                  <a:gd name="T4" fmla="*/ 37 w 106"/>
                  <a:gd name="T5" fmla="*/ 97 h 105"/>
                  <a:gd name="T6" fmla="*/ 89 w 106"/>
                  <a:gd name="T7" fmla="*/ 46 h 105"/>
                  <a:gd name="T8" fmla="*/ 104 w 106"/>
                  <a:gd name="T9" fmla="*/ 3 h 105"/>
                  <a:gd name="T10" fmla="*/ 60 w 106"/>
                  <a:gd name="T11" fmla="*/ 18 h 105"/>
                  <a:gd name="T12" fmla="*/ 9 w 106"/>
                  <a:gd name="T13" fmla="*/ 70 h 105"/>
                  <a:gd name="T14" fmla="*/ 0 w 106"/>
                  <a:gd name="T15" fmla="*/ 8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89"/>
                    </a:moveTo>
                    <a:cubicBezTo>
                      <a:pt x="16" y="105"/>
                      <a:pt x="16" y="105"/>
                      <a:pt x="16" y="105"/>
                    </a:cubicBezTo>
                    <a:cubicBezTo>
                      <a:pt x="37" y="97"/>
                      <a:pt x="37" y="97"/>
                      <a:pt x="37" y="97"/>
                    </a:cubicBezTo>
                    <a:cubicBezTo>
                      <a:pt x="89" y="46"/>
                      <a:pt x="89" y="46"/>
                      <a:pt x="89" y="46"/>
                    </a:cubicBezTo>
                    <a:cubicBezTo>
                      <a:pt x="89" y="46"/>
                      <a:pt x="106" y="23"/>
                      <a:pt x="104" y="3"/>
                    </a:cubicBezTo>
                    <a:cubicBezTo>
                      <a:pt x="104" y="3"/>
                      <a:pt x="80" y="0"/>
                      <a:pt x="60" y="18"/>
                    </a:cubicBezTo>
                    <a:cubicBezTo>
                      <a:pt x="9" y="70"/>
                      <a:pt x="9" y="70"/>
                      <a:pt x="9" y="70"/>
                    </a:cubicBezTo>
                    <a:lnTo>
                      <a:pt x="0" y="89"/>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78" name="Freeform 27">
                <a:extLst>
                  <a:ext uri="{FF2B5EF4-FFF2-40B4-BE49-F238E27FC236}">
                    <a16:creationId xmlns:a16="http://schemas.microsoft.com/office/drawing/2014/main" id="{DB921BA0-86AF-4C1C-A0C3-0BF426987F81}"/>
                  </a:ext>
                </a:extLst>
              </p:cNvPr>
              <p:cNvSpPr>
                <a:spLocks/>
              </p:cNvSpPr>
              <p:nvPr/>
            </p:nvSpPr>
            <p:spPr bwMode="auto">
              <a:xfrm>
                <a:off x="6108" y="2271"/>
                <a:ext cx="59" cy="46"/>
              </a:xfrm>
              <a:custGeom>
                <a:avLst/>
                <a:gdLst>
                  <a:gd name="T0" fmla="*/ 14 w 59"/>
                  <a:gd name="T1" fmla="*/ 46 h 46"/>
                  <a:gd name="T2" fmla="*/ 2 w 59"/>
                  <a:gd name="T3" fmla="*/ 34 h 46"/>
                  <a:gd name="T4" fmla="*/ 0 w 59"/>
                  <a:gd name="T5" fmla="*/ 0 h 46"/>
                  <a:gd name="T6" fmla="*/ 59 w 59"/>
                  <a:gd name="T7" fmla="*/ 0 h 46"/>
                </a:gdLst>
                <a:ahLst/>
                <a:cxnLst>
                  <a:cxn ang="0">
                    <a:pos x="T0" y="T1"/>
                  </a:cxn>
                  <a:cxn ang="0">
                    <a:pos x="T2" y="T3"/>
                  </a:cxn>
                  <a:cxn ang="0">
                    <a:pos x="T4" y="T5"/>
                  </a:cxn>
                  <a:cxn ang="0">
                    <a:pos x="T6" y="T7"/>
                  </a:cxn>
                </a:cxnLst>
                <a:rect l="0" t="0" r="r" b="b"/>
                <a:pathLst>
                  <a:path w="59" h="46">
                    <a:moveTo>
                      <a:pt x="14" y="46"/>
                    </a:moveTo>
                    <a:lnTo>
                      <a:pt x="2" y="34"/>
                    </a:lnTo>
                    <a:lnTo>
                      <a:pt x="0" y="0"/>
                    </a:lnTo>
                    <a:lnTo>
                      <a:pt x="59"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79" name="Freeform 28">
                <a:extLst>
                  <a:ext uri="{FF2B5EF4-FFF2-40B4-BE49-F238E27FC236}">
                    <a16:creationId xmlns:a16="http://schemas.microsoft.com/office/drawing/2014/main" id="{71A1FAE7-2AF9-4826-B8A1-8152A78D1D1F}"/>
                  </a:ext>
                </a:extLst>
              </p:cNvPr>
              <p:cNvSpPr>
                <a:spLocks/>
              </p:cNvSpPr>
              <p:nvPr/>
            </p:nvSpPr>
            <p:spPr bwMode="auto">
              <a:xfrm>
                <a:off x="6122" y="2313"/>
                <a:ext cx="84" cy="54"/>
              </a:xfrm>
              <a:custGeom>
                <a:avLst/>
                <a:gdLst>
                  <a:gd name="T0" fmla="*/ 0 w 84"/>
                  <a:gd name="T1" fmla="*/ 4 h 54"/>
                  <a:gd name="T2" fmla="*/ 49 w 84"/>
                  <a:gd name="T3" fmla="*/ 53 h 54"/>
                  <a:gd name="T4" fmla="*/ 83 w 84"/>
                  <a:gd name="T5" fmla="*/ 54 h 54"/>
                  <a:gd name="T6" fmla="*/ 84 w 84"/>
                  <a:gd name="T7" fmla="*/ 0 h 54"/>
                </a:gdLst>
                <a:ahLst/>
                <a:cxnLst>
                  <a:cxn ang="0">
                    <a:pos x="T0" y="T1"/>
                  </a:cxn>
                  <a:cxn ang="0">
                    <a:pos x="T2" y="T3"/>
                  </a:cxn>
                  <a:cxn ang="0">
                    <a:pos x="T4" y="T5"/>
                  </a:cxn>
                  <a:cxn ang="0">
                    <a:pos x="T6" y="T7"/>
                  </a:cxn>
                </a:cxnLst>
                <a:rect l="0" t="0" r="r" b="b"/>
                <a:pathLst>
                  <a:path w="84" h="54">
                    <a:moveTo>
                      <a:pt x="0" y="4"/>
                    </a:moveTo>
                    <a:lnTo>
                      <a:pt x="49" y="53"/>
                    </a:lnTo>
                    <a:lnTo>
                      <a:pt x="83" y="54"/>
                    </a:lnTo>
                    <a:lnTo>
                      <a:pt x="84"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80" name="Line 29">
                <a:extLst>
                  <a:ext uri="{FF2B5EF4-FFF2-40B4-BE49-F238E27FC236}">
                    <a16:creationId xmlns:a16="http://schemas.microsoft.com/office/drawing/2014/main" id="{655A07FB-06CD-431E-9049-5ECBFD16C15A}"/>
                  </a:ext>
                </a:extLst>
              </p:cNvPr>
              <p:cNvSpPr>
                <a:spLocks noChangeShapeType="1"/>
              </p:cNvSpPr>
              <p:nvPr/>
            </p:nvSpPr>
            <p:spPr bwMode="auto">
              <a:xfrm>
                <a:off x="6194" y="2245"/>
                <a:ext cx="40" cy="3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81" name="Oval 30">
                <a:extLst>
                  <a:ext uri="{FF2B5EF4-FFF2-40B4-BE49-F238E27FC236}">
                    <a16:creationId xmlns:a16="http://schemas.microsoft.com/office/drawing/2014/main" id="{4D6BF292-F2B6-4677-BDBD-5C19364060A0}"/>
                  </a:ext>
                </a:extLst>
              </p:cNvPr>
              <p:cNvSpPr>
                <a:spLocks noChangeArrowheads="1"/>
              </p:cNvSpPr>
              <p:nvPr/>
            </p:nvSpPr>
            <p:spPr bwMode="auto">
              <a:xfrm>
                <a:off x="6180" y="2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grpSp>
        <p:cxnSp>
          <p:nvCxnSpPr>
            <p:cNvPr id="2051" name="Connector: Elbow 2050">
              <a:extLst>
                <a:ext uri="{FF2B5EF4-FFF2-40B4-BE49-F238E27FC236}">
                  <a16:creationId xmlns:a16="http://schemas.microsoft.com/office/drawing/2014/main" id="{05CC4E87-FCB6-4010-A5AB-2587160D7833}"/>
                </a:ext>
              </a:extLst>
            </p:cNvPr>
            <p:cNvCxnSpPr>
              <a:cxnSpLocks/>
              <a:endCxn id="44" idx="2"/>
            </p:cNvCxnSpPr>
            <p:nvPr/>
          </p:nvCxnSpPr>
          <p:spPr>
            <a:xfrm rot="10800000">
              <a:off x="8121526" y="2907543"/>
              <a:ext cx="2593939" cy="1866654"/>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Arrow Connector 87">
              <a:extLst>
                <a:ext uri="{FF2B5EF4-FFF2-40B4-BE49-F238E27FC236}">
                  <a16:creationId xmlns:a16="http://schemas.microsoft.com/office/drawing/2014/main" id="{D1A57905-C7BD-40D2-A95E-F69DD9A46EF9}"/>
                </a:ext>
              </a:extLst>
            </p:cNvPr>
            <p:cNvCxnSpPr>
              <a:cxnSpLocks/>
            </p:cNvCxnSpPr>
            <p:nvPr/>
          </p:nvCxnSpPr>
          <p:spPr>
            <a:xfrm>
              <a:off x="9434176" y="3065737"/>
              <a:ext cx="0" cy="47429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Connector: Elbow 89">
              <a:extLst>
                <a:ext uri="{FF2B5EF4-FFF2-40B4-BE49-F238E27FC236}">
                  <a16:creationId xmlns:a16="http://schemas.microsoft.com/office/drawing/2014/main" id="{E1ED4BAC-D86B-4440-B0A4-D5620894DCAA}"/>
                </a:ext>
              </a:extLst>
            </p:cNvPr>
            <p:cNvCxnSpPr>
              <a:cxnSpLocks/>
              <a:stCxn id="41" idx="1"/>
              <a:endCxn id="33" idx="1"/>
            </p:cNvCxnSpPr>
            <p:nvPr/>
          </p:nvCxnSpPr>
          <p:spPr>
            <a:xfrm rot="10800000">
              <a:off x="10264434" y="2907545"/>
              <a:ext cx="74023" cy="1232261"/>
            </a:xfrm>
            <a:prstGeom prst="bentConnector3">
              <a:avLst>
                <a:gd name="adj1" fmla="val 40882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5" name="Rectangle 4">
            <a:extLst>
              <a:ext uri="{FF2B5EF4-FFF2-40B4-BE49-F238E27FC236}">
                <a16:creationId xmlns:a16="http://schemas.microsoft.com/office/drawing/2014/main" id="{6CE52C11-C317-4EC9-A094-6D497EB3C495}"/>
              </a:ext>
            </a:extLst>
          </p:cNvPr>
          <p:cNvSpPr/>
          <p:nvPr/>
        </p:nvSpPr>
        <p:spPr>
          <a:xfrm>
            <a:off x="1793796" y="5190044"/>
            <a:ext cx="4192396" cy="923330"/>
          </a:xfrm>
          <a:prstGeom prst="rect">
            <a:avLst/>
          </a:prstGeom>
        </p:spPr>
        <p:txBody>
          <a:bodyPr wrap="square">
            <a:spAutoFit/>
          </a:bodyPr>
          <a:lstStyle/>
          <a:p>
            <a:pPr marL="0" marR="0" lvl="0" indent="0" algn="l" defTabSz="914400" rtl="0" eaLnBrk="1" fontAlgn="auto" latinLnBrk="0" hangingPunct="1">
              <a:lnSpc>
                <a:spcPct val="100000"/>
              </a:lnSpc>
              <a:spcBef>
                <a:spcPts val="281"/>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ea typeface="+mn-ea"/>
                <a:cs typeface="+mn-cs"/>
              </a:rPr>
              <a:t>Azure Cosmos DB was chosen due to its ability to ingest data at massive scale with high availability (99.99%) guarantee.</a:t>
            </a:r>
          </a:p>
        </p:txBody>
      </p:sp>
    </p:spTree>
    <p:extLst>
      <p:ext uri="{BB962C8B-B14F-4D97-AF65-F5344CB8AC3E}">
        <p14:creationId xmlns:p14="http://schemas.microsoft.com/office/powerpoint/2010/main" val="6984656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71343" y="2582269"/>
            <a:ext cx="5265119" cy="1909818"/>
          </a:xfrm>
        </p:spPr>
        <p:txBody>
          <a:bodyPr/>
          <a:lstStyle/>
          <a:p>
            <a:pPr>
              <a:spcAft>
                <a:spcPts val="0"/>
              </a:spcAft>
            </a:pPr>
            <a:r>
              <a:rPr lang="en-US" sz="1600" dirty="0">
                <a:latin typeface="Arial" panose="020B0604020202020204" pitchFamily="34" charset="0"/>
                <a:ea typeface="Segoe UI Semilight" charset="0"/>
                <a:cs typeface="Arial" panose="020B0604020202020204" pitchFamily="34" charset="0"/>
              </a:rPr>
              <a:t>Find a better way to monitor remote wells and collect data on performance</a:t>
            </a:r>
          </a:p>
          <a:p>
            <a:pPr lvl="1">
              <a:spcBef>
                <a:spcPts val="1600"/>
              </a:spcBef>
              <a:spcAft>
                <a:spcPts val="0"/>
              </a:spcAft>
            </a:pPr>
            <a:r>
              <a:rPr lang="en-US" sz="1600" dirty="0">
                <a:latin typeface="Arial" panose="020B0604020202020204" pitchFamily="34" charset="0"/>
                <a:ea typeface="Segoe UI Semilight" charset="0"/>
                <a:cs typeface="Arial" panose="020B0604020202020204" pitchFamily="34" charset="0"/>
              </a:rPr>
              <a:t>Must be cost efficient</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Unified device management and streaming</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Automate IOT and analytics</a:t>
            </a:r>
          </a:p>
        </p:txBody>
      </p:sp>
      <p:sp>
        <p:nvSpPr>
          <p:cNvPr id="2" name="Title 1"/>
          <p:cNvSpPr>
            <a:spLocks noGrp="1"/>
          </p:cNvSpPr>
          <p:nvPr>
            <p:ph type="title"/>
          </p:nvPr>
        </p:nvSpPr>
        <p:spPr>
          <a:xfrm>
            <a:off x="297617" y="372751"/>
            <a:ext cx="5812572" cy="2199732"/>
          </a:xfrm>
        </p:spPr>
        <p:txBody>
          <a:bodyPr>
            <a:normAutofit fontScale="90000"/>
          </a:bodyPr>
          <a:lstStyle/>
          <a:p>
            <a:r>
              <a:rPr lang="en-US" sz="4000" spc="500" dirty="0">
                <a:ln w="3175">
                  <a:noFill/>
                </a:ln>
                <a:latin typeface="Arial" panose="020B0604020202020204" pitchFamily="34" charset="0"/>
                <a:cs typeface="Arial" panose="020B0604020202020204" pitchFamily="34" charset="0"/>
              </a:rPr>
              <a:t>IoT, Big Data Optimize Operations at an Exxon Mobil Subsidiary</a:t>
            </a:r>
            <a:br>
              <a:rPr lang="en-US" dirty="0"/>
            </a:br>
            <a:endParaRPr lang="en-US" dirty="0"/>
          </a:p>
        </p:txBody>
      </p:sp>
      <p:sp>
        <p:nvSpPr>
          <p:cNvPr id="5" name="Rectangle 4">
            <a:extLst>
              <a:ext uri="{FF2B5EF4-FFF2-40B4-BE49-F238E27FC236}">
                <a16:creationId xmlns:a16="http://schemas.microsoft.com/office/drawing/2014/main" id="{6CE52C11-C317-4EC9-A094-6D497EB3C495}"/>
              </a:ext>
            </a:extLst>
          </p:cNvPr>
          <p:cNvSpPr/>
          <p:nvPr/>
        </p:nvSpPr>
        <p:spPr>
          <a:xfrm>
            <a:off x="2012005" y="5007921"/>
            <a:ext cx="4192396" cy="1477328"/>
          </a:xfrm>
          <a:prstGeom prst="rect">
            <a:avLst/>
          </a:prstGeom>
        </p:spPr>
        <p:txBody>
          <a:bodyPr wrap="square">
            <a:spAutoFit/>
          </a:bodyPr>
          <a:lstStyle/>
          <a:p>
            <a:pPr lvl="0">
              <a:spcBef>
                <a:spcPts val="281"/>
              </a:spcBef>
              <a:defRPr/>
            </a:pPr>
            <a:r>
              <a:rPr lang="en-US" b="1" dirty="0">
                <a:solidFill>
                  <a:srgbClr val="0078D7"/>
                </a:solidFill>
              </a:rPr>
              <a:t>“We had a team of five people working on this, and they built it from scratch. The ease of use of the Azure services and the support we got from Microsoft made that possible. .”</a:t>
            </a:r>
            <a:endParaRPr kumimoji="0" lang="en-US" sz="1800" b="1" i="0" u="none" strike="noStrike" kern="1200" cap="none" spc="0" normalizeH="0" baseline="0" noProof="0" dirty="0">
              <a:ln>
                <a:noFill/>
              </a:ln>
              <a:solidFill>
                <a:srgbClr val="0078D7"/>
              </a:solidFill>
              <a:effectLst/>
              <a:uLnTx/>
              <a:uFillTx/>
              <a:ea typeface="+mn-ea"/>
              <a:cs typeface="+mn-cs"/>
            </a:endParaRPr>
          </a:p>
        </p:txBody>
      </p:sp>
      <p:pic>
        <p:nvPicPr>
          <p:cNvPr id="82" name="Picture 81">
            <a:extLst>
              <a:ext uri="{FF2B5EF4-FFF2-40B4-BE49-F238E27FC236}">
                <a16:creationId xmlns:a16="http://schemas.microsoft.com/office/drawing/2014/main" id="{9A8EB6E2-37FE-485C-A273-FDB050587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40" y="5144233"/>
            <a:ext cx="1524556" cy="860104"/>
          </a:xfrm>
          <a:prstGeom prst="rect">
            <a:avLst/>
          </a:prstGeom>
        </p:spPr>
      </p:pic>
      <p:pic>
        <p:nvPicPr>
          <p:cNvPr id="83" name="Picture 82">
            <a:extLst>
              <a:ext uri="{FF2B5EF4-FFF2-40B4-BE49-F238E27FC236}">
                <a16:creationId xmlns:a16="http://schemas.microsoft.com/office/drawing/2014/main" id="{425A7A14-C81F-4D5F-AF2B-876F59B2767E}"/>
              </a:ext>
            </a:extLst>
          </p:cNvPr>
          <p:cNvPicPr>
            <a:picLocks noChangeAspect="1"/>
          </p:cNvPicPr>
          <p:nvPr/>
        </p:nvPicPr>
        <p:blipFill>
          <a:blip r:embed="rId4"/>
          <a:stretch>
            <a:fillRect/>
          </a:stretch>
        </p:blipFill>
        <p:spPr>
          <a:xfrm>
            <a:off x="6110189" y="1111415"/>
            <a:ext cx="6081811" cy="3691940"/>
          </a:xfrm>
          <a:prstGeom prst="rect">
            <a:avLst/>
          </a:prstGeom>
        </p:spPr>
      </p:pic>
    </p:spTree>
    <p:extLst>
      <p:ext uri="{BB962C8B-B14F-4D97-AF65-F5344CB8AC3E}">
        <p14:creationId xmlns:p14="http://schemas.microsoft.com/office/powerpoint/2010/main" val="306303270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445"/>
            <a:ext cx="11654187" cy="899537"/>
          </a:xfrm>
        </p:spPr>
        <p:txBody>
          <a:bodyPr>
            <a:normAutofit/>
          </a:bodyPr>
          <a:lstStyle/>
          <a:p>
            <a:r>
              <a:rPr lang="en-US" sz="4000" dirty="0">
                <a:latin typeface="Arial" panose="020B0604020202020204" pitchFamily="34" charset="0"/>
                <a:cs typeface="Arial" panose="020B0604020202020204" pitchFamily="34" charset="0"/>
              </a:rPr>
              <a:t>Elastically Scale Storage and Throughput</a:t>
            </a:r>
          </a:p>
        </p:txBody>
      </p:sp>
      <p:grpSp>
        <p:nvGrpSpPr>
          <p:cNvPr id="4" name="Group 3"/>
          <p:cNvGrpSpPr/>
          <p:nvPr/>
        </p:nvGrpSpPr>
        <p:grpSpPr>
          <a:xfrm>
            <a:off x="6323258" y="2512743"/>
            <a:ext cx="4733227" cy="3508677"/>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9327" y="1566227"/>
            <a:ext cx="4997493" cy="3219329"/>
          </a:xfrm>
          <a:prstGeom prst="rect">
            <a:avLst/>
          </a:prstGeom>
          <a:noFill/>
        </p:spPr>
        <p:txBody>
          <a:bodyPr vert="horz" wrap="square" lIns="91427" tIns="45713" rIns="91427" bIns="45713"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192"/>
            <a:r>
              <a:rPr lang="en-US" sz="1600" dirty="0">
                <a:solidFill>
                  <a:srgbClr val="505050"/>
                </a:solidFill>
                <a:latin typeface="Arial" panose="020B0604020202020204" pitchFamily="34" charset="0"/>
                <a:ea typeface="Segoe UI Semilight" charset="0"/>
                <a:cs typeface="Arial" panose="020B0604020202020204" pitchFamily="34" charset="0"/>
              </a:rPr>
              <a:t>Independently and elastically scale storage and throughput across regions </a:t>
            </a:r>
            <a:r>
              <a:rPr lang="mr-IN" sz="1600" dirty="0">
                <a:solidFill>
                  <a:srgbClr val="505050"/>
                </a:solidFill>
                <a:latin typeface="Arial" panose="020B0604020202020204" pitchFamily="34" charset="0"/>
                <a:ea typeface="Segoe UI Semilight" charset="0"/>
                <a:cs typeface="Segoe UI Semilight" charset="0"/>
              </a:rPr>
              <a:t>–</a:t>
            </a:r>
            <a:r>
              <a:rPr lang="en-US" sz="1600" dirty="0">
                <a:solidFill>
                  <a:srgbClr val="505050"/>
                </a:solidFill>
                <a:latin typeface="Arial" panose="020B0604020202020204" pitchFamily="34" charset="0"/>
                <a:ea typeface="Segoe UI Semilight" charset="0"/>
                <a:cs typeface="Arial" panose="020B0604020202020204" pitchFamily="34" charset="0"/>
              </a:rPr>
              <a:t> even during unpredictable traffic bursts </a:t>
            </a:r>
            <a:r>
              <a:rPr lang="mr-IN" sz="1600" dirty="0">
                <a:solidFill>
                  <a:srgbClr val="505050"/>
                </a:solidFill>
                <a:latin typeface="Arial" panose="020B0604020202020204" pitchFamily="34" charset="0"/>
                <a:ea typeface="Segoe UI Semilight" charset="0"/>
                <a:cs typeface="Segoe UI Semilight" charset="0"/>
              </a:rPr>
              <a:t>–</a:t>
            </a:r>
            <a:r>
              <a:rPr lang="en-US" sz="1600" dirty="0">
                <a:solidFill>
                  <a:srgbClr val="505050"/>
                </a:solidFill>
                <a:latin typeface="Arial" panose="020B0604020202020204" pitchFamily="34" charset="0"/>
                <a:ea typeface="Segoe UI Semilight" charset="0"/>
                <a:cs typeface="Arial" panose="020B0604020202020204" pitchFamily="34" charset="0"/>
              </a:rPr>
              <a:t> with a database that adapts to your app’s needs.</a:t>
            </a:r>
          </a:p>
          <a:p>
            <a:pPr defTabSz="914192"/>
            <a:endParaRPr lang="en-US" sz="1600" dirty="0">
              <a:solidFill>
                <a:srgbClr val="505050"/>
              </a:solidFill>
              <a:latin typeface="+mj-lt"/>
              <a:ea typeface="Segoe UI Semilight" charset="0"/>
              <a:cs typeface="Arial" panose="020B0604020202020204" pitchFamily="34" charset="0"/>
            </a:endParaRP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Elastically scale throughput from 10 to 100s of millions of requests/sec across multiple regions</a:t>
            </a: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Scale throughput automatically using autopilot mode</a:t>
            </a: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Only pay for the throughput and storage you need</a:t>
            </a:r>
            <a:endParaRPr lang="en-US" sz="1600" b="0" spc="50" dirty="0">
              <a:solidFill>
                <a:srgbClr val="505050"/>
              </a:solidFill>
              <a:latin typeface="+mj-lt"/>
              <a:ea typeface="Segoe UI Semilight" charset="0"/>
              <a:cs typeface="Arial" panose="020B0604020202020204" pitchFamily="34" charset="0"/>
            </a:endParaRPr>
          </a:p>
          <a:p>
            <a:pPr marL="285750" indent="-285750" defTabSz="914225">
              <a:buFont typeface="Arial" panose="020B0604020202020204" pitchFamily="34" charset="0"/>
              <a:buChar char="•"/>
            </a:pPr>
            <a:endParaRPr lang="en-US" sz="1600" b="0" spc="50" dirty="0">
              <a:solidFill>
                <a:srgbClr val="505050"/>
              </a:solidFill>
              <a:latin typeface="Arial" panose="020B0604020202020204" pitchFamily="34" charset="0"/>
              <a:ea typeface="Segoe UI Semilight" charset="0"/>
              <a:cs typeface="Arial" panose="020B0604020202020204" pitchFamily="34" charset="0"/>
            </a:endParaRPr>
          </a:p>
        </p:txBody>
      </p:sp>
      <p:sp>
        <p:nvSpPr>
          <p:cNvPr id="2" name="TextBox 1"/>
          <p:cNvSpPr txBox="1"/>
          <p:nvPr/>
        </p:nvSpPr>
        <p:spPr>
          <a:xfrm>
            <a:off x="10836661" y="4013118"/>
            <a:ext cx="369345" cy="634443"/>
          </a:xfrm>
          <a:prstGeom prst="rect">
            <a:avLst/>
          </a:prstGeom>
          <a:noFill/>
        </p:spPr>
        <p:txBody>
          <a:bodyPr wrap="none" lIns="182854" tIns="146284" rIns="182854" bIns="146284" rtlCol="0">
            <a:spAutoFit/>
          </a:bodyPr>
          <a:lstStyle/>
          <a:p>
            <a:pPr defTabSz="914225">
              <a:lnSpc>
                <a:spcPct val="90000"/>
              </a:lnSpc>
              <a:spcAft>
                <a:spcPts val="600"/>
              </a:spcAft>
            </a:pPr>
            <a:endParaRPr lang="en-US" sz="2400" dirty="0">
              <a:gradFill>
                <a:gsLst>
                  <a:gs pos="2917">
                    <a:srgbClr val="505050"/>
                  </a:gs>
                  <a:gs pos="30000">
                    <a:srgbClr val="505050"/>
                  </a:gs>
                </a:gsLst>
                <a:lin ang="5400000" scaled="0"/>
              </a:gradFill>
              <a:latin typeface="Arial" panose="020B0604020202020204" pitchFamily="34" charset="0"/>
            </a:endParaRPr>
          </a:p>
        </p:txBody>
      </p:sp>
    </p:spTree>
    <p:extLst>
      <p:ext uri="{BB962C8B-B14F-4D97-AF65-F5344CB8AC3E}">
        <p14:creationId xmlns:p14="http://schemas.microsoft.com/office/powerpoint/2010/main" val="152958862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7319" y="1584764"/>
            <a:ext cx="4801470" cy="2222147"/>
          </a:xfrm>
        </p:spPr>
        <p:txBody>
          <a:bodyPr/>
          <a:lstStyle/>
          <a:p>
            <a:r>
              <a:rPr lang="en-US" sz="1600" dirty="0"/>
              <a:t>Provide users around the world with fast access to data</a:t>
            </a:r>
          </a:p>
          <a:p>
            <a:endParaRPr lang="en-US" dirty="0">
              <a:ea typeface="Segoe UI Semilight" charset="0"/>
            </a:endParaRPr>
          </a:p>
          <a:p>
            <a:pPr marL="285750" indent="-285750" defTabSz="914225">
              <a:buFont typeface="Arial" panose="020B0604020202020204" pitchFamily="34" charset="0"/>
              <a:buChar char="•"/>
            </a:pPr>
            <a:r>
              <a:rPr lang="en-US" sz="1600" b="0" spc="50" dirty="0">
                <a:solidFill>
                  <a:srgbClr val="505050"/>
                </a:solidFill>
                <a:ea typeface="Segoe UI Semilight" charset="0"/>
              </a:rPr>
              <a:t>Serve single digit millisecond reads and writes</a:t>
            </a:r>
          </a:p>
          <a:p>
            <a:pPr marL="285750" indent="-285750" defTabSz="914225">
              <a:buFont typeface="Arial" panose="020B0604020202020204" pitchFamily="34" charset="0"/>
              <a:buChar char="•"/>
            </a:pPr>
            <a:r>
              <a:rPr lang="en-US" sz="1600" b="0" spc="50" dirty="0">
                <a:solidFill>
                  <a:srgbClr val="505050"/>
                </a:solidFill>
                <a:ea typeface="Segoe UI Semilight" charset="0"/>
              </a:rPr>
              <a:t>Guarantee that reads and writes of documents 1 KB or smaller will be &lt; 10 </a:t>
            </a:r>
            <a:r>
              <a:rPr lang="en-US" sz="1600" b="0" spc="50" dirty="0" err="1">
                <a:solidFill>
                  <a:srgbClr val="505050"/>
                </a:solidFill>
                <a:ea typeface="Segoe UI Semilight" charset="0"/>
              </a:rPr>
              <a:t>ms</a:t>
            </a:r>
            <a:r>
              <a:rPr lang="en-US" sz="1600" b="0" spc="50" dirty="0">
                <a:solidFill>
                  <a:srgbClr val="505050"/>
                </a:solidFill>
                <a:ea typeface="Segoe UI Semilight" charset="0"/>
              </a:rPr>
              <a:t> at the 99% percentile</a:t>
            </a:r>
          </a:p>
        </p:txBody>
      </p:sp>
      <p:grpSp>
        <p:nvGrpSpPr>
          <p:cNvPr id="2" name="Group 1"/>
          <p:cNvGrpSpPr/>
          <p:nvPr/>
        </p:nvGrpSpPr>
        <p:grpSpPr>
          <a:xfrm>
            <a:off x="6862472" y="2112245"/>
            <a:ext cx="3381482" cy="3116041"/>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spTree>
    <p:extLst>
      <p:ext uri="{BB962C8B-B14F-4D97-AF65-F5344CB8AC3E}">
        <p14:creationId xmlns:p14="http://schemas.microsoft.com/office/powerpoint/2010/main" val="315704207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048"/>
            <a:ext cx="11654187" cy="899537"/>
          </a:xfrm>
          <a:noFill/>
          <a:ln>
            <a:noFill/>
          </a:ln>
        </p:spPr>
        <p:txBody>
          <a:bodyPr>
            <a:normAutofit/>
          </a:bodyPr>
          <a:lstStyle/>
          <a:p>
            <a:pPr lvl="0"/>
            <a:r>
              <a:rPr lang="en-US" sz="4000" dirty="0">
                <a:latin typeface="Arial" panose="020B0604020202020204" pitchFamily="34" charset="0"/>
                <a:cs typeface="Arial" panose="020B0604020202020204" pitchFamily="34" charset="0"/>
              </a:rPr>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861" y="1574541"/>
            <a:ext cx="4962456" cy="1429109"/>
          </a:xfrm>
        </p:spPr>
        <p:txBody>
          <a:bodyPr/>
          <a:lstStyle/>
          <a:p>
            <a:r>
              <a:rPr lang="en-US" sz="1600" dirty="0"/>
              <a:t>Put your data where your users are in minutes </a:t>
            </a:r>
          </a:p>
          <a:p>
            <a:endParaRPr lang="en-US" dirty="0"/>
          </a:p>
          <a:p>
            <a:r>
              <a:rPr lang="en-US" sz="1600" b="0" dirty="0">
                <a:solidFill>
                  <a:schemeClr val="tx1"/>
                </a:solidFill>
                <a:ea typeface="Segoe UI Semilight" charset="0"/>
              </a:rPr>
              <a:t>Automatically replicate all your data around the world, and across more regions than Amazon and Google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2602" y="3217419"/>
            <a:ext cx="4170803" cy="2028233"/>
          </a:xfrm>
          <a:prstGeom prst="rect">
            <a:avLst/>
          </a:prstGeom>
        </p:spPr>
        <p:txBody>
          <a:bodyPr vert="horz" wrap="square" lIns="91427" tIns="45713" rIns="91427" bIns="4571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Available in </a:t>
            </a:r>
            <a:r>
              <a:rPr lang="en-US" sz="1600" spc="50" dirty="0">
                <a:solidFill>
                  <a:srgbClr val="505050"/>
                </a:solidFill>
                <a:latin typeface="Arial" panose="020B0604020202020204" pitchFamily="34" charset="0"/>
                <a:ea typeface="Segoe UI Semilight" charset="0"/>
                <a:cs typeface="Arial" panose="020B0604020202020204" pitchFamily="34" charset="0"/>
                <a:hlinkClick r:id="rId3"/>
              </a:rPr>
              <a:t>all Azure regions</a:t>
            </a:r>
            <a:endParaRPr lang="en-US" sz="1600" spc="50" dirty="0">
              <a:solidFill>
                <a:srgbClr val="505050"/>
              </a:solidFill>
              <a:latin typeface="Arial" panose="020B0604020202020204" pitchFamily="34" charset="0"/>
              <a:ea typeface="Segoe UI Semilight" charset="0"/>
              <a:cs typeface="Arial" panose="020B0604020202020204" pitchFamily="34" charset="0"/>
            </a:endParaRP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Manual and automatic failover</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&amp; synchronous multi-region replication</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Configure multiple write regions to further reduce latency and increase availability</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327" y="1988697"/>
            <a:ext cx="3363138" cy="3363138"/>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lumMod val="75000"/>
                  </a:srgbClr>
                </a:solidFill>
                <a:latin typeface="Arial" panose="020B0604020202020204" pitchFamily="34" charset="0"/>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Tree>
    <p:extLst>
      <p:ext uri="{BB962C8B-B14F-4D97-AF65-F5344CB8AC3E}">
        <p14:creationId xmlns:p14="http://schemas.microsoft.com/office/powerpoint/2010/main" val="208198826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99192" y="4353517"/>
            <a:ext cx="3293144" cy="1080378"/>
            <a:chOff x="1698567" y="4408240"/>
            <a:chExt cx="3293612" cy="1080531"/>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7" name="TextBox 36"/>
            <p:cNvSpPr txBox="1"/>
            <p:nvPr/>
          </p:nvSpPr>
          <p:spPr>
            <a:xfrm>
              <a:off x="1698567" y="5150169"/>
              <a:ext cx="66053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8" name="TextBox 37"/>
            <p:cNvSpPr txBox="1"/>
            <p:nvPr/>
          </p:nvSpPr>
          <p:spPr>
            <a:xfrm>
              <a:off x="3158083" y="5150169"/>
              <a:ext cx="1834096"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Bounded-stateless</a:t>
              </a:r>
            </a:p>
          </p:txBody>
        </p:sp>
      </p:grpSp>
      <p:sp>
        <p:nvSpPr>
          <p:cNvPr id="34" name="Rectangle: Rounded Corners 95"/>
          <p:cNvSpPr/>
          <p:nvPr/>
        </p:nvSpPr>
        <p:spPr>
          <a:xfrm>
            <a:off x="5812037" y="4353517"/>
            <a:ext cx="618772" cy="618772"/>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9" name="TextBox 38"/>
          <p:cNvSpPr txBox="1"/>
          <p:nvPr/>
        </p:nvSpPr>
        <p:spPr>
          <a:xfrm>
            <a:off x="5728689" y="5095341"/>
            <a:ext cx="785472" cy="338554"/>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Session</a:t>
            </a:r>
          </a:p>
        </p:txBody>
      </p:sp>
      <p:grpSp>
        <p:nvGrpSpPr>
          <p:cNvPr id="7" name="Group 6"/>
          <p:cNvGrpSpPr/>
          <p:nvPr/>
        </p:nvGrpSpPr>
        <p:grpSpPr>
          <a:xfrm>
            <a:off x="7329061" y="4353615"/>
            <a:ext cx="3321657" cy="1080281"/>
            <a:chOff x="7329235" y="4408240"/>
            <a:chExt cx="3322127" cy="1080434"/>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0" name="TextBox 39"/>
            <p:cNvSpPr txBox="1"/>
            <p:nvPr/>
          </p:nvSpPr>
          <p:spPr>
            <a:xfrm>
              <a:off x="7329235" y="5150072"/>
              <a:ext cx="1676979"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1" name="TextBox 40"/>
            <p:cNvSpPr txBox="1"/>
            <p:nvPr/>
          </p:nvSpPr>
          <p:spPr>
            <a:xfrm>
              <a:off x="9796840" y="5150072"/>
              <a:ext cx="85452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Eventual</a:t>
              </a:r>
            </a:p>
          </p:txBody>
        </p:sp>
      </p:grpSp>
      <p:grpSp>
        <p:nvGrpSpPr>
          <p:cNvPr id="8" name="Group 7"/>
          <p:cNvGrpSpPr/>
          <p:nvPr/>
        </p:nvGrpSpPr>
        <p:grpSpPr>
          <a:xfrm>
            <a:off x="1821518" y="5539682"/>
            <a:ext cx="8538887" cy="266031"/>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907" y="336048"/>
            <a:ext cx="11654187" cy="899537"/>
          </a:xfrm>
        </p:spPr>
        <p:txBody>
          <a:bodyPr>
            <a:normAutofit/>
          </a:bodyPr>
          <a:lstStyle/>
          <a:p>
            <a:pPr lvl="0"/>
            <a:r>
              <a:rPr lang="en-US" sz="4000" dirty="0">
                <a:latin typeface="Arial" panose="020B0604020202020204" pitchFamily="34" charset="0"/>
                <a:cs typeface="Arial" panose="020B0604020202020204" pitchFamily="34" charset="0"/>
              </a:rPr>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9326" y="1581313"/>
            <a:ext cx="11654186" cy="636072"/>
          </a:xfrm>
        </p:spPr>
        <p:txBody>
          <a:bodyPr/>
          <a:lstStyle/>
          <a:p>
            <a:r>
              <a:rPr lang="en-US" sz="1600" dirty="0"/>
              <a:t>Choose the best consistency model for your app</a:t>
            </a:r>
          </a:p>
          <a:p>
            <a:endParaRPr lang="en-US" dirty="0"/>
          </a:p>
        </p:txBody>
      </p:sp>
      <p:sp>
        <p:nvSpPr>
          <p:cNvPr id="2" name="Rectangle 1"/>
          <p:cNvSpPr/>
          <p:nvPr/>
        </p:nvSpPr>
        <p:spPr>
          <a:xfrm>
            <a:off x="327575" y="2057611"/>
            <a:ext cx="5621834" cy="2168940"/>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Offers five consistency models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Provides control over performance-consistency tradeoffs, backed by comprehensive SLAs.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An intuitive programming model offering low latency and high availability for your planet-scale app.</a:t>
            </a:r>
          </a:p>
          <a:p>
            <a:pPr defTabSz="914225">
              <a:spcBef>
                <a:spcPts val="1400"/>
              </a:spcBef>
            </a:pPr>
            <a:endParaRPr lang="en-US" dirty="0">
              <a:solidFill>
                <a:srgbClr val="505050"/>
              </a:solidFill>
              <a:latin typeface="Arial" panose="020B0604020202020204" pitchFamily="34" charset="0"/>
              <a:ea typeface="Segoe UI Semilight" charset="0"/>
              <a:cs typeface="Arial" panose="020B0604020202020204" pitchFamily="34" charset="0"/>
            </a:endParaRPr>
          </a:p>
        </p:txBody>
      </p:sp>
    </p:spTree>
    <p:extLst>
      <p:ext uri="{BB962C8B-B14F-4D97-AF65-F5344CB8AC3E}">
        <p14:creationId xmlns:p14="http://schemas.microsoft.com/office/powerpoint/2010/main" val="862158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4874" y="5377679"/>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Arial" panose="020B0604020202020204" pitchFamily="34" charset="0"/>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Multiple Data Models and APIs</a:t>
            </a:r>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862" y="1584417"/>
            <a:ext cx="5721131" cy="535531"/>
          </a:xfrm>
        </p:spPr>
        <p:txBody>
          <a:bodyPr/>
          <a:lstStyle/>
          <a:p>
            <a:pPr>
              <a:spcBef>
                <a:spcPts val="0"/>
              </a:spcBef>
            </a:pPr>
            <a:r>
              <a:rPr lang="en-US" sz="1600" dirty="0"/>
              <a:t>Use the model that fits your requirements, and the </a:t>
            </a:r>
            <a:r>
              <a:rPr lang="en-US" sz="1600" dirty="0" err="1"/>
              <a:t>apis</a:t>
            </a:r>
            <a:r>
              <a:rPr lang="en-US" sz="1600" dirty="0"/>
              <a:t>, tools, and frameworks you prefer</a:t>
            </a:r>
          </a:p>
        </p:txBody>
      </p:sp>
      <p:pic>
        <p:nvPicPr>
          <p:cNvPr id="114" name="Picture 11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698769" y="4943238"/>
            <a:ext cx="1101330" cy="431895"/>
          </a:xfrm>
          <a:prstGeom prst="rect">
            <a:avLst/>
          </a:prstGeom>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8434411" y="5935307"/>
            <a:ext cx="586220" cy="377109"/>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166" y="5610360"/>
            <a:ext cx="499137" cy="473256"/>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138" name="TextBox 137"/>
          <p:cNvSpPr txBox="1"/>
          <p:nvPr/>
        </p:nvSpPr>
        <p:spPr>
          <a:xfrm>
            <a:off x="4707684" y="6096059"/>
            <a:ext cx="11751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Column-family</a:t>
            </a:r>
          </a:p>
        </p:txBody>
      </p:sp>
      <p:sp>
        <p:nvSpPr>
          <p:cNvPr id="139" name="TextBox 138"/>
          <p:cNvSpPr txBox="1"/>
          <p:nvPr/>
        </p:nvSpPr>
        <p:spPr>
          <a:xfrm>
            <a:off x="6736628" y="6092412"/>
            <a:ext cx="8866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Document</a:t>
            </a:r>
          </a:p>
        </p:txBody>
      </p:sp>
      <p:sp>
        <p:nvSpPr>
          <p:cNvPr id="141" name="TextBox 140"/>
          <p:cNvSpPr txBox="1"/>
          <p:nvPr/>
        </p:nvSpPr>
        <p:spPr>
          <a:xfrm>
            <a:off x="7034640" y="4789873"/>
            <a:ext cx="803055" cy="461665"/>
          </a:xfrm>
          <a:prstGeom prst="rect">
            <a:avLst/>
          </a:prstGeom>
          <a:noFill/>
        </p:spPr>
        <p:txBody>
          <a:bodyPr wrap="square" rtlCol="0" anchor="ctr">
            <a:spAutoFit/>
          </a:bodyPr>
          <a:lstStyle/>
          <a:p>
            <a:pPr defTabSz="914225"/>
            <a:r>
              <a:rPr lang="en-US" sz="1200" dirty="0">
                <a:solidFill>
                  <a:srgbClr val="0078D7"/>
                </a:solidFill>
                <a:latin typeface="Arial" panose="020B0604020202020204" pitchFamily="34" charset="0"/>
              </a:rPr>
              <a:t>Table API</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4006" y="5817692"/>
            <a:ext cx="726818" cy="124628"/>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7052" y="5833749"/>
            <a:ext cx="643646" cy="42945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158" name="TextBox 157"/>
          <p:cNvSpPr txBox="1"/>
          <p:nvPr/>
        </p:nvSpPr>
        <p:spPr>
          <a:xfrm>
            <a:off x="2978952" y="6354430"/>
            <a:ext cx="865930"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Key-value</a:t>
            </a:r>
          </a:p>
        </p:txBody>
      </p:sp>
      <p:grpSp>
        <p:nvGrpSpPr>
          <p:cNvPr id="159" name="Group 158">
            <a:extLst>
              <a:ext uri="{FF2B5EF4-FFF2-40B4-BE49-F238E27FC236}">
                <a16:creationId xmlns:a16="http://schemas.microsoft.com/office/drawing/2014/main" id="{7A600788-CDB1-43E6-B779-EB496C428ED0}"/>
              </a:ext>
            </a:extLst>
          </p:cNvPr>
          <p:cNvGrpSpPr/>
          <p:nvPr/>
        </p:nvGrpSpPr>
        <p:grpSpPr>
          <a:xfrm>
            <a:off x="6543852" y="4800420"/>
            <a:ext cx="494060" cy="440568"/>
            <a:chOff x="8276702" y="3303923"/>
            <a:chExt cx="657427" cy="586247"/>
          </a:xfrm>
        </p:grpSpPr>
        <p:sp>
          <p:nvSpPr>
            <p:cNvPr id="160" name="Hexagon 159">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61" name="Group 160">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62"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3"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4"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5"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6"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7"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8"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9"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0"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1"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sp>
        <p:nvSpPr>
          <p:cNvPr id="172" name="TextBox 171">
            <a:extLst>
              <a:ext uri="{FF2B5EF4-FFF2-40B4-BE49-F238E27FC236}">
                <a16:creationId xmlns:a16="http://schemas.microsoft.com/office/drawing/2014/main" id="{166E4E6D-81DD-4AAB-9651-B66FA8B88360}"/>
              </a:ext>
            </a:extLst>
          </p:cNvPr>
          <p:cNvSpPr txBox="1"/>
          <p:nvPr/>
        </p:nvSpPr>
        <p:spPr>
          <a:xfrm>
            <a:off x="1898363" y="5299768"/>
            <a:ext cx="803055"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cs typeface="Arial" panose="020B0604020202020204" pitchFamily="34" charset="0"/>
              </a:rPr>
              <a:t>SQL</a:t>
            </a:r>
          </a:p>
        </p:txBody>
      </p:sp>
      <p:pic>
        <p:nvPicPr>
          <p:cNvPr id="173" name="Picture 172"/>
          <p:cNvPicPr>
            <a:picLocks noChangeAspect="1"/>
          </p:cNvPicPr>
          <p:nvPr/>
        </p:nvPicPr>
        <p:blipFill>
          <a:blip r:embed="rId4"/>
          <a:stretch>
            <a:fillRect/>
          </a:stretch>
        </p:blipFill>
        <p:spPr>
          <a:xfrm>
            <a:off x="3365142" y="4934254"/>
            <a:ext cx="631043" cy="418516"/>
          </a:xfrm>
          <a:prstGeom prst="rect">
            <a:avLst/>
          </a:prstGeom>
        </p:spPr>
      </p:pic>
      <p:sp>
        <p:nvSpPr>
          <p:cNvPr id="174" name="TextBox 173">
            <a:extLst>
              <a:ext uri="{FF2B5EF4-FFF2-40B4-BE49-F238E27FC236}">
                <a16:creationId xmlns:a16="http://schemas.microsoft.com/office/drawing/2014/main" id="{AD9C9A99-5A34-48F0-8113-90B132EF6B58}"/>
              </a:ext>
            </a:extLst>
          </p:cNvPr>
          <p:cNvSpPr txBox="1"/>
          <p:nvPr/>
        </p:nvSpPr>
        <p:spPr>
          <a:xfrm>
            <a:off x="4724398" y="4925505"/>
            <a:ext cx="1141204"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rPr>
              <a:t>MongoDB</a:t>
            </a:r>
          </a:p>
        </p:txBody>
      </p:sp>
      <p:sp>
        <p:nvSpPr>
          <p:cNvPr id="175" name="TextBox 174"/>
          <p:cNvSpPr txBox="1"/>
          <p:nvPr/>
        </p:nvSpPr>
        <p:spPr>
          <a:xfrm>
            <a:off x="8502643" y="6334567"/>
            <a:ext cx="611052"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Graph</a:t>
            </a:r>
          </a:p>
        </p:txBody>
      </p:sp>
      <p:sp>
        <p:nvSpPr>
          <p:cNvPr id="2" name="Rectangle 1"/>
          <p:cNvSpPr/>
          <p:nvPr/>
        </p:nvSpPr>
        <p:spPr>
          <a:xfrm>
            <a:off x="320862" y="2278426"/>
            <a:ext cx="5721131" cy="2388713"/>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Cosmos DB offers a multitude of APIs to access and query data including, SQL, various popular OSS APIs, and native support for NoSQL workloads.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Use key-value, columnar, graph, and document data</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Data is automatically indexed, with no schema or secondary indexes required</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Blazing fast queries with no lag</a:t>
            </a:r>
          </a:p>
        </p:txBody>
      </p:sp>
    </p:spTree>
    <p:extLst>
      <p:ext uri="{BB962C8B-B14F-4D97-AF65-F5344CB8AC3E}">
        <p14:creationId xmlns:p14="http://schemas.microsoft.com/office/powerpoint/2010/main" val="1779528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2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par>
                                <p:cTn id="14" presetID="10" presetClass="entr" presetSubtype="0" fill="hold" nodeType="withEffect">
                                  <p:stCondLst>
                                    <p:cond delay="20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41"/>
                                        </p:tgtEl>
                                        <p:attrNameLst>
                                          <p:attrName>style.visibility</p:attrName>
                                        </p:attrNameLst>
                                      </p:cBhvr>
                                      <p:to>
                                        <p:strVal val="visible"/>
                                      </p:to>
                                    </p:set>
                                    <p:animEffect transition="in" filter="fade">
                                      <p:cBhvr>
                                        <p:cTn id="25" dur="500"/>
                                        <p:tgtEl>
                                          <p:spTgt spid="141"/>
                                        </p:tgtEl>
                                      </p:cBhvr>
                                    </p:animEffect>
                                  </p:childTnLst>
                                </p:cTn>
                              </p:par>
                              <p:par>
                                <p:cTn id="26" presetID="10" presetClass="entr" presetSubtype="0" fill="hold" nodeType="withEffect">
                                  <p:stCondLst>
                                    <p:cond delay="200"/>
                                  </p:stCondLst>
                                  <p:childTnLst>
                                    <p:set>
                                      <p:cBhvr>
                                        <p:cTn id="27" dur="1" fill="hold">
                                          <p:stCondLst>
                                            <p:cond delay="0"/>
                                          </p:stCondLst>
                                        </p:cTn>
                                        <p:tgtEl>
                                          <p:spTgt spid="142"/>
                                        </p:tgtEl>
                                        <p:attrNameLst>
                                          <p:attrName>style.visibility</p:attrName>
                                        </p:attrNameLst>
                                      </p:cBhvr>
                                      <p:to>
                                        <p:strVal val="visible"/>
                                      </p:to>
                                    </p:set>
                                    <p:animEffect transition="in" filter="fade">
                                      <p:cBhvr>
                                        <p:cTn id="28" dur="500"/>
                                        <p:tgtEl>
                                          <p:spTgt spid="142"/>
                                        </p:tgtEl>
                                      </p:cBhvr>
                                    </p:animEffect>
                                  </p:childTnLst>
                                </p:cTn>
                              </p:par>
                              <p:par>
                                <p:cTn id="29" presetID="10" presetClass="entr" presetSubtype="0" fill="hold" nodeType="withEffect">
                                  <p:stCondLst>
                                    <p:cond delay="20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nodeType="withEffect">
                                  <p:stCondLst>
                                    <p:cond delay="20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500"/>
                                        <p:tgtEl>
                                          <p:spTgt spid="159"/>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500"/>
                                        <p:tgtEl>
                                          <p:spTgt spid="172"/>
                                        </p:tgtEl>
                                      </p:cBhvr>
                                    </p:animEffect>
                                  </p:childTnLst>
                                </p:cTn>
                              </p:par>
                              <p:par>
                                <p:cTn id="41" presetID="10" presetClass="entr" presetSubtype="0" fill="hold" nodeType="withEffect">
                                  <p:stCondLst>
                                    <p:cond delay="20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500"/>
                                        <p:tgtEl>
                                          <p:spTgt spid="173"/>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75"/>
                                        </p:tgtEl>
                                        <p:attrNameLst>
                                          <p:attrName>style.visibility</p:attrName>
                                        </p:attrNameLst>
                                      </p:cBhvr>
                                      <p:to>
                                        <p:strVal val="visible"/>
                                      </p:to>
                                    </p:set>
                                    <p:animEffect transition="in" filter="fade">
                                      <p:cBhvr>
                                        <p:cTn id="4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41" grpId="0"/>
      <p:bldP spid="158" grpId="0"/>
      <p:bldP spid="172" grpId="0"/>
      <p:bldP spid="174" grpId="0"/>
      <p:bldP spid="17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7" y="289957"/>
            <a:ext cx="11491640" cy="899537"/>
          </a:xfrm>
        </p:spPr>
        <p:txBody>
          <a:bodyPr>
            <a:normAutofit/>
          </a:bodyPr>
          <a:lstStyle/>
          <a:p>
            <a:r>
              <a:rPr lang="en-US" sz="3600"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5213" y="1821714"/>
            <a:ext cx="6824393" cy="1512209"/>
          </a:xfrm>
        </p:spPr>
        <p:txBody>
          <a:bodyPr/>
          <a:lstStyle/>
          <a:p>
            <a:pPr defTabSz="914225">
              <a:spcBef>
                <a:spcPts val="1000"/>
              </a:spcBef>
              <a:buClr>
                <a:schemeClr val="bg1"/>
              </a:buClr>
              <a:buSzTx/>
            </a:pPr>
            <a:r>
              <a:rPr lang="en-US" sz="1600" dirty="0"/>
              <a:t>Azure Cosmos DB’s schema-less service automatically indexes all your data, regardless of the data model, to delivery blazing fast queries. </a:t>
            </a:r>
          </a:p>
          <a:p>
            <a:pPr defTabSz="914225">
              <a:spcBef>
                <a:spcPts val="1000"/>
              </a:spcBef>
              <a:buClr>
                <a:schemeClr val="bg1"/>
              </a:buClr>
              <a:buSzTx/>
            </a:pPr>
            <a:endParaRPr lang="en-US" sz="1600" dirty="0"/>
          </a:p>
          <a:p>
            <a:pPr defTabSz="914225">
              <a:spcBef>
                <a:spcPts val="1000"/>
              </a:spcBef>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06" y="4377783"/>
          <a:ext cx="5058501" cy="2011529"/>
        </p:xfrm>
        <a:graphic>
          <a:graphicData uri="http://schemas.openxmlformats.org/drawingml/2006/table">
            <a:tbl>
              <a:tblPr bandRow="1">
                <a:tableStyleId>{5940675A-B579-460E-94D1-54222C63F5DA}</a:tableStyleId>
              </a:tblPr>
              <a:tblGrid>
                <a:gridCol w="671415">
                  <a:extLst>
                    <a:ext uri="{9D8B030D-6E8A-4147-A177-3AD203B41FA5}">
                      <a16:colId xmlns:a16="http://schemas.microsoft.com/office/drawing/2014/main" val="2670246503"/>
                    </a:ext>
                  </a:extLst>
                </a:gridCol>
                <a:gridCol w="772094">
                  <a:extLst>
                    <a:ext uri="{9D8B030D-6E8A-4147-A177-3AD203B41FA5}">
                      <a16:colId xmlns:a16="http://schemas.microsoft.com/office/drawing/2014/main" val="2840900199"/>
                    </a:ext>
                  </a:extLst>
                </a:gridCol>
                <a:gridCol w="872718">
                  <a:extLst>
                    <a:ext uri="{9D8B030D-6E8A-4147-A177-3AD203B41FA5}">
                      <a16:colId xmlns:a16="http://schemas.microsoft.com/office/drawing/2014/main" val="1650129827"/>
                    </a:ext>
                  </a:extLst>
                </a:gridCol>
                <a:gridCol w="845166">
                  <a:extLst>
                    <a:ext uri="{9D8B030D-6E8A-4147-A177-3AD203B41FA5}">
                      <a16:colId xmlns:a16="http://schemas.microsoft.com/office/drawing/2014/main" val="950206156"/>
                    </a:ext>
                  </a:extLst>
                </a:gridCol>
                <a:gridCol w="592426">
                  <a:extLst>
                    <a:ext uri="{9D8B030D-6E8A-4147-A177-3AD203B41FA5}">
                      <a16:colId xmlns:a16="http://schemas.microsoft.com/office/drawing/2014/main" val="3466473001"/>
                    </a:ext>
                  </a:extLst>
                </a:gridCol>
                <a:gridCol w="670291">
                  <a:extLst>
                    <a:ext uri="{9D8B030D-6E8A-4147-A177-3AD203B41FA5}">
                      <a16:colId xmlns:a16="http://schemas.microsoft.com/office/drawing/2014/main" val="2620842981"/>
                    </a:ext>
                  </a:extLst>
                </a:gridCol>
                <a:gridCol w="634391">
                  <a:extLst>
                    <a:ext uri="{9D8B030D-6E8A-4147-A177-3AD203B41FA5}">
                      <a16:colId xmlns:a16="http://schemas.microsoft.com/office/drawing/2014/main" val="4196825317"/>
                    </a:ext>
                  </a:extLst>
                </a:gridCol>
              </a:tblGrid>
              <a:tr h="365708">
                <a:tc>
                  <a:txBody>
                    <a:bodyPr/>
                    <a:lstStyle/>
                    <a:p>
                      <a:r>
                        <a:rPr lang="en-US" sz="900" dirty="0">
                          <a:solidFill>
                            <a:schemeClr val="bg1"/>
                          </a:solidFill>
                          <a:latin typeface="Arial" panose="020B0604020202020204" pitchFamily="34" charset="0"/>
                          <a:cs typeface="Arial" panose="020B0604020202020204" pitchFamily="34" charset="0"/>
                        </a:rPr>
                        <a:t>Item</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365708">
                <a:tc>
                  <a:txBody>
                    <a:bodyPr/>
                    <a:lstStyle/>
                    <a:p>
                      <a:r>
                        <a:rPr lang="en-US" sz="900"/>
                        <a:t>Geek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502849">
                <a:tc>
                  <a:txBody>
                    <a:bodyPr/>
                    <a:lstStyle/>
                    <a:p>
                      <a:r>
                        <a:rPr lang="en-US" sz="900"/>
                        <a:t>Coffee Bean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777130">
                <a:tc>
                  <a:txBody>
                    <a:bodyPr/>
                    <a:lstStyle/>
                    <a:p>
                      <a:r>
                        <a:rPr lang="en-US" sz="900"/>
                        <a:t>Surface book</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15383" y="2980753"/>
            <a:ext cx="6095136" cy="1824502"/>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index management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Synchronous auto-indexing</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Freedom from schema + index management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Works across every data model</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Ingest and serve data back out in milliseconds</a:t>
            </a:r>
          </a:p>
        </p:txBody>
      </p:sp>
      <p:grpSp>
        <p:nvGrpSpPr>
          <p:cNvPr id="4" name="Group 3"/>
          <p:cNvGrpSpPr/>
          <p:nvPr/>
        </p:nvGrpSpPr>
        <p:grpSpPr>
          <a:xfrm>
            <a:off x="6942124" y="2108508"/>
            <a:ext cx="4520105" cy="1956415"/>
            <a:chOff x="6955371" y="869829"/>
            <a:chExt cx="452074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27" tIns="45713" rIns="91427" bIns="45713" numCol="1" anchor="ctr" anchorCtr="0" compatLnSpc="1">
              <a:prstTxWarp prst="textNoShape">
                <a:avLst/>
              </a:prstTxWarp>
            </a:bodyPr>
            <a:lstStyle/>
            <a:p>
              <a:pPr defTabSz="914225">
                <a:defRPr/>
              </a:pPr>
              <a:endParaRPr lang="en-US" sz="700" kern="0" dirty="0">
                <a:solidFill>
                  <a:srgbClr val="0078D7"/>
                </a:solidFill>
                <a:latin typeface="Arial" panose="020B0604020202020204" pitchFamily="34" charset="0"/>
              </a:endParaRPr>
            </a:p>
          </p:txBody>
        </p:sp>
        <p:grpSp>
          <p:nvGrpSpPr>
            <p:cNvPr id="19" name="Group 18"/>
            <p:cNvGrpSpPr/>
            <p:nvPr/>
          </p:nvGrpSpPr>
          <p:grpSpPr>
            <a:xfrm>
              <a:off x="6955371" y="2114955"/>
              <a:ext cx="1010624" cy="703256"/>
              <a:chOff x="6955371" y="2114955"/>
              <a:chExt cx="1010624" cy="703256"/>
            </a:xfrm>
          </p:grpSpPr>
          <p:sp>
            <p:nvSpPr>
              <p:cNvPr id="11" name="TextBox 10"/>
              <p:cNvSpPr txBox="1"/>
              <p:nvPr/>
            </p:nvSpPr>
            <p:spPr>
              <a:xfrm>
                <a:off x="6955371" y="2114955"/>
                <a:ext cx="1010624" cy="544801"/>
              </a:xfrm>
              <a:prstGeom prst="rect">
                <a:avLst/>
              </a:prstGeom>
              <a:noFill/>
            </p:spPr>
            <p:txBody>
              <a:bodyPr wrap="none" lIns="182854" tIns="146284" rIns="182854" bIns="146284" rtlCol="0">
                <a:spAutoFit/>
              </a:bodyPr>
              <a:lstStyle/>
              <a:p>
                <a:pPr defTabSz="914225">
                  <a:lnSpc>
                    <a:spcPct val="90000"/>
                  </a:lnSpc>
                  <a:spcAft>
                    <a:spcPts val="600"/>
                  </a:spcAft>
                </a:pPr>
                <a:r>
                  <a:rPr lang="en-US" dirty="0">
                    <a:solidFill>
                      <a:srgbClr val="0177D7"/>
                    </a:solidFill>
                    <a:latin typeface="Arial" panose="020B0604020202020204" pitchFamily="34" charset="0"/>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846152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Introduction to NoSQL:</a:t>
            </a:r>
            <a:br>
              <a:rPr lang="en-US" dirty="0"/>
            </a:br>
            <a:r>
              <a:rPr lang="en-US" dirty="0"/>
              <a:t>A brief history of databases</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7981889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907" y="345428"/>
            <a:ext cx="11654187" cy="899537"/>
          </a:xfrm>
        </p:spPr>
        <p:txBody>
          <a:bodyPr>
            <a:normAutofit/>
          </a:bodyPr>
          <a:lstStyle/>
          <a:p>
            <a:pPr lvl="0"/>
            <a:r>
              <a:rPr lang="en-US" sz="4000" dirty="0">
                <a:latin typeface="Arial" panose="020B0604020202020204" pitchFamily="34" charset="0"/>
                <a:cs typeface="Arial" panose="020B0604020202020204" pitchFamily="34" charset="0"/>
              </a:rPr>
              <a:t>Comprehensive SLAs</a:t>
            </a:r>
            <a:endParaRPr lang="en-US" sz="4000" cap="none"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6554" y="1575871"/>
            <a:ext cx="7027969" cy="1158266"/>
          </a:xfrm>
        </p:spPr>
        <p:txBody>
          <a:bodyPr/>
          <a:lstStyle/>
          <a:p>
            <a:pPr defTabSz="914225">
              <a:buClr>
                <a:schemeClr val="bg1"/>
              </a:buClr>
            </a:pPr>
            <a:r>
              <a:rPr lang="en-US" sz="1600" dirty="0"/>
              <a:t>Run your app on world-class infrastructure. </a:t>
            </a:r>
          </a:p>
          <a:p>
            <a:pPr>
              <a:spcBef>
                <a:spcPts val="1400"/>
              </a:spcBef>
            </a:pPr>
            <a:r>
              <a:rPr lang="en-US" sz="1600" b="0" dirty="0">
                <a:solidFill>
                  <a:schemeClr val="tx1"/>
                </a:solidFill>
                <a:ea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189734" y="3552935"/>
            <a:ext cx="4436140" cy="2595736"/>
            <a:chOff x="1189038" y="3552953"/>
            <a:chExt cx="4436769" cy="2596104"/>
          </a:xfrm>
        </p:grpSpPr>
        <p:sp>
          <p:nvSpPr>
            <p:cNvPr id="83" name="TextBox 82"/>
            <p:cNvSpPr txBox="1"/>
            <p:nvPr/>
          </p:nvSpPr>
          <p:spPr>
            <a:xfrm>
              <a:off x="4397134" y="3552953"/>
              <a:ext cx="67288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HA</a:t>
              </a:r>
            </a:p>
          </p:txBody>
        </p:sp>
        <p:sp>
          <p:nvSpPr>
            <p:cNvPr id="90" name="TextBox 89"/>
            <p:cNvSpPr txBox="1"/>
            <p:nvPr/>
          </p:nvSpPr>
          <p:spPr>
            <a:xfrm>
              <a:off x="1517071" y="3552953"/>
              <a:ext cx="98333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8"/>
              <a:ext cx="892267" cy="502593"/>
              <a:chOff x="4750839" y="7810511"/>
              <a:chExt cx="936953" cy="527763"/>
            </a:xfrm>
            <a:solidFill>
              <a:schemeClr val="bg1"/>
            </a:solidFill>
          </p:grpSpPr>
          <p:sp>
            <p:nvSpPr>
              <p:cNvPr id="89" name="TextBox 88"/>
              <p:cNvSpPr txBox="1"/>
              <p:nvPr/>
            </p:nvSpPr>
            <p:spPr>
              <a:xfrm>
                <a:off x="4768936" y="7810511"/>
                <a:ext cx="861626" cy="358792"/>
              </a:xfrm>
              <a:prstGeom prst="rect">
                <a:avLst/>
              </a:prstGeom>
              <a:noFill/>
            </p:spPr>
            <p:txBody>
              <a:bodyPr wrap="none" rtlCol="0">
                <a:spAutoFit/>
              </a:bodyPr>
              <a:lstStyle/>
              <a:p>
                <a:pPr algn="ctr" defTabSz="914225">
                  <a:lnSpc>
                    <a:spcPct val="90000"/>
                  </a:lnSpc>
                </a:pPr>
                <a:r>
                  <a:rPr lang="en-US" spc="-10" dirty="0">
                    <a:solidFill>
                      <a:srgbClr val="0078D7"/>
                    </a:solidFill>
                    <a:latin typeface="Arial" panose="020B0604020202020204" pitchFamily="34" charset="0"/>
                    <a:ea typeface="Segoe UI Black" panose="020B0A02040204020203" pitchFamily="34" charset="0"/>
                    <a:cs typeface="Arial" panose="020B0604020202020204" pitchFamily="34" charset="0"/>
                  </a:rPr>
                  <a:t>&lt;10</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 </a:t>
                </a:r>
                <a:r>
                  <a:rPr lang="en-US" sz="1200" dirty="0" err="1">
                    <a:solidFill>
                      <a:srgbClr val="0078D7"/>
                    </a:solidFill>
                    <a:latin typeface="Arial" panose="020B0604020202020204" pitchFamily="34" charset="0"/>
                    <a:ea typeface="Segoe UI Black" panose="020B0A02040204020203" pitchFamily="34" charset="0"/>
                    <a:cs typeface="Segoe UI Black" panose="020B0A02040204020203" pitchFamily="34" charset="0"/>
                  </a:rPr>
                  <a:t>ms</a:t>
                </a:r>
                <a:endPar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15595"/>
              </a:xfrm>
              <a:prstGeom prst="rect">
                <a:avLst/>
              </a:prstGeom>
              <a:noFill/>
            </p:spPr>
            <p:txBody>
              <a:bodyPr wrap="square" rtlCol="0">
                <a:spAutoFit/>
              </a:bodyPr>
              <a:lstStyle/>
              <a:p>
                <a:pPr algn="ctr" defTabSz="914225">
                  <a:lnSpc>
                    <a:spcPct val="80000"/>
                  </a:lnSpc>
                </a:pP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900" baseline="30000" dirty="0">
                    <a:solidFill>
                      <a:srgbClr val="0078D7"/>
                    </a:solidFill>
                    <a:latin typeface="Arial" panose="020B0604020202020204" pitchFamily="34" charset="0"/>
                    <a:ea typeface="Segoe UI Black" panose="020B0A02040204020203" pitchFamily="34" charset="0"/>
                    <a:cs typeface="Arial" panose="020B0604020202020204" pitchFamily="34" charset="0"/>
                  </a:rPr>
                  <a:t>th</a:t>
                </a: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 </a:t>
                </a:r>
                <a:r>
                  <a:rPr lang="en-US" sz="800" spc="-10" dirty="0">
                    <a:solidFill>
                      <a:srgbClr val="0078D7"/>
                    </a:solidFill>
                    <a:latin typeface="Arial" panose="020B0604020202020204" pitchFamily="34" charset="0"/>
                    <a:cs typeface="Arial" panose="020B0604020202020204" pitchFamily="34" charset="0"/>
                  </a:rPr>
                  <a:t>percentile</a:t>
                </a:r>
                <a:endParaRPr lang="en-US" sz="950" spc="-10" dirty="0">
                  <a:solidFill>
                    <a:srgbClr val="0078D7"/>
                  </a:solidFill>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5" name="TextBox 44"/>
            <p:cNvSpPr txBox="1"/>
            <p:nvPr/>
          </p:nvSpPr>
          <p:spPr>
            <a:xfrm>
              <a:off x="4366551" y="4611654"/>
              <a:ext cx="904543" cy="400167"/>
            </a:xfrm>
            <a:prstGeom prst="rect">
              <a:avLst/>
            </a:prstGeom>
            <a:noFill/>
          </p:spPr>
          <p:txBody>
            <a:bodyPr wrap="none" rtlCol="0">
              <a:spAutoFit/>
            </a:bodyPr>
            <a:lstStyle/>
            <a:p>
              <a:pPr algn="ctr" defTabSz="914225"/>
              <a:r>
                <a:rPr lang="en-US" sz="20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610789" y="3552936"/>
            <a:ext cx="4441305" cy="2590571"/>
            <a:chOff x="6610862" y="3552953"/>
            <a:chExt cx="4441935" cy="2590938"/>
          </a:xfrm>
        </p:grpSpPr>
        <p:sp>
          <p:nvSpPr>
            <p:cNvPr id="62" name="TextBox 61"/>
            <p:cNvSpPr txBox="1"/>
            <p:nvPr/>
          </p:nvSpPr>
          <p:spPr>
            <a:xfrm>
              <a:off x="6791312" y="3552953"/>
              <a:ext cx="1334209"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Throughput</a:t>
              </a:r>
            </a:p>
          </p:txBody>
        </p:sp>
        <p:sp>
          <p:nvSpPr>
            <p:cNvPr id="66" name="TextBox 65"/>
            <p:cNvSpPr txBox="1"/>
            <p:nvPr/>
          </p:nvSpPr>
          <p:spPr>
            <a:xfrm>
              <a:off x="9481680" y="3552953"/>
              <a:ext cx="1403147"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6" name="TextBox 45"/>
            <p:cNvSpPr txBox="1"/>
            <p:nvPr/>
          </p:nvSpPr>
          <p:spPr>
            <a:xfrm>
              <a:off x="7002110" y="4708966"/>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9" name="TextBox 68"/>
            <p:cNvSpPr txBox="1"/>
            <p:nvPr/>
          </p:nvSpPr>
          <p:spPr>
            <a:xfrm>
              <a:off x="9750476" y="4714132"/>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318183061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8" y="289957"/>
            <a:ext cx="11665258" cy="899537"/>
          </a:xfrm>
        </p:spPr>
        <p:txBody>
          <a:bodyPr>
            <a:normAutofit fontScale="90000"/>
          </a:bodyPr>
          <a:lstStyle/>
          <a:p>
            <a:pPr algn="l"/>
            <a:r>
              <a:rPr lang="en-US" dirty="0">
                <a:latin typeface="Arial" panose="020B0604020202020204" pitchFamily="34" charset="0"/>
                <a:cs typeface="Arial" panose="020B0604020202020204" pitchFamily="34" charset="0"/>
              </a:rPr>
              <a:t>Trust your Data to Industry-Leading Security &amp; Compliance</a:t>
            </a:r>
          </a:p>
        </p:txBody>
      </p:sp>
      <p:sp>
        <p:nvSpPr>
          <p:cNvPr id="3" name="Text Placeholder 2"/>
          <p:cNvSpPr>
            <a:spLocks noGrp="1"/>
          </p:cNvSpPr>
          <p:nvPr>
            <p:ph type="body" sz="quarter" idx="10"/>
          </p:nvPr>
        </p:nvSpPr>
        <p:spPr>
          <a:xfrm>
            <a:off x="316360" y="1811990"/>
            <a:ext cx="5852938" cy="829971"/>
          </a:xfrm>
        </p:spPr>
        <p:txBody>
          <a:bodyPr/>
          <a:lstStyle/>
          <a:p>
            <a:pPr lvl="0"/>
            <a:r>
              <a:rPr lang="en-US" sz="1600" dirty="0"/>
              <a:t>Azure is the world’s most trusted cloud, with more certifications than any other cloud provider.</a:t>
            </a:r>
          </a:p>
          <a:p>
            <a:pPr defTabSz="914225">
              <a:spcBef>
                <a:spcPts val="1000"/>
              </a:spcBef>
              <a:buClr>
                <a:schemeClr val="bg1"/>
              </a:buClr>
              <a:buSzTx/>
            </a:pPr>
            <a:endParaRPr lang="en-US" sz="1200" spc="50" dirty="0">
              <a:ea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334" y="2976940"/>
            <a:ext cx="2324680" cy="246252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30" tIns="44814" rIns="89630" bIns="44814" numCol="1" anchor="t" anchorCtr="0" compatLnSpc="1">
              <a:prstTxWarp prst="textNoShape">
                <a:avLst/>
              </a:prstTxWarp>
            </a:bodyPr>
            <a:lstStyle/>
            <a:p>
              <a:pPr defTabSz="914225"/>
              <a:endParaRPr lang="en-US" sz="1765" dirty="0">
                <a:solidFill>
                  <a:srgbClr val="505050"/>
                </a:solidFill>
                <a:latin typeface="Arial" panose="020B0604020202020204" pitchFamily="34" charset="0"/>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505050"/>
                </a:solidFill>
                <a:latin typeface="Arial" panose="020B0604020202020204" pitchFamily="34" charset="0"/>
              </a:endParaRPr>
            </a:p>
          </p:txBody>
        </p:sp>
      </p:grpSp>
      <p:sp>
        <p:nvSpPr>
          <p:cNvPr id="2" name="Rectangle 1"/>
          <p:cNvSpPr/>
          <p:nvPr/>
        </p:nvSpPr>
        <p:spPr>
          <a:xfrm>
            <a:off x="359570" y="2515251"/>
            <a:ext cx="6095136" cy="1481478"/>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Enterprise grade security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at Rest and Transit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is enabled automatically by default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Comprehensive Azure compliance certification</a:t>
            </a:r>
          </a:p>
        </p:txBody>
      </p:sp>
      <p:grpSp>
        <p:nvGrpSpPr>
          <p:cNvPr id="4" name="Group 3"/>
          <p:cNvGrpSpPr/>
          <p:nvPr/>
        </p:nvGrpSpPr>
        <p:grpSpPr>
          <a:xfrm>
            <a:off x="6920386" y="1990693"/>
            <a:ext cx="4444492" cy="4386006"/>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spTree>
    <p:extLst>
      <p:ext uri="{BB962C8B-B14F-4D97-AF65-F5344CB8AC3E}">
        <p14:creationId xmlns:p14="http://schemas.microsoft.com/office/powerpoint/2010/main" val="973769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normAutofit/>
          </a:bodyPr>
          <a:lstStyle/>
          <a:p>
            <a:pPr algn="ctr"/>
            <a:r>
              <a:rPr lang="en-US" sz="4000" dirty="0">
                <a:solidFill>
                  <a:schemeClr val="accent1">
                    <a:lumMod val="75000"/>
                  </a:schemeClr>
                </a:solidFill>
                <a:latin typeface="Arial" panose="020B0604020202020204" pitchFamily="34" charset="0"/>
                <a:cs typeface="Arial" panose="020B0604020202020204" pitchFamily="34" charset="0"/>
              </a:rPr>
              <a:t>Top 10 Reasons Why Customers Use</a:t>
            </a:r>
            <a:br>
              <a:rPr lang="en-US" sz="4000" dirty="0">
                <a:solidFill>
                  <a:schemeClr val="accent1">
                    <a:lumMod val="75000"/>
                  </a:schemeClr>
                </a:solidFill>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Natively supports </a:t>
              </a:r>
              <a:r>
                <a:rPr lang="en-US" sz="1600">
                  <a:solidFill>
                    <a:schemeClr val="tx2"/>
                  </a:solidFill>
                </a:rPr>
                <a:t>different types of data </a:t>
              </a:r>
              <a:r>
                <a:rPr lang="en-US" sz="1600">
                  <a:gradFill>
                    <a:gsLst>
                      <a:gs pos="2917">
                        <a:schemeClr val="tx1"/>
                      </a:gs>
                      <a:gs pos="30000">
                        <a:schemeClr val="tx1"/>
                      </a:gs>
                    </a:gsLst>
                    <a:lin ang="5400000" scaled="0"/>
                  </a:gradFill>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a:t>
              </a:r>
              <a:r>
                <a:rPr lang="en-US" sz="1600">
                  <a:solidFill>
                    <a:schemeClr val="tx2"/>
                  </a:solidFill>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Arial" panose="020B0604020202020204" pitchFamily="34" charset="0"/>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Arial" panose="020B0604020202020204" pitchFamily="34" charset="0"/>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The 1</a:t>
              </a:r>
              <a:r>
                <a:rPr lang="en-US" sz="1600" baseline="30000">
                  <a:gradFill>
                    <a:gsLst>
                      <a:gs pos="2917">
                        <a:schemeClr val="tx1"/>
                      </a:gs>
                      <a:gs pos="30000">
                        <a:schemeClr val="tx1"/>
                      </a:gs>
                    </a:gsLst>
                    <a:lin ang="5400000" scaled="0"/>
                  </a:gradFill>
                </a:rPr>
                <a:t>st</a:t>
              </a:r>
              <a:r>
                <a:rPr lang="en-US" sz="1600">
                  <a:gradFill>
                    <a:gsLst>
                      <a:gs pos="2917">
                        <a:schemeClr val="tx1"/>
                      </a:gs>
                      <a:gs pos="30000">
                        <a:schemeClr val="tx1"/>
                      </a:gs>
                    </a:gsLst>
                    <a:lin ang="5400000" scaled="0"/>
                  </a:gradFill>
                </a:rPr>
                <a:t> and only database with </a:t>
              </a:r>
              <a:r>
                <a:rPr lang="en-US" sz="1600">
                  <a:solidFill>
                    <a:schemeClr val="tx2"/>
                  </a:solidFill>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Enables </a:t>
              </a:r>
              <a:r>
                <a:rPr lang="en-US" sz="1600">
                  <a:solidFill>
                    <a:schemeClr val="tx2"/>
                  </a:solidFill>
                </a:rPr>
                <a:t>mission critical </a:t>
              </a:r>
              <a:r>
                <a:rPr lang="en-US" sz="1600">
                  <a:gradFill>
                    <a:gsLst>
                      <a:gs pos="2917">
                        <a:schemeClr val="tx1"/>
                      </a:gs>
                      <a:gs pos="30000">
                        <a:schemeClr val="tx1"/>
                      </a:gs>
                    </a:gsLst>
                    <a:lin ang="5400000" scaled="0"/>
                  </a:gradFill>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ea typeface="Segoe UI Semilight" charset="0"/>
                <a:cs typeface="Arial" panose="020B0604020202020204" pitchFamily="34" charset="0"/>
              </a:rPr>
              <a:t>De</a:t>
            </a:r>
            <a:r>
              <a:rPr lang="en-US" sz="1600" dirty="0">
                <a:gradFill>
                  <a:gsLst>
                    <a:gs pos="2917">
                      <a:schemeClr val="tx1"/>
                    </a:gs>
                    <a:gs pos="30000">
                      <a:schemeClr val="tx1"/>
                    </a:gs>
                  </a:gsLst>
                  <a:lin ang="5400000" scaled="0"/>
                </a:gradFill>
              </a:rPr>
              <a:t>liver </a:t>
            </a:r>
            <a:r>
              <a:rPr lang="en-US" sz="1600" dirty="0">
                <a:solidFill>
                  <a:schemeClr val="tx2"/>
                </a:solidFill>
              </a:rPr>
              <a:t>massive storage/throughput scalability </a:t>
            </a:r>
            <a:r>
              <a:rPr lang="en-US" sz="1600" dirty="0">
                <a:gradFill>
                  <a:gsLst>
                    <a:gs pos="2917">
                      <a:schemeClr val="tx1"/>
                    </a:gs>
                    <a:gs pos="30000">
                      <a:schemeClr val="tx1"/>
                    </a:gs>
                  </a:gsLst>
                  <a:lin ang="5400000" scaled="0"/>
                </a:gradFill>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Gives high flexibility </a:t>
            </a:r>
            <a:r>
              <a:rPr lang="en-US" sz="1600">
                <a:solidFill>
                  <a:schemeClr val="tx2"/>
                </a:solidFill>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dirty="0">
              <a:solidFill>
                <a:srgbClr val="FFFFFF"/>
              </a:solidFill>
              <a:latin typeface="Arial" panose="020B0604020202020204" pitchFamily="34" charset="0"/>
              <a:ea typeface="Segoe UI"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Boasts </a:t>
              </a:r>
              <a:r>
                <a:rPr lang="en-US" sz="1600">
                  <a:solidFill>
                    <a:schemeClr val="tx2"/>
                  </a:solidFill>
                </a:rPr>
                <a:t>5 well-defined consistency models </a:t>
              </a:r>
              <a:r>
                <a:rPr lang="en-US" sz="1600">
                  <a:gradFill>
                    <a:gsLst>
                      <a:gs pos="2917">
                        <a:schemeClr val="tx1"/>
                      </a:gs>
                      <a:gs pos="30000">
                        <a:schemeClr val="tx1"/>
                      </a:gs>
                    </a:gsLst>
                    <a:lin ang="5400000" scaled="0"/>
                  </a:gradFill>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Naturally </a:t>
              </a:r>
              <a:r>
                <a:rPr lang="en-US" sz="1600">
                  <a:solidFill>
                    <a:schemeClr val="tx2"/>
                  </a:solidFill>
                </a:rPr>
                <a:t>analytics-ready</a:t>
              </a:r>
              <a:r>
                <a:rPr lang="en-US" sz="1600">
                  <a:gradFill>
                    <a:gsLst>
                      <a:gs pos="2917">
                        <a:schemeClr val="tx1"/>
                      </a:gs>
                      <a:gs pos="30000">
                        <a:schemeClr val="tx1"/>
                      </a:gs>
                    </a:gsLst>
                    <a:lin ang="5400000" scaled="0"/>
                  </a:gradFill>
                </a:rPr>
                <a:t> and perfect for </a:t>
              </a:r>
              <a:r>
                <a:rPr lang="en-US" sz="1600">
                  <a:solidFill>
                    <a:schemeClr val="tx2"/>
                  </a:solidFill>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54" name="Group 53"/>
          <p:cNvGrpSpPr/>
          <p:nvPr/>
        </p:nvGrpSpPr>
        <p:grpSpPr>
          <a:xfrm>
            <a:off x="4858490" y="2195140"/>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guaranteed </a:t>
              </a:r>
              <a:r>
                <a:rPr lang="en-US" sz="1600">
                  <a:solidFill>
                    <a:schemeClr val="tx2"/>
                  </a:solidFill>
                </a:rPr>
                <a:t>single digit millisecond latency at 99</a:t>
              </a:r>
              <a:r>
                <a:rPr lang="en-US" sz="1600" baseline="30000">
                  <a:solidFill>
                    <a:schemeClr val="tx2"/>
                  </a:solidFill>
                </a:rPr>
                <a:t>th</a:t>
              </a:r>
              <a:r>
                <a:rPr lang="en-US" sz="1600">
                  <a:solidFill>
                    <a:schemeClr val="tx2"/>
                  </a:solidFill>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Tackles </a:t>
              </a:r>
              <a:r>
                <a:rPr lang="en-US" sz="1600">
                  <a:solidFill>
                    <a:schemeClr val="tx2"/>
                  </a:solidFill>
                </a:rPr>
                <a:t>big data </a:t>
              </a:r>
              <a:r>
                <a:rPr lang="en-US" sz="1600">
                  <a:gradFill>
                    <a:gsLst>
                      <a:gs pos="2917">
                        <a:schemeClr val="tx1"/>
                      </a:gs>
                      <a:gs pos="30000">
                        <a:schemeClr val="tx1"/>
                      </a:gs>
                    </a:gsLst>
                    <a:lin ang="5400000" scaled="0"/>
                  </a:gradFill>
                </a:rPr>
                <a:t>workloads with </a:t>
              </a:r>
              <a:r>
                <a:rPr lang="en-US" sz="1600">
                  <a:solidFill>
                    <a:schemeClr val="tx2"/>
                  </a:solidFill>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dirty="0">
                  <a:solidFill>
                    <a:srgbClr val="2F2F2F"/>
                  </a:solidFill>
                  <a:latin typeface="Arial" panose="020B0604020202020204" pitchFamily="34" charset="0"/>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dirty="0">
                  <a:solidFill>
                    <a:srgbClr val="2F2F2F"/>
                  </a:solidFill>
                  <a:latin typeface="Arial" panose="020B0604020202020204" pitchFamily="34" charset="0"/>
                </a:endParaRPr>
              </a:p>
            </p:txBody>
          </p:sp>
        </p:grpSp>
      </p:grpSp>
    </p:spTree>
    <p:extLst>
      <p:ext uri="{BB962C8B-B14F-4D97-AF65-F5344CB8AC3E}">
        <p14:creationId xmlns:p14="http://schemas.microsoft.com/office/powerpoint/2010/main" val="4264682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Azure Cosmos DB</a:t>
            </a:r>
            <a:br>
              <a:rPr lang="en-US" dirty="0"/>
            </a:br>
            <a:r>
              <a:rPr lang="en-US" dirty="0"/>
              <a:t>Optimization</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1354269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02B40F5-B965-4082-867D-03EE21226A29}"/>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Data Modeling</a:t>
            </a:r>
            <a:endParaRPr lang="en-US" dirty="0"/>
          </a:p>
        </p:txBody>
      </p:sp>
    </p:spTree>
    <p:extLst>
      <p:ext uri="{BB962C8B-B14F-4D97-AF65-F5344CB8AC3E}">
        <p14:creationId xmlns:p14="http://schemas.microsoft.com/office/powerpoint/2010/main" val="36366368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A1EC-775A-4077-9625-F55D18E8895A}"/>
              </a:ext>
            </a:extLst>
          </p:cNvPr>
          <p:cNvSpPr>
            <a:spLocks noGrp="1"/>
          </p:cNvSpPr>
          <p:nvPr>
            <p:ph type="title"/>
          </p:nvPr>
        </p:nvSpPr>
        <p:spPr/>
        <p:txBody>
          <a:bodyPr/>
          <a:lstStyle/>
          <a:p>
            <a:r>
              <a:rPr lang="en-US" dirty="0"/>
              <a:t>For guidance in delivering this section please view the following:</a:t>
            </a:r>
          </a:p>
        </p:txBody>
      </p:sp>
      <p:sp>
        <p:nvSpPr>
          <p:cNvPr id="3" name="Content Placeholder 2">
            <a:extLst>
              <a:ext uri="{FF2B5EF4-FFF2-40B4-BE49-F238E27FC236}">
                <a16:creationId xmlns:a16="http://schemas.microsoft.com/office/drawing/2014/main" id="{67F504F8-673E-45E3-BA81-BC5799B803C6}"/>
              </a:ext>
            </a:extLst>
          </p:cNvPr>
          <p:cNvSpPr>
            <a:spLocks noGrp="1"/>
          </p:cNvSpPr>
          <p:nvPr>
            <p:ph idx="1"/>
          </p:nvPr>
        </p:nvSpPr>
        <p:spPr/>
        <p:txBody>
          <a:bodyPr/>
          <a:lstStyle/>
          <a:p>
            <a:pPr marL="0" indent="0">
              <a:buNone/>
            </a:pPr>
            <a:r>
              <a:rPr lang="en-US" dirty="0"/>
              <a:t>https://www.bing.com/videos/search?q=cosmos+db+data+modeling+ignite+youtube&amp;view=detail&amp;mid=36B6E05A0FD76BB99B7F36B6E05A0FD76BB99B7F&amp;FORM=VIRE</a:t>
            </a:r>
          </a:p>
        </p:txBody>
      </p:sp>
    </p:spTree>
    <p:extLst>
      <p:ext uri="{BB962C8B-B14F-4D97-AF65-F5344CB8AC3E}">
        <p14:creationId xmlns:p14="http://schemas.microsoft.com/office/powerpoint/2010/main" val="2893752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Data Modeling</a:t>
            </a:r>
            <a:endParaRPr lang="en-US" dirty="0"/>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2400" dirty="0"/>
              <a:t>Is just as important with relational data!</a:t>
            </a:r>
          </a:p>
          <a:p>
            <a:endParaRPr lang="en-US" sz="2400" dirty="0"/>
          </a:p>
          <a:p>
            <a:r>
              <a:rPr lang="en-US" sz="2400" dirty="0"/>
              <a:t>There’s still a schema – just enforced at the application level</a:t>
            </a:r>
          </a:p>
          <a:p>
            <a:endParaRPr lang="en-US" sz="2400" dirty="0"/>
          </a:p>
          <a:p>
            <a:r>
              <a:rPr lang="en-US" sz="2400" dirty="0"/>
              <a:t>Plan upfront for best performance &amp; costs</a:t>
            </a:r>
          </a:p>
          <a:p>
            <a:r>
              <a:rPr lang="en-US" sz="2400" dirty="0"/>
              <a:t>	Feedback: “Small collections add up -&gt;$$$”</a:t>
            </a:r>
          </a:p>
          <a:p>
            <a:pPr marL="457200" lvl="1" indent="0">
              <a:buNone/>
            </a:pPr>
            <a:r>
              <a:rPr lang="en-US" sz="2400" dirty="0"/>
              <a:t>	Answer: Smart data modelling will help</a:t>
            </a:r>
          </a:p>
          <a:p>
            <a:endParaRPr lang="en-US" dirty="0"/>
          </a:p>
          <a:p>
            <a:endParaRPr lang="en-US" dirty="0"/>
          </a:p>
        </p:txBody>
      </p:sp>
    </p:spTree>
    <p:extLst>
      <p:ext uri="{BB962C8B-B14F-4D97-AF65-F5344CB8AC3E}">
        <p14:creationId xmlns:p14="http://schemas.microsoft.com/office/powerpoint/2010/main" val="39243970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187B-EC84-425D-A38E-5AED66970A2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2 Extremes </a:t>
            </a:r>
          </a:p>
        </p:txBody>
      </p:sp>
      <p:pic>
        <p:nvPicPr>
          <p:cNvPr id="7" name="Graphic 6" descr="Laptop">
            <a:extLst>
              <a:ext uri="{FF2B5EF4-FFF2-40B4-BE49-F238E27FC236}">
                <a16:creationId xmlns:a16="http://schemas.microsoft.com/office/drawing/2014/main" id="{399EDEB5-506A-47D7-B0DA-C2E44BA774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615" y="3585187"/>
            <a:ext cx="914400" cy="914400"/>
          </a:xfrm>
          <a:prstGeom prst="rect">
            <a:avLst/>
          </a:prstGeom>
        </p:spPr>
      </p:pic>
      <p:pic>
        <p:nvPicPr>
          <p:cNvPr id="9" name="Graphic 8" descr="Database">
            <a:extLst>
              <a:ext uri="{FF2B5EF4-FFF2-40B4-BE49-F238E27FC236}">
                <a16:creationId xmlns:a16="http://schemas.microsoft.com/office/drawing/2014/main" id="{6B6C1196-BB99-418B-BC76-D5CB465FC5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8369" y="2750104"/>
            <a:ext cx="914400" cy="914400"/>
          </a:xfrm>
          <a:prstGeom prst="rect">
            <a:avLst/>
          </a:prstGeom>
        </p:spPr>
      </p:pic>
      <p:pic>
        <p:nvPicPr>
          <p:cNvPr id="2054" name="Picture 6" descr="Image result for server icon">
            <a:extLst>
              <a:ext uri="{FF2B5EF4-FFF2-40B4-BE49-F238E27FC236}">
                <a16:creationId xmlns:a16="http://schemas.microsoft.com/office/drawing/2014/main" id="{B1F19D55-522F-4FC2-97E8-28531D7D51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584" y="3522518"/>
            <a:ext cx="977069" cy="9770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Right 9">
            <a:extLst>
              <a:ext uri="{FF2B5EF4-FFF2-40B4-BE49-F238E27FC236}">
                <a16:creationId xmlns:a16="http://schemas.microsoft.com/office/drawing/2014/main" id="{18C318BE-5162-4332-AFBD-2964163A6068}"/>
              </a:ext>
            </a:extLst>
          </p:cNvPr>
          <p:cNvSpPr/>
          <p:nvPr/>
        </p:nvSpPr>
        <p:spPr bwMode="auto">
          <a:xfrm>
            <a:off x="2002972" y="3929745"/>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4" name="Arrow: Left-Right 13">
            <a:extLst>
              <a:ext uri="{FF2B5EF4-FFF2-40B4-BE49-F238E27FC236}">
                <a16:creationId xmlns:a16="http://schemas.microsoft.com/office/drawing/2014/main" id="{3EBEDA3B-773B-4F3D-9DC2-C0071DB0842B}"/>
              </a:ext>
            </a:extLst>
          </p:cNvPr>
          <p:cNvSpPr/>
          <p:nvPr/>
        </p:nvSpPr>
        <p:spPr bwMode="auto">
          <a:xfrm rot="19492335">
            <a:off x="4453881" y="3521930"/>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5" name="Arrow: Left-Right 14">
            <a:extLst>
              <a:ext uri="{FF2B5EF4-FFF2-40B4-BE49-F238E27FC236}">
                <a16:creationId xmlns:a16="http://schemas.microsoft.com/office/drawing/2014/main" id="{EA979A32-F03A-4CB8-9B2D-179CEB3C4B10}"/>
              </a:ext>
            </a:extLst>
          </p:cNvPr>
          <p:cNvSpPr/>
          <p:nvPr/>
        </p:nvSpPr>
        <p:spPr bwMode="auto">
          <a:xfrm rot="1956295">
            <a:off x="4492480" y="4397789"/>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D5025140-3752-42BF-ACD7-8E35FFAC225C}"/>
              </a:ext>
            </a:extLst>
          </p:cNvPr>
          <p:cNvSpPr txBox="1"/>
          <p:nvPr/>
        </p:nvSpPr>
        <p:spPr>
          <a:xfrm>
            <a:off x="5695859" y="3624986"/>
            <a:ext cx="656911"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SQL</a:t>
            </a:r>
          </a:p>
        </p:txBody>
      </p:sp>
      <p:sp>
        <p:nvSpPr>
          <p:cNvPr id="18" name="TextBox 17">
            <a:extLst>
              <a:ext uri="{FF2B5EF4-FFF2-40B4-BE49-F238E27FC236}">
                <a16:creationId xmlns:a16="http://schemas.microsoft.com/office/drawing/2014/main" id="{468E8050-EC70-4966-9B0D-603784B55BCB}"/>
              </a:ext>
            </a:extLst>
          </p:cNvPr>
          <p:cNvSpPr txBox="1"/>
          <p:nvPr/>
        </p:nvSpPr>
        <p:spPr>
          <a:xfrm>
            <a:off x="5637549" y="5229090"/>
            <a:ext cx="1525252"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NoSQL</a:t>
            </a:r>
          </a:p>
        </p:txBody>
      </p:sp>
      <p:grpSp>
        <p:nvGrpSpPr>
          <p:cNvPr id="3" name="Group 2">
            <a:extLst>
              <a:ext uri="{FF2B5EF4-FFF2-40B4-BE49-F238E27FC236}">
                <a16:creationId xmlns:a16="http://schemas.microsoft.com/office/drawing/2014/main" id="{929D3496-72BC-4F6F-AE3E-1CFD8852E815}"/>
              </a:ext>
            </a:extLst>
          </p:cNvPr>
          <p:cNvGrpSpPr/>
          <p:nvPr/>
        </p:nvGrpSpPr>
        <p:grpSpPr>
          <a:xfrm>
            <a:off x="7548807" y="294374"/>
            <a:ext cx="3196468" cy="3524020"/>
            <a:chOff x="7548806" y="294373"/>
            <a:chExt cx="3196468" cy="3524019"/>
          </a:xfrm>
        </p:grpSpPr>
        <p:pic>
          <p:nvPicPr>
            <p:cNvPr id="2052" name="Picture 4" descr="Cheeseburger with ingredients mid-air : Stock Photo">
              <a:extLst>
                <a:ext uri="{FF2B5EF4-FFF2-40B4-BE49-F238E27FC236}">
                  <a16:creationId xmlns:a16="http://schemas.microsoft.com/office/drawing/2014/main" id="{43A50E1D-44A3-431A-A5B0-BF83D61A2E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4344" y="294373"/>
              <a:ext cx="2185342" cy="31208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AA2A49B-BCFE-4BD8-99BD-1A00EC6455BB}"/>
                </a:ext>
              </a:extLst>
            </p:cNvPr>
            <p:cNvSpPr txBox="1"/>
            <p:nvPr/>
          </p:nvSpPr>
          <p:spPr>
            <a:xfrm>
              <a:off x="7548806" y="3510615"/>
              <a:ext cx="3196468"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Normalize everything</a:t>
              </a:r>
            </a:p>
          </p:txBody>
        </p:sp>
      </p:grpSp>
      <p:grpSp>
        <p:nvGrpSpPr>
          <p:cNvPr id="4" name="Group 3">
            <a:extLst>
              <a:ext uri="{FF2B5EF4-FFF2-40B4-BE49-F238E27FC236}">
                <a16:creationId xmlns:a16="http://schemas.microsoft.com/office/drawing/2014/main" id="{D0297DBA-4B27-4B90-9A51-9B9487F7E2C9}"/>
              </a:ext>
            </a:extLst>
          </p:cNvPr>
          <p:cNvGrpSpPr/>
          <p:nvPr/>
        </p:nvGrpSpPr>
        <p:grpSpPr>
          <a:xfrm>
            <a:off x="7548807" y="3960409"/>
            <a:ext cx="3196468" cy="2881479"/>
            <a:chOff x="7548806" y="3960407"/>
            <a:chExt cx="3196468" cy="2881478"/>
          </a:xfrm>
        </p:grpSpPr>
        <p:pic>
          <p:nvPicPr>
            <p:cNvPr id="2060" name="Picture 12" descr="Hamburger on white : Stock Photo">
              <a:extLst>
                <a:ext uri="{FF2B5EF4-FFF2-40B4-BE49-F238E27FC236}">
                  <a16:creationId xmlns:a16="http://schemas.microsoft.com/office/drawing/2014/main" id="{6AF3AD54-EEE3-4AD7-9F31-DEC63D473E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6176" y="3960407"/>
              <a:ext cx="2261677" cy="25039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5CB0D60-6A61-45C2-A5FB-66F063877C06}"/>
                </a:ext>
              </a:extLst>
            </p:cNvPr>
            <p:cNvSpPr txBox="1"/>
            <p:nvPr/>
          </p:nvSpPr>
          <p:spPr>
            <a:xfrm>
              <a:off x="7548806" y="6534108"/>
              <a:ext cx="3196468"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 as 1 piece</a:t>
              </a:r>
            </a:p>
          </p:txBody>
        </p:sp>
      </p:grpSp>
      <p:pic>
        <p:nvPicPr>
          <p:cNvPr id="27" name="Graphic 26" descr="Database">
            <a:extLst>
              <a:ext uri="{FF2B5EF4-FFF2-40B4-BE49-F238E27FC236}">
                <a16:creationId xmlns:a16="http://schemas.microsoft.com/office/drawing/2014/main" id="{370E4C83-B93D-425D-90EF-538ACCB511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8795" y="4293532"/>
            <a:ext cx="914400" cy="914400"/>
          </a:xfrm>
          <a:prstGeom prst="rect">
            <a:avLst/>
          </a:prstGeom>
        </p:spPr>
      </p:pic>
      <p:sp>
        <p:nvSpPr>
          <p:cNvPr id="20" name="TextBox 19">
            <a:extLst>
              <a:ext uri="{FF2B5EF4-FFF2-40B4-BE49-F238E27FC236}">
                <a16:creationId xmlns:a16="http://schemas.microsoft.com/office/drawing/2014/main" id="{4E9F2BEA-6E7B-4288-A230-3A4C6502CAA3}"/>
              </a:ext>
            </a:extLst>
          </p:cNvPr>
          <p:cNvSpPr txBox="1"/>
          <p:nvPr/>
        </p:nvSpPr>
        <p:spPr>
          <a:xfrm rot="19482356">
            <a:off x="4481457" y="3215466"/>
            <a:ext cx="79465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ORM</a:t>
            </a:r>
          </a:p>
        </p:txBody>
      </p:sp>
    </p:spTree>
    <p:extLst>
      <p:ext uri="{BB962C8B-B14F-4D97-AF65-F5344CB8AC3E}">
        <p14:creationId xmlns:p14="http://schemas.microsoft.com/office/powerpoint/2010/main" val="235400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6DCD5B-3F11-431F-8F76-F00BE523B9C4}"/>
              </a:ext>
            </a:extLst>
          </p:cNvPr>
          <p:cNvSpPr txBox="1">
            <a:spLocks/>
          </p:cNvSpPr>
          <p:nvPr/>
        </p:nvSpPr>
        <p:spPr>
          <a:xfrm>
            <a:off x="26987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j-ea"/>
                <a:cs typeface="+mj-cs"/>
              </a:rPr>
              <a:t>Co</a:t>
            </a: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ntoso Restaurant Menu</a:t>
            </a:r>
          </a:p>
        </p:txBody>
      </p:sp>
      <p:grpSp>
        <p:nvGrpSpPr>
          <p:cNvPr id="9" name="Group 8">
            <a:extLst>
              <a:ext uri="{FF2B5EF4-FFF2-40B4-BE49-F238E27FC236}">
                <a16:creationId xmlns:a16="http://schemas.microsoft.com/office/drawing/2014/main" id="{8239579D-5F95-4C31-9950-EFD052615A5C}"/>
              </a:ext>
            </a:extLst>
          </p:cNvPr>
          <p:cNvGrpSpPr/>
          <p:nvPr/>
        </p:nvGrpSpPr>
        <p:grpSpPr>
          <a:xfrm>
            <a:off x="588264" y="1581809"/>
            <a:ext cx="7930371" cy="2157073"/>
            <a:chOff x="588263" y="1581807"/>
            <a:chExt cx="7930371" cy="2157073"/>
          </a:xfrm>
        </p:grpSpPr>
        <p:sp>
          <p:nvSpPr>
            <p:cNvPr id="10" name="TextBox 9">
              <a:extLst>
                <a:ext uri="{FF2B5EF4-FFF2-40B4-BE49-F238E27FC236}">
                  <a16:creationId xmlns:a16="http://schemas.microsoft.com/office/drawing/2014/main" id="{A66A510D-5EC1-4BF5-B31A-1C5680276439}"/>
                </a:ext>
              </a:extLst>
            </p:cNvPr>
            <p:cNvSpPr txBox="1"/>
            <p:nvPr/>
          </p:nvSpPr>
          <p:spPr>
            <a:xfrm>
              <a:off x="588263" y="1608083"/>
              <a:ext cx="3026979" cy="2130797"/>
            </a:xfrm>
            <a:prstGeom prst="rect">
              <a:avLst/>
            </a:prstGeom>
            <a:noFill/>
            <a:ln>
              <a:solidFill>
                <a:schemeClr val="accent1"/>
              </a:solidFill>
            </a:ln>
          </p:spPr>
          <p:txBody>
            <a:bodyPr wrap="square" lIns="182880" tIns="182880" rIns="18288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Menu Item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ID</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Name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Description</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Category ID</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34C9427B-4E60-4B43-AFBC-C9F538036F0C}"/>
                </a:ext>
              </a:extLst>
            </p:cNvPr>
            <p:cNvSpPr txBox="1"/>
            <p:nvPr/>
          </p:nvSpPr>
          <p:spPr>
            <a:xfrm>
              <a:off x="5491655" y="1581807"/>
              <a:ext cx="3026979" cy="1820917"/>
            </a:xfrm>
            <a:prstGeom prst="rect">
              <a:avLst/>
            </a:prstGeom>
            <a:noFill/>
            <a:ln>
              <a:solidFill>
                <a:schemeClr val="accent1"/>
              </a:solidFill>
            </a:ln>
          </p:spPr>
          <p:txBody>
            <a:bodyPr wrap="square" lIns="182880" tIns="182880" rIns="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ID</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 Name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 Description</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p:txBody>
        </p:sp>
        <p:sp>
          <p:nvSpPr>
            <p:cNvPr id="12" name="Rectangle 11">
              <a:extLst>
                <a:ext uri="{FF2B5EF4-FFF2-40B4-BE49-F238E27FC236}">
                  <a16:creationId xmlns:a16="http://schemas.microsoft.com/office/drawing/2014/main" id="{8E51CF43-358D-4AAA-BECD-830C984A46D3}"/>
                </a:ext>
              </a:extLst>
            </p:cNvPr>
            <p:cNvSpPr/>
            <p:nvPr/>
          </p:nvSpPr>
          <p:spPr bwMode="auto">
            <a:xfrm>
              <a:off x="3615242" y="2396359"/>
              <a:ext cx="1876413" cy="630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grpSp>
      <p:sp>
        <p:nvSpPr>
          <p:cNvPr id="13" name="Rectangle 12">
            <a:extLst>
              <a:ext uri="{FF2B5EF4-FFF2-40B4-BE49-F238E27FC236}">
                <a16:creationId xmlns:a16="http://schemas.microsoft.com/office/drawing/2014/main" id="{C54A4502-2CBF-4682-B85F-941E8912D157}"/>
              </a:ext>
            </a:extLst>
          </p:cNvPr>
          <p:cNvSpPr/>
          <p:nvPr/>
        </p:nvSpPr>
        <p:spPr>
          <a:xfrm>
            <a:off x="567242" y="4117299"/>
            <a:ext cx="7479479"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no cheese",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CategoryId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5,</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"Category": "sandwiches"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CategoryDescription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 pieces of bread + filling"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4" name="TextBox 13">
            <a:extLst>
              <a:ext uri="{FF2B5EF4-FFF2-40B4-BE49-F238E27FC236}">
                <a16:creationId xmlns:a16="http://schemas.microsoft.com/office/drawing/2014/main" id="{F971E043-E439-42B2-B45B-93A77843BFCF}"/>
              </a:ext>
            </a:extLst>
          </p:cNvPr>
          <p:cNvSpPr txBox="1"/>
          <p:nvPr/>
        </p:nvSpPr>
        <p:spPr>
          <a:xfrm>
            <a:off x="9165021" y="1934695"/>
            <a:ext cx="3026979" cy="92333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Relational modelling – Each menu item has a reference to a category.</a:t>
            </a:r>
          </a:p>
        </p:txBody>
      </p:sp>
      <p:sp>
        <p:nvSpPr>
          <p:cNvPr id="15" name="TextBox 14">
            <a:extLst>
              <a:ext uri="{FF2B5EF4-FFF2-40B4-BE49-F238E27FC236}">
                <a16:creationId xmlns:a16="http://schemas.microsoft.com/office/drawing/2014/main" id="{CD960D3C-50D2-48E7-BA32-6F7B1A4763F0}"/>
              </a:ext>
            </a:extLst>
          </p:cNvPr>
          <p:cNvSpPr txBox="1"/>
          <p:nvPr/>
        </p:nvSpPr>
        <p:spPr>
          <a:xfrm>
            <a:off x="9165022" y="4621869"/>
            <a:ext cx="2617076" cy="123110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Non-relational modeling – each menu item is a self-contained document</a:t>
            </a:r>
          </a:p>
        </p:txBody>
      </p:sp>
    </p:spTree>
    <p:extLst>
      <p:ext uri="{BB962C8B-B14F-4D97-AF65-F5344CB8AC3E}">
        <p14:creationId xmlns:p14="http://schemas.microsoft.com/office/powerpoint/2010/main" val="3178857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350BC7-6273-4E18-B233-3AA12A2C36AE}"/>
              </a:ext>
            </a:extLst>
          </p:cNvPr>
          <p:cNvSpPr txBox="1">
            <a:spLocks/>
          </p:cNvSpPr>
          <p:nvPr/>
        </p:nvSpPr>
        <p:spPr>
          <a:xfrm>
            <a:off x="117254" y="109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Number 1 question…</a:t>
            </a:r>
          </a:p>
        </p:txBody>
      </p:sp>
      <p:sp>
        <p:nvSpPr>
          <p:cNvPr id="6" name="Text Placeholder 2">
            <a:extLst>
              <a:ext uri="{FF2B5EF4-FFF2-40B4-BE49-F238E27FC236}">
                <a16:creationId xmlns:a16="http://schemas.microsoft.com/office/drawing/2014/main" id="{608FDDB9-6B29-4720-9478-435BED77300E}"/>
              </a:ext>
            </a:extLst>
          </p:cNvPr>
          <p:cNvSpPr txBox="1">
            <a:spLocks/>
          </p:cNvSpPr>
          <p:nvPr/>
        </p:nvSpPr>
        <p:spPr>
          <a:xfrm>
            <a:off x="441104" y="1503201"/>
            <a:ext cx="11018520" cy="352151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“Where are my joins?”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“Where are my joins!?!?”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Naïve way: Normalize, make 2 network calls, merge client side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But! We can model our data in a way to get the same functionality of a join, without the tradeoff</a:t>
            </a:r>
          </a:p>
        </p:txBody>
      </p:sp>
      <p:pic>
        <p:nvPicPr>
          <p:cNvPr id="8" name="Picture 7">
            <a:extLst>
              <a:ext uri="{FF2B5EF4-FFF2-40B4-BE49-F238E27FC236}">
                <a16:creationId xmlns:a16="http://schemas.microsoft.com/office/drawing/2014/main" id="{D0A4603D-E261-4D7D-8440-37A09F91CC40}"/>
              </a:ext>
            </a:extLst>
          </p:cNvPr>
          <p:cNvPicPr>
            <a:picLocks noChangeAspect="1"/>
          </p:cNvPicPr>
          <p:nvPr/>
        </p:nvPicPr>
        <p:blipFill>
          <a:blip r:embed="rId2"/>
          <a:stretch>
            <a:fillRect/>
          </a:stretch>
        </p:blipFill>
        <p:spPr>
          <a:xfrm>
            <a:off x="4075222" y="1336518"/>
            <a:ext cx="876301" cy="838201"/>
          </a:xfrm>
          <a:prstGeom prst="rect">
            <a:avLst/>
          </a:prstGeom>
        </p:spPr>
      </p:pic>
      <p:grpSp>
        <p:nvGrpSpPr>
          <p:cNvPr id="9" name="Group 8">
            <a:extLst>
              <a:ext uri="{FF2B5EF4-FFF2-40B4-BE49-F238E27FC236}">
                <a16:creationId xmlns:a16="http://schemas.microsoft.com/office/drawing/2014/main" id="{967E898B-0094-4A41-9A5C-8403484C8A86}"/>
              </a:ext>
            </a:extLst>
          </p:cNvPr>
          <p:cNvGrpSpPr/>
          <p:nvPr/>
        </p:nvGrpSpPr>
        <p:grpSpPr>
          <a:xfrm>
            <a:off x="4349589" y="2317614"/>
            <a:ext cx="1746412" cy="838201"/>
            <a:chOff x="4166079" y="1916619"/>
            <a:chExt cx="1501053" cy="719981"/>
          </a:xfrm>
        </p:grpSpPr>
        <p:pic>
          <p:nvPicPr>
            <p:cNvPr id="10" name="Picture 9">
              <a:extLst>
                <a:ext uri="{FF2B5EF4-FFF2-40B4-BE49-F238E27FC236}">
                  <a16:creationId xmlns:a16="http://schemas.microsoft.com/office/drawing/2014/main" id="{0739D738-962A-47E2-AC78-75D5600C53EA}"/>
                </a:ext>
              </a:extLst>
            </p:cNvPr>
            <p:cNvPicPr>
              <a:picLocks noChangeAspect="1"/>
            </p:cNvPicPr>
            <p:nvPr/>
          </p:nvPicPr>
          <p:blipFill>
            <a:blip r:embed="rId3"/>
            <a:stretch>
              <a:fillRect/>
            </a:stretch>
          </p:blipFill>
          <p:spPr>
            <a:xfrm>
              <a:off x="4166079" y="1941275"/>
              <a:ext cx="847725" cy="695325"/>
            </a:xfrm>
            <a:prstGeom prst="rect">
              <a:avLst/>
            </a:prstGeom>
          </p:spPr>
        </p:pic>
        <p:pic>
          <p:nvPicPr>
            <p:cNvPr id="11" name="Picture 10">
              <a:extLst>
                <a:ext uri="{FF2B5EF4-FFF2-40B4-BE49-F238E27FC236}">
                  <a16:creationId xmlns:a16="http://schemas.microsoft.com/office/drawing/2014/main" id="{9888B55A-232E-4005-A526-EE12ED857A2B}"/>
                </a:ext>
              </a:extLst>
            </p:cNvPr>
            <p:cNvPicPr>
              <a:picLocks noChangeAspect="1"/>
            </p:cNvPicPr>
            <p:nvPr/>
          </p:nvPicPr>
          <p:blipFill>
            <a:blip r:embed="rId4"/>
            <a:stretch>
              <a:fillRect/>
            </a:stretch>
          </p:blipFill>
          <p:spPr>
            <a:xfrm>
              <a:off x="4933707" y="1916619"/>
              <a:ext cx="733425" cy="628650"/>
            </a:xfrm>
            <a:prstGeom prst="rect">
              <a:avLst/>
            </a:prstGeom>
          </p:spPr>
        </p:pic>
      </p:grpSp>
      <p:pic>
        <p:nvPicPr>
          <p:cNvPr id="12" name="Picture 11">
            <a:extLst>
              <a:ext uri="{FF2B5EF4-FFF2-40B4-BE49-F238E27FC236}">
                <a16:creationId xmlns:a16="http://schemas.microsoft.com/office/drawing/2014/main" id="{858ED14B-B13C-4178-B5C4-E1D4B725ACD7}"/>
              </a:ext>
            </a:extLst>
          </p:cNvPr>
          <p:cNvPicPr>
            <a:picLocks noChangeAspect="1"/>
          </p:cNvPicPr>
          <p:nvPr/>
        </p:nvPicPr>
        <p:blipFill>
          <a:blip r:embed="rId5"/>
          <a:stretch>
            <a:fillRect/>
          </a:stretch>
        </p:blipFill>
        <p:spPr>
          <a:xfrm>
            <a:off x="3780320" y="4605499"/>
            <a:ext cx="1016000" cy="749300"/>
          </a:xfrm>
          <a:prstGeom prst="rect">
            <a:avLst/>
          </a:prstGeom>
        </p:spPr>
      </p:pic>
    </p:spTree>
    <p:extLst>
      <p:ext uri="{BB962C8B-B14F-4D97-AF65-F5344CB8AC3E}">
        <p14:creationId xmlns:p14="http://schemas.microsoft.com/office/powerpoint/2010/main" val="1842925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B117A99-70D7-478C-A137-18BCD0A0BDED}"/>
              </a:ext>
            </a:extLst>
          </p:cNvPr>
          <p:cNvSpPr txBox="1"/>
          <p:nvPr/>
        </p:nvSpPr>
        <p:spPr>
          <a:xfrm>
            <a:off x="2778597" y="2337813"/>
            <a:ext cx="7043830" cy="230832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Introduction to NoSQL</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A brief history of databases</a:t>
            </a:r>
          </a:p>
        </p:txBody>
      </p:sp>
    </p:spTree>
    <p:extLst>
      <p:ext uri="{BB962C8B-B14F-4D97-AF65-F5344CB8AC3E}">
        <p14:creationId xmlns:p14="http://schemas.microsoft.com/office/powerpoint/2010/main" val="4588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7E83218-910D-4C73-B5E8-040319121723}"/>
              </a:ext>
            </a:extLst>
          </p:cNvPr>
          <p:cNvSpPr txBox="1">
            <a:spLocks/>
          </p:cNvSpPr>
          <p:nvPr/>
        </p:nvSpPr>
        <p:spPr>
          <a:xfrm>
            <a:off x="20029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Modeling Challenges</a:t>
            </a:r>
          </a:p>
        </p:txBody>
      </p:sp>
      <p:sp>
        <p:nvSpPr>
          <p:cNvPr id="6" name="Text Placeholder 5">
            <a:extLst>
              <a:ext uri="{FF2B5EF4-FFF2-40B4-BE49-F238E27FC236}">
                <a16:creationId xmlns:a16="http://schemas.microsoft.com/office/drawing/2014/main" id="{C0C95D82-0133-4271-8950-902494E9C981}"/>
              </a:ext>
            </a:extLst>
          </p:cNvPr>
          <p:cNvSpPr txBox="1">
            <a:spLocks/>
          </p:cNvSpPr>
          <p:nvPr/>
        </p:nvSpPr>
        <p:spPr>
          <a:xfrm>
            <a:off x="0" y="2071520"/>
            <a:ext cx="12192000" cy="40503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To de-normalize, or normalize? To embed, or to reference?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Put data types in same collection, or different?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38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10DE94-7257-42DB-B654-8C804FD30CF1}"/>
              </a:ext>
            </a:extLst>
          </p:cNvPr>
          <p:cNvSpPr>
            <a:spLocks noGrp="1"/>
          </p:cNvSpPr>
          <p:nvPr>
            <p:ph type="title"/>
          </p:nvPr>
        </p:nvSpPr>
        <p:spPr>
          <a:xfrm>
            <a:off x="156755" y="0"/>
            <a:ext cx="10515600" cy="1325563"/>
          </a:xfrm>
        </p:spPr>
        <p:txBody>
          <a:bodyPr>
            <a:normAutofit/>
          </a:bodyPr>
          <a:lstStyle/>
          <a:p>
            <a:r>
              <a:rPr lang="en-US" sz="4000" dirty="0">
                <a:latin typeface="Arial" panose="020B0604020202020204" pitchFamily="34" charset="0"/>
                <a:cs typeface="Arial" panose="020B0604020202020204" pitchFamily="34" charset="0"/>
              </a:rPr>
              <a:t>Modeling challenge #1: To embed or reference?</a:t>
            </a:r>
          </a:p>
        </p:txBody>
      </p:sp>
      <p:grpSp>
        <p:nvGrpSpPr>
          <p:cNvPr id="6" name="Group 5">
            <a:extLst>
              <a:ext uri="{FF2B5EF4-FFF2-40B4-BE49-F238E27FC236}">
                <a16:creationId xmlns:a16="http://schemas.microsoft.com/office/drawing/2014/main" id="{098F696E-6A84-42DF-8F8C-38F89762C2E2}"/>
              </a:ext>
            </a:extLst>
          </p:cNvPr>
          <p:cNvGrpSpPr/>
          <p:nvPr/>
        </p:nvGrpSpPr>
        <p:grpSpPr>
          <a:xfrm>
            <a:off x="588262" y="1334411"/>
            <a:ext cx="9091767" cy="2611654"/>
            <a:chOff x="588262" y="1198179"/>
            <a:chExt cx="9091766" cy="2747884"/>
          </a:xfrm>
        </p:grpSpPr>
        <p:sp>
          <p:nvSpPr>
            <p:cNvPr id="8" name="Rectangle 7">
              <a:extLst>
                <a:ext uri="{FF2B5EF4-FFF2-40B4-BE49-F238E27FC236}">
                  <a16:creationId xmlns:a16="http://schemas.microsoft.com/office/drawing/2014/main" id="{2143D47A-748E-4CD3-89DB-132B3D9AFFA2}"/>
                </a:ext>
              </a:extLst>
            </p:cNvPr>
            <p:cNvSpPr/>
            <p:nvPr/>
          </p:nvSpPr>
          <p:spPr>
            <a:xfrm>
              <a:off x="588262" y="1637739"/>
              <a:ext cx="9091766"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1,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41F8447F-E5DC-45AD-B3C3-0247C9EEE9B7}"/>
                </a:ext>
              </a:extLst>
            </p:cNvPr>
            <p:cNvSpPr txBox="1"/>
            <p:nvPr/>
          </p:nvSpPr>
          <p:spPr>
            <a:xfrm>
              <a:off x="588262" y="1198179"/>
              <a:ext cx="6043766"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a:t>
              </a:r>
            </a:p>
          </p:txBody>
        </p:sp>
      </p:grpSp>
      <p:grpSp>
        <p:nvGrpSpPr>
          <p:cNvPr id="10" name="Group 9">
            <a:extLst>
              <a:ext uri="{FF2B5EF4-FFF2-40B4-BE49-F238E27FC236}">
                <a16:creationId xmlns:a16="http://schemas.microsoft.com/office/drawing/2014/main" id="{F8272477-E12D-4AB7-9702-9BA7E981425D}"/>
              </a:ext>
            </a:extLst>
          </p:cNvPr>
          <p:cNvGrpSpPr/>
          <p:nvPr/>
        </p:nvGrpSpPr>
        <p:grpSpPr>
          <a:xfrm>
            <a:off x="367862" y="4129846"/>
            <a:ext cx="6264167" cy="2594171"/>
            <a:chOff x="367861" y="4265888"/>
            <a:chExt cx="6264167" cy="2594171"/>
          </a:xfrm>
        </p:grpSpPr>
        <p:sp>
          <p:nvSpPr>
            <p:cNvPr id="11" name="Rectangle 10">
              <a:extLst>
                <a:ext uri="{FF2B5EF4-FFF2-40B4-BE49-F238E27FC236}">
                  <a16:creationId xmlns:a16="http://schemas.microsoft.com/office/drawing/2014/main" id="{370FC656-C034-4B7B-89AB-F9FC3988339D}"/>
                </a:ext>
              </a:extLst>
            </p:cNvPr>
            <p:cNvSpPr/>
            <p:nvPr/>
          </p:nvSpPr>
          <p:spPr>
            <a:xfrm>
              <a:off x="367861" y="4274736"/>
              <a:ext cx="3827168" cy="2585323"/>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2" name="TextBox 11">
              <a:extLst>
                <a:ext uri="{FF2B5EF4-FFF2-40B4-BE49-F238E27FC236}">
                  <a16:creationId xmlns:a16="http://schemas.microsoft.com/office/drawing/2014/main" id="{FCB6982F-417F-408C-BAB5-BC8264C2E20A}"/>
                </a:ext>
              </a:extLst>
            </p:cNvPr>
            <p:cNvSpPr txBox="1"/>
            <p:nvPr/>
          </p:nvSpPr>
          <p:spPr>
            <a:xfrm>
              <a:off x="588262" y="4265888"/>
              <a:ext cx="6043766"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Reference</a:t>
              </a:r>
            </a:p>
          </p:txBody>
        </p:sp>
      </p:grpSp>
      <p:sp>
        <p:nvSpPr>
          <p:cNvPr id="13" name="Rectangle 12">
            <a:extLst>
              <a:ext uri="{FF2B5EF4-FFF2-40B4-BE49-F238E27FC236}">
                <a16:creationId xmlns:a16="http://schemas.microsoft.com/office/drawing/2014/main" id="{131E1384-353A-4C45-A2BA-0CA79B85F8D1}"/>
              </a:ext>
            </a:extLst>
          </p:cNvPr>
          <p:cNvSpPr/>
          <p:nvPr/>
        </p:nvSpPr>
        <p:spPr>
          <a:xfrm>
            <a:off x="4363197" y="5232152"/>
            <a:ext cx="7644319" cy="923330"/>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4" name="Rectangle 13">
            <a:extLst>
              <a:ext uri="{FF2B5EF4-FFF2-40B4-BE49-F238E27FC236}">
                <a16:creationId xmlns:a16="http://schemas.microsoft.com/office/drawing/2014/main" id="{B0B2E714-0A94-4802-BAC0-0701721CC749}"/>
              </a:ext>
            </a:extLst>
          </p:cNvPr>
          <p:cNvSpPr/>
          <p:nvPr/>
        </p:nvSpPr>
        <p:spPr bwMode="auto">
          <a:xfrm>
            <a:off x="367862" y="1325563"/>
            <a:ext cx="11456279" cy="2676956"/>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cxnSp>
        <p:nvCxnSpPr>
          <p:cNvPr id="15" name="Straight Arrow Connector 14">
            <a:extLst>
              <a:ext uri="{FF2B5EF4-FFF2-40B4-BE49-F238E27FC236}">
                <a16:creationId xmlns:a16="http://schemas.microsoft.com/office/drawing/2014/main" id="{087D7AFA-552F-4EB7-B780-051B652D659B}"/>
              </a:ext>
            </a:extLst>
          </p:cNvPr>
          <p:cNvCxnSpPr>
            <a:cxnSpLocks/>
          </p:cNvCxnSpPr>
          <p:nvPr/>
        </p:nvCxnSpPr>
        <p:spPr>
          <a:xfrm flipV="1">
            <a:off x="2794000" y="5570341"/>
            <a:ext cx="1706880" cy="2614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65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9FED76-10C8-4FB8-B11F-8A12740A12BE}"/>
              </a:ext>
            </a:extLst>
          </p:cNvPr>
          <p:cNvSpPr txBox="1">
            <a:spLocks/>
          </p:cNvSpPr>
          <p:nvPr/>
        </p:nvSpPr>
        <p:spPr>
          <a:xfrm>
            <a:off x="99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#1</a:t>
            </a:r>
          </a:p>
        </p:txBody>
      </p:sp>
      <p:sp>
        <p:nvSpPr>
          <p:cNvPr id="6" name="Rectangle 5">
            <a:extLst>
              <a:ext uri="{FF2B5EF4-FFF2-40B4-BE49-F238E27FC236}">
                <a16:creationId xmlns:a16="http://schemas.microsoft.com/office/drawing/2014/main" id="{164D94BD-D2C4-4056-9C36-DEEB75D16FB3}"/>
              </a:ext>
            </a:extLst>
          </p:cNvPr>
          <p:cNvSpPr/>
          <p:nvPr/>
        </p:nvSpPr>
        <p:spPr>
          <a:xfrm>
            <a:off x="0" y="1181184"/>
            <a:ext cx="10713720" cy="612475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"hamburger",</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ItemDescription</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"cheeseburger, no cheese",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"Category": "sandwiches",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CategoryDescription</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 pieces of bread + filling",</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Ingredients</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"bread",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100, "Qty": "2 slices"},</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"lettuce",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 "Qty": "1 slice"}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"tomato","</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 "Qty": "1 slice"}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"patty",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700, "Qty":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E.g. in Recipe, ingredients are always queried with the item </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161347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E8815B-72F7-4D72-ACAB-CA8908F53257}"/>
              </a:ext>
            </a:extLst>
          </p:cNvPr>
          <p:cNvSpPr txBox="1">
            <a:spLocks/>
          </p:cNvSpPr>
          <p:nvPr/>
        </p:nvSpPr>
        <p:spPr>
          <a:xfrm>
            <a:off x="156932" y="-593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#2</a:t>
            </a:r>
          </a:p>
        </p:txBody>
      </p:sp>
      <p:sp>
        <p:nvSpPr>
          <p:cNvPr id="6" name="Text Placeholder 2">
            <a:extLst>
              <a:ext uri="{FF2B5EF4-FFF2-40B4-BE49-F238E27FC236}">
                <a16:creationId xmlns:a16="http://schemas.microsoft.com/office/drawing/2014/main" id="{9F4C52E9-770F-4FDE-A066-FC2AC1BA2ED6}"/>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Child data is dependent/intrinsic to a parent </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FD3A1F0-DFD3-455F-85E2-FBB28696B4EA}"/>
              </a:ext>
            </a:extLst>
          </p:cNvPr>
          <p:cNvSpPr/>
          <p:nvPr/>
        </p:nvSpPr>
        <p:spPr>
          <a:xfrm>
            <a:off x="477497" y="2175461"/>
            <a:ext cx="10195035" cy="341632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"Order1",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"customer": "Customer1",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"2018-09-26",</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itemsOrdered</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"Price":9.50, "Qty": 499}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C462B772-0700-424A-A858-5C2E560883CA}"/>
              </a:ext>
            </a:extLst>
          </p:cNvPr>
          <p:cNvSpPr txBox="1"/>
          <p:nvPr/>
        </p:nvSpPr>
        <p:spPr>
          <a:xfrm>
            <a:off x="584200" y="5925362"/>
            <a:ext cx="7634891" cy="61555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Items Ordered depends on Order</a:t>
            </a:r>
          </a:p>
        </p:txBody>
      </p:sp>
    </p:spTree>
    <p:extLst>
      <p:ext uri="{BB962C8B-B14F-4D97-AF65-F5344CB8AC3E}">
        <p14:creationId xmlns:p14="http://schemas.microsoft.com/office/powerpoint/2010/main" val="39173367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3E1A1F-7FDC-4848-A8D1-FCBE5BDD2DBF}"/>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#3</a:t>
            </a:r>
          </a:p>
        </p:txBody>
      </p:sp>
      <p:sp>
        <p:nvSpPr>
          <p:cNvPr id="6" name="Text Placeholder 2">
            <a:extLst>
              <a:ext uri="{FF2B5EF4-FFF2-40B4-BE49-F238E27FC236}">
                <a16:creationId xmlns:a16="http://schemas.microsoft.com/office/drawing/2014/main" id="{CFAE75E1-7FC0-4F76-B2C3-7ED660B6F7CF}"/>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1:1 relationship</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0F69257-E7B0-42EC-AA0F-A11ECE56A39D}"/>
              </a:ext>
            </a:extLst>
          </p:cNvPr>
          <p:cNvSpPr/>
          <p:nvPr/>
        </p:nvSpPr>
        <p:spPr>
          <a:xfrm>
            <a:off x="584200" y="2024770"/>
            <a:ext cx="8559800" cy="3702873"/>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email</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"alice@contoso.com",</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phone</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“555-5555"</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loyaltyNumber</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13838359,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"addresses":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 Contoso Way", "city": "Seattle"},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"15 </a:t>
            </a:r>
            <a:r>
              <a:rPr kumimoji="0" lang="en-US" sz="2133"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Fabrikam</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Lane", "city": "Orlando"}</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E38BC472-854E-4733-B727-CB3EA125C5C7}"/>
              </a:ext>
            </a:extLst>
          </p:cNvPr>
          <p:cNvSpPr txBox="1"/>
          <p:nvPr/>
        </p:nvSpPr>
        <p:spPr>
          <a:xfrm>
            <a:off x="584200" y="5701512"/>
            <a:ext cx="9514840" cy="92333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All customers have email, phone, loyalty number for 1:1 relationship</a:t>
            </a:r>
          </a:p>
        </p:txBody>
      </p:sp>
    </p:spTree>
    <p:extLst>
      <p:ext uri="{BB962C8B-B14F-4D97-AF65-F5344CB8AC3E}">
        <p14:creationId xmlns:p14="http://schemas.microsoft.com/office/powerpoint/2010/main" val="26281835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13CAB9-F960-46D3-9E64-F2353C7EB799}"/>
              </a:ext>
            </a:extLst>
          </p:cNvPr>
          <p:cNvSpPr txBox="1">
            <a:spLocks/>
          </p:cNvSpPr>
          <p:nvPr/>
        </p:nvSpPr>
        <p:spPr>
          <a:xfrm>
            <a:off x="-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#4, #5</a:t>
            </a:r>
          </a:p>
        </p:txBody>
      </p:sp>
      <p:sp>
        <p:nvSpPr>
          <p:cNvPr id="6" name="Text Placeholder 2">
            <a:extLst>
              <a:ext uri="{FF2B5EF4-FFF2-40B4-BE49-F238E27FC236}">
                <a16:creationId xmlns:a16="http://schemas.microsoft.com/office/drawing/2014/main" id="{1A44A73D-737B-4F9F-8192-8DAB27B552AE}"/>
              </a:ext>
            </a:extLst>
          </p:cNvPr>
          <p:cNvSpPr txBox="1">
            <a:spLocks/>
          </p:cNvSpPr>
          <p:nvPr/>
        </p:nvSpPr>
        <p:spPr>
          <a:xfrm>
            <a:off x="-1" y="1247257"/>
            <a:ext cx="12112689" cy="25730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Similar rate of updates – does the data change at the same (slower)           pace? -&gt; Minimize writes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1:few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95BB18C-26DD-4DC2-9F80-95062AA2208F}"/>
              </a:ext>
            </a:extLst>
          </p:cNvPr>
          <p:cNvSpPr/>
          <p:nvPr/>
        </p:nvSpPr>
        <p:spPr>
          <a:xfrm>
            <a:off x="525361" y="3213421"/>
            <a:ext cx="8559800" cy="323223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267"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email</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"alice@contoso.com",</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267"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addresses</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 Contoso Way", "city": "Seattle"},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"15 </a:t>
            </a:r>
            <a:r>
              <a:rPr kumimoji="0" lang="en-US" sz="2267"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Fabrikam</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Lane", "city": "Orlando"}</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5ED6132A-A149-4463-85E6-CE30098D3A1A}"/>
              </a:ext>
            </a:extLst>
          </p:cNvPr>
          <p:cNvSpPr txBox="1"/>
          <p:nvPr/>
        </p:nvSpPr>
        <p:spPr>
          <a:xfrm>
            <a:off x="5257800" y="4325595"/>
            <a:ext cx="5616903"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//Email, addresses don’t change too often</a:t>
            </a:r>
          </a:p>
        </p:txBody>
      </p:sp>
    </p:spTree>
    <p:extLst>
      <p:ext uri="{BB962C8B-B14F-4D97-AF65-F5344CB8AC3E}">
        <p14:creationId xmlns:p14="http://schemas.microsoft.com/office/powerpoint/2010/main" val="10005411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D14C4C-26EA-4249-ACF1-A187F60E963C}"/>
              </a:ext>
            </a:extLst>
          </p:cNvPr>
          <p:cNvSpPr txBox="1">
            <a:spLocks/>
          </p:cNvSpPr>
          <p:nvPr/>
        </p:nvSpPr>
        <p:spPr>
          <a:xfrm>
            <a:off x="2068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 Summary</a:t>
            </a:r>
          </a:p>
        </p:txBody>
      </p:sp>
      <p:sp>
        <p:nvSpPr>
          <p:cNvPr id="6" name="Text Placeholder 2">
            <a:extLst>
              <a:ext uri="{FF2B5EF4-FFF2-40B4-BE49-F238E27FC236}">
                <a16:creationId xmlns:a16="http://schemas.microsoft.com/office/drawing/2014/main" id="{43DB95AE-9F48-4FA2-9CBF-5043EED4AB2A}"/>
              </a:ext>
            </a:extLst>
          </p:cNvPr>
          <p:cNvSpPr txBox="1">
            <a:spLocks/>
          </p:cNvSpPr>
          <p:nvPr/>
        </p:nvSpPr>
        <p:spPr>
          <a:xfrm>
            <a:off x="586740" y="1325563"/>
            <a:ext cx="11018520" cy="567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from entities is queried together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Child data is dependent on a parent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 relationship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Similar rate of updates – does the data change at the same pace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1:few – the set of values is bounded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Usually embedding provides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better read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Follow-above to </a:t>
            </a:r>
            <a:r>
              <a:rPr kumimoji="0" lang="en-US" sz="28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minimize trade-off </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write perf </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10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E8DCC7-1B52-4AE3-BD78-3746293DBE17}"/>
              </a:ext>
            </a:extLst>
          </p:cNvPr>
          <p:cNvSpPr txBox="1">
            <a:spLocks/>
          </p:cNvSpPr>
          <p:nvPr/>
        </p:nvSpPr>
        <p:spPr>
          <a:xfrm>
            <a:off x="-1262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Modeling challenge #1: To embed or reference?</a:t>
            </a:r>
          </a:p>
        </p:txBody>
      </p:sp>
      <p:sp>
        <p:nvSpPr>
          <p:cNvPr id="6" name="Rectangle 5">
            <a:extLst>
              <a:ext uri="{FF2B5EF4-FFF2-40B4-BE49-F238E27FC236}">
                <a16:creationId xmlns:a16="http://schemas.microsoft.com/office/drawing/2014/main" id="{F7461A3E-43F3-4B2D-8DB4-96F97A18422B}"/>
              </a:ext>
            </a:extLst>
          </p:cNvPr>
          <p:cNvSpPr/>
          <p:nvPr/>
        </p:nvSpPr>
        <p:spPr>
          <a:xfrm>
            <a:off x="588262" y="1762012"/>
            <a:ext cx="9091767"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1,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8" name="TextBox 7">
            <a:extLst>
              <a:ext uri="{FF2B5EF4-FFF2-40B4-BE49-F238E27FC236}">
                <a16:creationId xmlns:a16="http://schemas.microsoft.com/office/drawing/2014/main" id="{F3F656BE-4C71-4E1A-8F84-CAE33928660A}"/>
              </a:ext>
            </a:extLst>
          </p:cNvPr>
          <p:cNvSpPr txBox="1"/>
          <p:nvPr/>
        </p:nvSpPr>
        <p:spPr>
          <a:xfrm>
            <a:off x="588262" y="1198180"/>
            <a:ext cx="604376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a:t>
            </a:r>
          </a:p>
        </p:txBody>
      </p:sp>
      <p:sp>
        <p:nvSpPr>
          <p:cNvPr id="9" name="Rectangle 8">
            <a:extLst>
              <a:ext uri="{FF2B5EF4-FFF2-40B4-BE49-F238E27FC236}">
                <a16:creationId xmlns:a16="http://schemas.microsoft.com/office/drawing/2014/main" id="{64617573-8ED1-4089-859C-B1CE5CE9A45F}"/>
              </a:ext>
            </a:extLst>
          </p:cNvPr>
          <p:cNvSpPr/>
          <p:nvPr/>
        </p:nvSpPr>
        <p:spPr>
          <a:xfrm>
            <a:off x="536028" y="4301918"/>
            <a:ext cx="6096000" cy="2585323"/>
          </a:xfrm>
          <a:prstGeom prst="rect">
            <a:avLst/>
          </a:prstGeom>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0" name="TextBox 9">
            <a:extLst>
              <a:ext uri="{FF2B5EF4-FFF2-40B4-BE49-F238E27FC236}">
                <a16:creationId xmlns:a16="http://schemas.microsoft.com/office/drawing/2014/main" id="{B30E6D6D-D1BE-4001-B2B7-91881C65D199}"/>
              </a:ext>
            </a:extLst>
          </p:cNvPr>
          <p:cNvSpPr txBox="1"/>
          <p:nvPr/>
        </p:nvSpPr>
        <p:spPr>
          <a:xfrm>
            <a:off x="588262" y="4265889"/>
            <a:ext cx="604376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Reference</a:t>
            </a:r>
          </a:p>
        </p:txBody>
      </p:sp>
      <p:sp>
        <p:nvSpPr>
          <p:cNvPr id="11" name="Rectangle 10">
            <a:extLst>
              <a:ext uri="{FF2B5EF4-FFF2-40B4-BE49-F238E27FC236}">
                <a16:creationId xmlns:a16="http://schemas.microsoft.com/office/drawing/2014/main" id="{B152DF04-66B3-4711-9649-2AC5006175F7}"/>
              </a:ext>
            </a:extLst>
          </p:cNvPr>
          <p:cNvSpPr/>
          <p:nvPr/>
        </p:nvSpPr>
        <p:spPr>
          <a:xfrm>
            <a:off x="4708637" y="5252562"/>
            <a:ext cx="8334703" cy="64633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16908076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CCFD29F-E2C4-46E9-8E09-89B311687A67}"/>
              </a:ext>
            </a:extLst>
          </p:cNvPr>
          <p:cNvSpPr>
            <a:spLocks noGrp="1"/>
          </p:cNvSpPr>
          <p:nvPr>
            <p:ph type="title"/>
          </p:nvPr>
        </p:nvSpPr>
        <p:spPr>
          <a:xfrm>
            <a:off x="51"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#1</a:t>
            </a:r>
          </a:p>
        </p:txBody>
      </p:sp>
      <p:sp>
        <p:nvSpPr>
          <p:cNvPr id="9" name="Text Placeholder 2">
            <a:extLst>
              <a:ext uri="{FF2B5EF4-FFF2-40B4-BE49-F238E27FC236}">
                <a16:creationId xmlns:a16="http://schemas.microsoft.com/office/drawing/2014/main" id="{1FFCBE8A-CED0-402A-9F5F-41C2881EB3C8}"/>
              </a:ext>
            </a:extLst>
          </p:cNvPr>
          <p:cNvSpPr txBox="1">
            <a:spLocks/>
          </p:cNvSpPr>
          <p:nvPr/>
        </p:nvSpPr>
        <p:spPr>
          <a:xfrm>
            <a:off x="287434" y="1285326"/>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 : many (unbounded relationship)</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319AF8C-5B95-49BC-A015-DAB632E19CD5}"/>
              </a:ext>
            </a:extLst>
          </p:cNvPr>
          <p:cNvSpPr/>
          <p:nvPr/>
        </p:nvSpPr>
        <p:spPr>
          <a:xfrm>
            <a:off x="287434" y="1419726"/>
            <a:ext cx="10611853" cy="550920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"Orders":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"Order1",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"2018-09-18",</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itemsOrdered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"Price":9.50, "Qty": 499}]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a:t>
            </a:r>
            <a:r>
              <a:rPr kumimoji="0" 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OrderNfinity</a:t>
            </a: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"2018-09-20",</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itemsOrdered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1" name="TextBox 10">
            <a:extLst>
              <a:ext uri="{FF2B5EF4-FFF2-40B4-BE49-F238E27FC236}">
                <a16:creationId xmlns:a16="http://schemas.microsoft.com/office/drawing/2014/main" id="{EE5AFDE3-B53F-454A-BD2B-804E85D298FA}"/>
              </a:ext>
            </a:extLst>
          </p:cNvPr>
          <p:cNvSpPr txBox="1"/>
          <p:nvPr/>
        </p:nvSpPr>
        <p:spPr>
          <a:xfrm>
            <a:off x="6658597" y="1824165"/>
            <a:ext cx="4551385" cy="153888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Embedding doesn’t make sense:</a:t>
            </a:r>
          </a:p>
          <a:p>
            <a:pPr marL="380990" marR="0" lvl="0" indent="-380990" algn="l" defTabSz="121917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Too many writes to same document</a:t>
            </a:r>
          </a:p>
          <a:p>
            <a:pPr marL="380990" marR="0" lvl="0" indent="-380990" algn="l" defTabSz="1219170" rtl="0" eaLnBrk="1" fontAlgn="auto" latinLnBrk="0" hangingPunct="1">
              <a:lnSpc>
                <a:spcPct val="100000"/>
              </a:lnSpc>
              <a:spcBef>
                <a:spcPts val="0"/>
              </a:spcBef>
              <a:spcAft>
                <a:spcPts val="0"/>
              </a:spcAft>
              <a:buClrTx/>
              <a:buSzTx/>
              <a:buFontTx/>
              <a:buChar char="-"/>
              <a:tabLst/>
              <a:defRPr/>
            </a:pPr>
            <a:endPar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380990" marR="0" lvl="0" indent="-380990" algn="l" defTabSz="121917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2MB document limit</a:t>
            </a:r>
          </a:p>
        </p:txBody>
      </p:sp>
    </p:spTree>
    <p:extLst>
      <p:ext uri="{BB962C8B-B14F-4D97-AF65-F5344CB8AC3E}">
        <p14:creationId xmlns:p14="http://schemas.microsoft.com/office/powerpoint/2010/main" val="31853825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96EB-77A1-499B-AA5D-C9382F9EA295}"/>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#2</a:t>
            </a:r>
          </a:p>
        </p:txBody>
      </p:sp>
      <p:sp>
        <p:nvSpPr>
          <p:cNvPr id="3" name="Text Placeholder 2">
            <a:extLst>
              <a:ext uri="{FF2B5EF4-FFF2-40B4-BE49-F238E27FC236}">
                <a16:creationId xmlns:a16="http://schemas.microsoft.com/office/drawing/2014/main" id="{E4F5DAF0-4E99-4812-AC5D-692BEF079211}"/>
              </a:ext>
            </a:extLst>
          </p:cNvPr>
          <p:cNvSpPr txBox="1">
            <a:spLocks/>
          </p:cNvSpPr>
          <p:nvPr/>
        </p:nvSpPr>
        <p:spPr>
          <a:xfrm>
            <a:off x="680453" y="1325563"/>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Data changes at different rates #2</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9A59FF8-2C5F-4500-8CAB-69484F283398}"/>
              </a:ext>
            </a:extLst>
          </p:cNvPr>
          <p:cNvSpPr/>
          <p:nvPr/>
        </p:nvSpPr>
        <p:spPr>
          <a:xfrm>
            <a:off x="680454" y="2304433"/>
            <a:ext cx="8376745" cy="3046988"/>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"stats":[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TotalNumberOrders</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100},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TotalAmountSpent</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550}]</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TextBox 4">
            <a:extLst>
              <a:ext uri="{FF2B5EF4-FFF2-40B4-BE49-F238E27FC236}">
                <a16:creationId xmlns:a16="http://schemas.microsoft.com/office/drawing/2014/main" id="{E8D93BEF-D94B-495A-8EA5-8E954026DAE6}"/>
              </a:ext>
            </a:extLst>
          </p:cNvPr>
          <p:cNvSpPr txBox="1"/>
          <p:nvPr/>
        </p:nvSpPr>
        <p:spPr>
          <a:xfrm>
            <a:off x="7156788" y="2282572"/>
            <a:ext cx="4395053" cy="287303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Number of orders, amount spent will likely change faster than email</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Guidance: Store these aggregate data in own document, and reference it</a:t>
            </a:r>
          </a:p>
        </p:txBody>
      </p:sp>
    </p:spTree>
    <p:extLst>
      <p:ext uri="{BB962C8B-B14F-4D97-AF65-F5344CB8AC3E}">
        <p14:creationId xmlns:p14="http://schemas.microsoft.com/office/powerpoint/2010/main" val="2684687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1AA7C2-EA11-4767-9567-C6F6EE75A4B1}"/>
              </a:ext>
            </a:extLst>
          </p:cNvPr>
          <p:cNvSpPr/>
          <p:nvPr/>
        </p:nvSpPr>
        <p:spPr>
          <a:xfrm>
            <a:off x="1471648" y="1898591"/>
            <a:ext cx="1816948" cy="14168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84761-995D-4970-85C9-CA1171340251}"/>
              </a:ext>
            </a:extLst>
          </p:cNvPr>
          <p:cNvSpPr/>
          <p:nvPr/>
        </p:nvSpPr>
        <p:spPr>
          <a:xfrm>
            <a:off x="1471648" y="4192547"/>
            <a:ext cx="1816948" cy="16242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A508027-827E-4A13-9749-24D7680C61C9}"/>
              </a:ext>
            </a:extLst>
          </p:cNvPr>
          <p:cNvSpPr txBox="1"/>
          <p:nvPr/>
        </p:nvSpPr>
        <p:spPr>
          <a:xfrm>
            <a:off x="1860387" y="1529123"/>
            <a:ext cx="181694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Schema</a:t>
            </a:r>
          </a:p>
        </p:txBody>
      </p:sp>
      <p:sp>
        <p:nvSpPr>
          <p:cNvPr id="17" name="TextBox 16">
            <a:extLst>
              <a:ext uri="{FF2B5EF4-FFF2-40B4-BE49-F238E27FC236}">
                <a16:creationId xmlns:a16="http://schemas.microsoft.com/office/drawing/2014/main" id="{CA309142-AFCE-404B-A9B0-9894CB7D3291}"/>
              </a:ext>
            </a:extLst>
          </p:cNvPr>
          <p:cNvSpPr txBox="1"/>
          <p:nvPr/>
        </p:nvSpPr>
        <p:spPr>
          <a:xfrm>
            <a:off x="1617893" y="3651446"/>
            <a:ext cx="2059442"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Data Integrity</a:t>
            </a:r>
          </a:p>
        </p:txBody>
      </p:sp>
      <p:sp>
        <p:nvSpPr>
          <p:cNvPr id="23" name="TextBox 22">
            <a:extLst>
              <a:ext uri="{FF2B5EF4-FFF2-40B4-BE49-F238E27FC236}">
                <a16:creationId xmlns:a16="http://schemas.microsoft.com/office/drawing/2014/main" id="{E27137B3-3BEC-472C-B44D-0D4676A44346}"/>
              </a:ext>
            </a:extLst>
          </p:cNvPr>
          <p:cNvSpPr txBox="1"/>
          <p:nvPr/>
        </p:nvSpPr>
        <p:spPr>
          <a:xfrm>
            <a:off x="1780849" y="2450860"/>
            <a:ext cx="154161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Relational</a:t>
            </a:r>
          </a:p>
        </p:txBody>
      </p:sp>
      <p:sp>
        <p:nvSpPr>
          <p:cNvPr id="29" name="TextBox 28">
            <a:extLst>
              <a:ext uri="{FF2B5EF4-FFF2-40B4-BE49-F238E27FC236}">
                <a16:creationId xmlns:a16="http://schemas.microsoft.com/office/drawing/2014/main" id="{F878A3D2-144D-424A-9DC6-F931D445B085}"/>
              </a:ext>
            </a:extLst>
          </p:cNvPr>
          <p:cNvSpPr txBox="1"/>
          <p:nvPr/>
        </p:nvSpPr>
        <p:spPr>
          <a:xfrm>
            <a:off x="1860387" y="4977261"/>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Serializable</a:t>
            </a:r>
          </a:p>
        </p:txBody>
      </p:sp>
      <p:sp>
        <p:nvSpPr>
          <p:cNvPr id="38" name="Rectangle 37">
            <a:extLst>
              <a:ext uri="{FF2B5EF4-FFF2-40B4-BE49-F238E27FC236}">
                <a16:creationId xmlns:a16="http://schemas.microsoft.com/office/drawing/2014/main" id="{5FABC359-2BA5-42A7-924F-64B779B61DB1}"/>
              </a:ext>
            </a:extLst>
          </p:cNvPr>
          <p:cNvSpPr/>
          <p:nvPr/>
        </p:nvSpPr>
        <p:spPr>
          <a:xfrm>
            <a:off x="1598844" y="4563022"/>
            <a:ext cx="1527435" cy="113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4EEB5D14-66DF-431F-A6A0-86A38B926549}"/>
              </a:ext>
            </a:extLst>
          </p:cNvPr>
          <p:cNvSpPr txBox="1"/>
          <p:nvPr/>
        </p:nvSpPr>
        <p:spPr>
          <a:xfrm>
            <a:off x="2026818" y="4234383"/>
            <a:ext cx="926204"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ACID</a:t>
            </a:r>
          </a:p>
        </p:txBody>
      </p:sp>
      <p:sp>
        <p:nvSpPr>
          <p:cNvPr id="51" name="TextBox 50">
            <a:extLst>
              <a:ext uri="{FF2B5EF4-FFF2-40B4-BE49-F238E27FC236}">
                <a16:creationId xmlns:a16="http://schemas.microsoft.com/office/drawing/2014/main" id="{38DCCD29-518D-4B61-A8A1-EB4ED7C5A459}"/>
              </a:ext>
            </a:extLst>
          </p:cNvPr>
          <p:cNvSpPr txBox="1"/>
          <p:nvPr/>
        </p:nvSpPr>
        <p:spPr>
          <a:xfrm>
            <a:off x="321114" y="262059"/>
            <a:ext cx="6338023" cy="9711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The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Data Singularity……</a:t>
            </a:r>
          </a:p>
        </p:txBody>
      </p:sp>
      <p:sp>
        <p:nvSpPr>
          <p:cNvPr id="11" name="TextBox 10">
            <a:extLst>
              <a:ext uri="{FF2B5EF4-FFF2-40B4-BE49-F238E27FC236}">
                <a16:creationId xmlns:a16="http://schemas.microsoft.com/office/drawing/2014/main" id="{6B117A99-70D7-478C-A137-18BCD0A0BDED}"/>
              </a:ext>
            </a:extLst>
          </p:cNvPr>
          <p:cNvSpPr txBox="1"/>
          <p:nvPr/>
        </p:nvSpPr>
        <p:spPr>
          <a:xfrm>
            <a:off x="4649832" y="2084141"/>
            <a:ext cx="4292607" cy="156966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The Relational Database.</a:t>
            </a:r>
          </a:p>
        </p:txBody>
      </p:sp>
    </p:spTree>
    <p:extLst>
      <p:ext uri="{BB962C8B-B14F-4D97-AF65-F5344CB8AC3E}">
        <p14:creationId xmlns:p14="http://schemas.microsoft.com/office/powerpoint/2010/main" val="41750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xEl>
                                              <p:pRg st="0" end="0"/>
                                            </p:txEl>
                                          </p:spTgt>
                                        </p:tgtEl>
                                        <p:attrNameLst>
                                          <p:attrName>style.visibility</p:attrName>
                                        </p:attrNameLst>
                                      </p:cBhvr>
                                      <p:to>
                                        <p:strVal val="visible"/>
                                      </p:to>
                                    </p:set>
                                    <p:animEffect transition="in" filter="fade">
                                      <p:cBhvr>
                                        <p:cTn id="37" dur="500"/>
                                        <p:tgtEl>
                                          <p:spTgt spid="51">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xEl>
                                              <p:pRg st="1" end="1"/>
                                            </p:txEl>
                                          </p:spTgt>
                                        </p:tgtEl>
                                        <p:attrNameLst>
                                          <p:attrName>style.visibility</p:attrName>
                                        </p:attrNameLst>
                                      </p:cBhvr>
                                      <p:to>
                                        <p:strVal val="visible"/>
                                      </p:to>
                                    </p:set>
                                    <p:animEffect transition="in" filter="fade">
                                      <p:cBhvr>
                                        <p:cTn id="40"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7" grpId="0"/>
      <p:bldP spid="23" grpId="0"/>
      <p:bldP spid="29" grpId="0"/>
      <p:bldP spid="38" grpId="0" animBg="1"/>
      <p:bldP spid="43"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9AC6-2E79-42AF-A13D-8099681CD6AD}"/>
              </a:ext>
            </a:extLst>
          </p:cNvPr>
          <p:cNvSpPr>
            <a:spLocks noGrp="1"/>
          </p:cNvSpPr>
          <p:nvPr>
            <p:ph type="title"/>
          </p:nvPr>
        </p:nvSpPr>
        <p:spPr>
          <a:xfrm>
            <a:off x="0" y="14673"/>
            <a:ext cx="6876299" cy="817275"/>
          </a:xfrm>
        </p:spPr>
        <p:txBody>
          <a:bodyPr>
            <a:normAutofit/>
          </a:bodyPr>
          <a:lstStyle/>
          <a:p>
            <a:r>
              <a:rPr lang="en-US" sz="4000" dirty="0">
                <a:latin typeface="Arial" panose="020B0604020202020204" pitchFamily="34" charset="0"/>
                <a:cs typeface="Arial" panose="020B0604020202020204" pitchFamily="34" charset="0"/>
              </a:rPr>
              <a:t>When To Reference #3</a:t>
            </a:r>
          </a:p>
        </p:txBody>
      </p:sp>
      <p:sp>
        <p:nvSpPr>
          <p:cNvPr id="3" name="Text Placeholder 2">
            <a:extLst>
              <a:ext uri="{FF2B5EF4-FFF2-40B4-BE49-F238E27FC236}">
                <a16:creationId xmlns:a16="http://schemas.microsoft.com/office/drawing/2014/main" id="{E9C50650-8FE5-4845-BC94-39972A9D92EC}"/>
              </a:ext>
            </a:extLst>
          </p:cNvPr>
          <p:cNvSpPr txBox="1">
            <a:spLocks/>
          </p:cNvSpPr>
          <p:nvPr/>
        </p:nvSpPr>
        <p:spPr>
          <a:xfrm>
            <a:off x="487680" y="1339518"/>
            <a:ext cx="11018520" cy="679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Many : Many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64076DE-D427-47D7-BD61-FE92AB67D4AC}"/>
              </a:ext>
            </a:extLst>
          </p:cNvPr>
          <p:cNvSpPr/>
          <p:nvPr/>
        </p:nvSpPr>
        <p:spPr>
          <a:xfrm>
            <a:off x="487680" y="1840908"/>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DAE29BCA-3D0B-40BE-9BF5-6527CD244C1B}"/>
              </a:ext>
            </a:extLst>
          </p:cNvPr>
          <p:cNvSpPr/>
          <p:nvPr/>
        </p:nvSpPr>
        <p:spPr>
          <a:xfrm>
            <a:off x="487680" y="4321153"/>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"Bob",</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"bob@contoso.com",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"session4"}</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Rectangle 5">
            <a:extLst>
              <a:ext uri="{FF2B5EF4-FFF2-40B4-BE49-F238E27FC236}">
                <a16:creationId xmlns:a16="http://schemas.microsoft.com/office/drawing/2014/main" id="{DB1FBDFB-F6A7-44D2-BFD3-1037C130F044}"/>
              </a:ext>
            </a:extLst>
          </p:cNvPr>
          <p:cNvSpPr/>
          <p:nvPr/>
        </p:nvSpPr>
        <p:spPr>
          <a:xfrm>
            <a:off x="7945120" y="2390531"/>
            <a:ext cx="3972560" cy="2585323"/>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cxnSp>
        <p:nvCxnSpPr>
          <p:cNvPr id="7" name="Straight Connector 6">
            <a:extLst>
              <a:ext uri="{FF2B5EF4-FFF2-40B4-BE49-F238E27FC236}">
                <a16:creationId xmlns:a16="http://schemas.microsoft.com/office/drawing/2014/main" id="{C90E3B11-E1B0-4AA9-87E3-79137301F065}"/>
              </a:ext>
            </a:extLst>
          </p:cNvPr>
          <p:cNvCxnSpPr/>
          <p:nvPr/>
        </p:nvCxnSpPr>
        <p:spPr>
          <a:xfrm>
            <a:off x="2661920" y="2353505"/>
            <a:ext cx="5933440" cy="1869440"/>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FB0E152-BA6C-4BEC-9291-760DDF784A76}"/>
              </a:ext>
            </a:extLst>
          </p:cNvPr>
          <p:cNvCxnSpPr>
            <a:cxnSpLocks/>
          </p:cNvCxnSpPr>
          <p:nvPr/>
        </p:nvCxnSpPr>
        <p:spPr>
          <a:xfrm flipV="1">
            <a:off x="2499360" y="4185920"/>
            <a:ext cx="6045200" cy="667408"/>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A7F607D-8792-4B0D-9DFD-F68A3293178C}"/>
              </a:ext>
            </a:extLst>
          </p:cNvPr>
          <p:cNvSpPr txBox="1"/>
          <p:nvPr/>
        </p:nvSpPr>
        <p:spPr>
          <a:xfrm>
            <a:off x="6934735" y="5171389"/>
            <a:ext cx="5608320" cy="1477328"/>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Speakers have multiple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Sessions have multiple speakers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Have Speaker &amp; Session documents</a:t>
            </a:r>
          </a:p>
        </p:txBody>
      </p:sp>
    </p:spTree>
    <p:extLst>
      <p:ext uri="{BB962C8B-B14F-4D97-AF65-F5344CB8AC3E}">
        <p14:creationId xmlns:p14="http://schemas.microsoft.com/office/powerpoint/2010/main" val="31168038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9CDC-AF05-40B4-9023-DC59BB19424E}"/>
              </a:ext>
            </a:extLst>
          </p:cNvPr>
          <p:cNvSpPr>
            <a:spLocks noGrp="1"/>
          </p:cNvSpPr>
          <p:nvPr>
            <p:ph type="title"/>
          </p:nvPr>
        </p:nvSpPr>
        <p:spPr>
          <a:xfrm>
            <a:off x="0" y="-10161"/>
            <a:ext cx="10515600" cy="1325563"/>
          </a:xfrm>
        </p:spPr>
        <p:txBody>
          <a:bodyPr/>
          <a:lstStyle/>
          <a:p>
            <a:r>
              <a:rPr lang="en-US" dirty="0">
                <a:latin typeface="Arial" panose="020B0604020202020204" pitchFamily="34" charset="0"/>
                <a:cs typeface="Arial" panose="020B0604020202020204" pitchFamily="34" charset="0"/>
              </a:rPr>
              <a:t>When To Reference #4</a:t>
            </a:r>
          </a:p>
        </p:txBody>
      </p:sp>
      <p:sp>
        <p:nvSpPr>
          <p:cNvPr id="3" name="Text Placeholder 2">
            <a:extLst>
              <a:ext uri="{FF2B5EF4-FFF2-40B4-BE49-F238E27FC236}">
                <a16:creationId xmlns:a16="http://schemas.microsoft.com/office/drawing/2014/main" id="{FB3CD2E6-F268-4F5B-B839-E439A072EAAA}"/>
              </a:ext>
            </a:extLst>
          </p:cNvPr>
          <p:cNvSpPr txBox="1">
            <a:spLocks/>
          </p:cNvSpPr>
          <p:nvPr/>
        </p:nvSpPr>
        <p:spPr>
          <a:xfrm>
            <a:off x="0" y="1202807"/>
            <a:ext cx="11018520" cy="55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What is referenced, is heavily referenced by many others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EFC6FEB-0842-40E7-B25A-D3E45BD7FC2A}"/>
              </a:ext>
            </a:extLst>
          </p:cNvPr>
          <p:cNvSpPr/>
          <p:nvPr/>
        </p:nvSpPr>
        <p:spPr>
          <a:xfrm>
            <a:off x="198922" y="1675695"/>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sessions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253477F8-26DE-4A39-981B-4F2FFEE0D957}"/>
              </a:ext>
            </a:extLst>
          </p:cNvPr>
          <p:cNvSpPr/>
          <p:nvPr/>
        </p:nvSpPr>
        <p:spPr>
          <a:xfrm>
            <a:off x="198922" y="4267745"/>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“attendee1",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“Eve",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“eve@contoso.com",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bookmarkedSessions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"session4"}</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Rectangle 5">
            <a:extLst>
              <a:ext uri="{FF2B5EF4-FFF2-40B4-BE49-F238E27FC236}">
                <a16:creationId xmlns:a16="http://schemas.microsoft.com/office/drawing/2014/main" id="{FF47328A-CEFA-481F-A6B1-637EA5F28194}"/>
              </a:ext>
            </a:extLst>
          </p:cNvPr>
          <p:cNvSpPr/>
          <p:nvPr/>
        </p:nvSpPr>
        <p:spPr>
          <a:xfrm>
            <a:off x="7656362" y="2311410"/>
            <a:ext cx="3972560" cy="2585323"/>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cxnSp>
        <p:nvCxnSpPr>
          <p:cNvPr id="7" name="Straight Connector 6">
            <a:extLst>
              <a:ext uri="{FF2B5EF4-FFF2-40B4-BE49-F238E27FC236}">
                <a16:creationId xmlns:a16="http://schemas.microsoft.com/office/drawing/2014/main" id="{3093E786-987F-4E42-ACC1-03643403F43B}"/>
              </a:ext>
            </a:extLst>
          </p:cNvPr>
          <p:cNvCxnSpPr>
            <a:cxnSpLocks/>
          </p:cNvCxnSpPr>
          <p:nvPr/>
        </p:nvCxnSpPr>
        <p:spPr>
          <a:xfrm>
            <a:off x="2210602" y="2237359"/>
            <a:ext cx="5886651" cy="1666119"/>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1979ABF-CB28-4571-B574-80CB41BEACC5}"/>
              </a:ext>
            </a:extLst>
          </p:cNvPr>
          <p:cNvCxnSpPr>
            <a:cxnSpLocks/>
          </p:cNvCxnSpPr>
          <p:nvPr/>
        </p:nvCxnSpPr>
        <p:spPr>
          <a:xfrm flipV="1">
            <a:off x="3621505" y="3136402"/>
            <a:ext cx="4271211" cy="2309955"/>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84341E1-B3E4-4B0E-9481-3A57B34A2C85}"/>
              </a:ext>
            </a:extLst>
          </p:cNvPr>
          <p:cNvSpPr txBox="1"/>
          <p:nvPr/>
        </p:nvSpPr>
        <p:spPr>
          <a:xfrm>
            <a:off x="7656362" y="5061833"/>
            <a:ext cx="3972560" cy="153888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Here, session is referenced by speakers and attendees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Allows you to update Session independently </a:t>
            </a:r>
          </a:p>
        </p:txBody>
      </p:sp>
    </p:spTree>
    <p:extLst>
      <p:ext uri="{BB962C8B-B14F-4D97-AF65-F5344CB8AC3E}">
        <p14:creationId xmlns:p14="http://schemas.microsoft.com/office/powerpoint/2010/main" val="326169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9ACA-4A66-4999-B9D1-DA7E4F52E1D0}"/>
              </a:ext>
            </a:extLst>
          </p:cNvPr>
          <p:cNvSpPr>
            <a:spLocks noGrp="1"/>
          </p:cNvSpPr>
          <p:nvPr>
            <p:ph type="title"/>
          </p:nvPr>
        </p:nvSpPr>
        <p:spPr>
          <a:xfrm>
            <a:off x="9739"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Summary</a:t>
            </a:r>
          </a:p>
        </p:txBody>
      </p:sp>
      <p:sp>
        <p:nvSpPr>
          <p:cNvPr id="3" name="Text Placeholder 2">
            <a:extLst>
              <a:ext uri="{FF2B5EF4-FFF2-40B4-BE49-F238E27FC236}">
                <a16:creationId xmlns:a16="http://schemas.microsoft.com/office/drawing/2014/main" id="{6B379E9F-0638-4B90-920E-CBAA1E3ED505}"/>
              </a:ext>
            </a:extLst>
          </p:cNvPr>
          <p:cNvSpPr txBox="1">
            <a:spLocks/>
          </p:cNvSpPr>
          <p:nvPr/>
        </p:nvSpPr>
        <p:spPr>
          <a:xfrm>
            <a:off x="445168" y="1600200"/>
            <a:ext cx="10931491"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 many (unbounded relationship)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many : many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changes at different rates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What is referenced, is heavily referenced by many others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Typically provides </a:t>
            </a:r>
            <a:r>
              <a:rPr kumimoji="0" lang="en-US" sz="2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better write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But may require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more network calls for reads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0311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7712-392D-40EE-ABC2-2006A016E7EB}"/>
              </a:ext>
            </a:extLst>
          </p:cNvPr>
          <p:cNvSpPr>
            <a:spLocks noGrp="1"/>
          </p:cNvSpPr>
          <p:nvPr>
            <p:ph type="title"/>
          </p:nvPr>
        </p:nvSpPr>
        <p:spPr>
          <a:xfrm>
            <a:off x="0" y="12715"/>
            <a:ext cx="10515600" cy="1325563"/>
          </a:xfrm>
        </p:spPr>
        <p:txBody>
          <a:bodyPr>
            <a:normAutofit/>
          </a:bodyPr>
          <a:lstStyle/>
          <a:p>
            <a:r>
              <a:rPr lang="en-US" sz="4000" dirty="0">
                <a:latin typeface="Arial" panose="020B0604020202020204" pitchFamily="34" charset="0"/>
                <a:cs typeface="Arial" panose="020B0604020202020204" pitchFamily="34" charset="0"/>
              </a:rPr>
              <a:t>But wait, you can do both!</a:t>
            </a:r>
          </a:p>
        </p:txBody>
      </p:sp>
      <p:sp>
        <p:nvSpPr>
          <p:cNvPr id="3" name="Text Placeholder 2">
            <a:extLst>
              <a:ext uri="{FF2B5EF4-FFF2-40B4-BE49-F238E27FC236}">
                <a16:creationId xmlns:a16="http://schemas.microsoft.com/office/drawing/2014/main" id="{4594282E-D78E-40EF-8D5D-24D549235D91}"/>
              </a:ext>
            </a:extLst>
          </p:cNvPr>
          <p:cNvSpPr txBox="1">
            <a:spLocks/>
          </p:cNvSpPr>
          <p:nvPr/>
        </p:nvSpPr>
        <p:spPr>
          <a:xfrm>
            <a:off x="512010" y="150893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2149E35-1CCD-4854-9295-6B0063EFB49E}"/>
              </a:ext>
            </a:extLst>
          </p:cNvPr>
          <p:cNvSpPr/>
          <p:nvPr/>
        </p:nvSpPr>
        <p:spPr>
          <a:xfrm>
            <a:off x="357181" y="1338278"/>
            <a:ext cx="4791765" cy="4154984"/>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400" b="0"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“address”:  </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 Microsoft Way”</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400" b="0"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“phone”:  </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“555-5555”</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F421F9F7-9BCB-4D9B-A93E-8755DA8550EA}"/>
              </a:ext>
            </a:extLst>
          </p:cNvPr>
          <p:cNvSpPr/>
          <p:nvPr/>
        </p:nvSpPr>
        <p:spPr>
          <a:xfrm>
            <a:off x="5566779" y="1338278"/>
            <a:ext cx="6317388" cy="3785652"/>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 </a:t>
            </a:r>
            <a:r>
              <a:rPr kumimoji="0" lang="en-US" sz="2400" b="0" i="0" u="none" strike="noStrike" kern="1200" cap="none" spc="0" normalizeH="0" baseline="0" noProof="0" dirty="0">
                <a:ln>
                  <a:noFill/>
                </a:ln>
                <a:solidFill>
                  <a:srgbClr val="33C0CD"/>
                </a:solidFill>
                <a:effectLst/>
                <a:uLnTx/>
                <a:uFillTx/>
                <a:latin typeface="Arial" panose="020B0604020202020204" pitchFamily="34" charset="0"/>
                <a:ea typeface="+mn-ea"/>
                <a:cs typeface="+mn-cs"/>
              </a:rPr>
              <a:t>“name”: “Alice”, “email”: “alice@contoso.com”</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 “name”: “Bob”}</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TextBox 5">
            <a:extLst>
              <a:ext uri="{FF2B5EF4-FFF2-40B4-BE49-F238E27FC236}">
                <a16:creationId xmlns:a16="http://schemas.microsoft.com/office/drawing/2014/main" id="{72892256-9E6C-4ACF-9E4A-6D9533BAB07C}"/>
              </a:ext>
            </a:extLst>
          </p:cNvPr>
          <p:cNvSpPr txBox="1"/>
          <p:nvPr/>
        </p:nvSpPr>
        <p:spPr>
          <a:xfrm>
            <a:off x="357182" y="6023484"/>
            <a:ext cx="10624457" cy="738664"/>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C0CD"/>
                </a:solidFill>
                <a:effectLst/>
                <a:uLnTx/>
                <a:uFillTx/>
                <a:latin typeface="Arial" panose="020B0604020202020204" pitchFamily="34" charset="0"/>
                <a:ea typeface="+mn-ea"/>
                <a:cs typeface="+mn-cs"/>
              </a:rPr>
              <a:t>Embed</a:t>
            </a: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frequently used data, but use the </a:t>
            </a:r>
            <a:r>
              <a:rPr kumimoji="0" lang="en-US" sz="2400" b="1"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reference</a:t>
            </a: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to get </a:t>
            </a:r>
            <a:r>
              <a:rPr kumimoji="0" lang="en-US" sz="2400" b="1"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less frequently used</a:t>
            </a:r>
          </a:p>
        </p:txBody>
      </p:sp>
      <p:sp>
        <p:nvSpPr>
          <p:cNvPr id="7" name="TextBox 6">
            <a:extLst>
              <a:ext uri="{FF2B5EF4-FFF2-40B4-BE49-F238E27FC236}">
                <a16:creationId xmlns:a16="http://schemas.microsoft.com/office/drawing/2014/main" id="{7334E93B-86DC-4AC0-9B13-9C1CBCAA5DE9}"/>
              </a:ext>
            </a:extLst>
          </p:cNvPr>
          <p:cNvSpPr txBox="1"/>
          <p:nvPr/>
        </p:nvSpPr>
        <p:spPr>
          <a:xfrm>
            <a:off x="357181" y="5594740"/>
            <a:ext cx="4490720"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Speaker</a:t>
            </a:r>
          </a:p>
        </p:txBody>
      </p:sp>
      <p:sp>
        <p:nvSpPr>
          <p:cNvPr id="8" name="TextBox 7">
            <a:extLst>
              <a:ext uri="{FF2B5EF4-FFF2-40B4-BE49-F238E27FC236}">
                <a16:creationId xmlns:a16="http://schemas.microsoft.com/office/drawing/2014/main" id="{C99419C5-967B-4FE9-BC8F-EF8C4457009D}"/>
              </a:ext>
            </a:extLst>
          </p:cNvPr>
          <p:cNvSpPr txBox="1"/>
          <p:nvPr/>
        </p:nvSpPr>
        <p:spPr>
          <a:xfrm>
            <a:off x="5566778" y="5325368"/>
            <a:ext cx="4490720"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Session</a:t>
            </a:r>
          </a:p>
        </p:txBody>
      </p:sp>
    </p:spTree>
    <p:extLst>
      <p:ext uri="{BB962C8B-B14F-4D97-AF65-F5344CB8AC3E}">
        <p14:creationId xmlns:p14="http://schemas.microsoft.com/office/powerpoint/2010/main" val="25215045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6007-ED09-4332-AE2D-5EE422835996}"/>
              </a:ext>
            </a:extLst>
          </p:cNvPr>
          <p:cNvSpPr>
            <a:spLocks noGrp="1"/>
          </p:cNvSpPr>
          <p:nvPr>
            <p:ph type="title"/>
          </p:nvPr>
        </p:nvSpPr>
        <p:spPr>
          <a:xfrm>
            <a:off x="0" y="0"/>
            <a:ext cx="12192000" cy="1107996"/>
          </a:xfrm>
        </p:spPr>
        <p:txBody>
          <a:bodyPr>
            <a:noAutofit/>
          </a:bodyPr>
          <a:lstStyle/>
          <a:p>
            <a:r>
              <a:rPr lang="en-US" sz="3600" dirty="0">
                <a:latin typeface="Arial" panose="020B0604020202020204" pitchFamily="34" charset="0"/>
                <a:cs typeface="Arial" panose="020B0604020202020204" pitchFamily="34" charset="0"/>
              </a:rPr>
              <a:t>Modeling Challenge #2: What entities go into a collection? </a:t>
            </a:r>
          </a:p>
        </p:txBody>
      </p:sp>
      <p:sp>
        <p:nvSpPr>
          <p:cNvPr id="3" name="Text Placeholder 2">
            <a:extLst>
              <a:ext uri="{FF2B5EF4-FFF2-40B4-BE49-F238E27FC236}">
                <a16:creationId xmlns:a16="http://schemas.microsoft.com/office/drawing/2014/main" id="{5FFDC441-9B89-4372-A785-265418F2B20F}"/>
              </a:ext>
            </a:extLst>
          </p:cNvPr>
          <p:cNvSpPr txBox="1">
            <a:spLocks/>
          </p:cNvSpPr>
          <p:nvPr/>
        </p:nvSpPr>
        <p:spPr>
          <a:xfrm>
            <a:off x="586740" y="1351276"/>
            <a:ext cx="11018520" cy="30162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Relational: One entity per table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Cosmos DB &amp; NoSQL: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Option 1: One entity per collection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Option 2: Multiple entities per collection</a:t>
            </a:r>
          </a:p>
        </p:txBody>
      </p:sp>
    </p:spTree>
    <p:extLst>
      <p:ext uri="{BB962C8B-B14F-4D97-AF65-F5344CB8AC3E}">
        <p14:creationId xmlns:p14="http://schemas.microsoft.com/office/powerpoint/2010/main" val="283726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4E77-9E70-4049-B7A7-05720E0452AD}"/>
              </a:ext>
            </a:extLst>
          </p:cNvPr>
          <p:cNvSpPr>
            <a:spLocks noGrp="1"/>
          </p:cNvSpPr>
          <p:nvPr>
            <p:ph type="title"/>
          </p:nvPr>
        </p:nvSpPr>
        <p:spPr>
          <a:xfrm>
            <a:off x="0" y="0"/>
            <a:ext cx="11018520" cy="1107996"/>
          </a:xfrm>
        </p:spPr>
        <p:txBody>
          <a:bodyPr>
            <a:normAutofit/>
          </a:bodyPr>
          <a:lstStyle/>
          <a:p>
            <a:r>
              <a:rPr lang="en-US" sz="4000" dirty="0">
                <a:latin typeface="Arial" panose="020B0604020202020204" pitchFamily="34" charset="0"/>
                <a:cs typeface="Arial" panose="020B0604020202020204" pitchFamily="34" charset="0"/>
              </a:rPr>
              <a:t>Option 2: Multiple entities per collection </a:t>
            </a:r>
          </a:p>
        </p:txBody>
      </p:sp>
      <p:sp>
        <p:nvSpPr>
          <p:cNvPr id="3" name="Text Placeholder 2">
            <a:extLst>
              <a:ext uri="{FF2B5EF4-FFF2-40B4-BE49-F238E27FC236}">
                <a16:creationId xmlns:a16="http://schemas.microsoft.com/office/drawing/2014/main" id="{74001C20-1DEC-48D1-80AA-7631B949C1FD}"/>
              </a:ext>
            </a:extLst>
          </p:cNvPr>
          <p:cNvSpPr txBox="1">
            <a:spLocks/>
          </p:cNvSpPr>
          <p:nvPr/>
        </p:nvSpPr>
        <p:spPr>
          <a:xfrm>
            <a:off x="180474" y="1636295"/>
            <a:ext cx="12007463" cy="27083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“Feels” weird, but it can greatly improve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Makes sense when there are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similar access patterns</a:t>
            </a:r>
          </a:p>
          <a:p>
            <a:pPr marL="914389" marR="0" lvl="1" indent="-457189" algn="l" defTabSz="914400" rtl="0" eaLnBrk="1" fontAlgn="auto" latinLnBrk="0" hangingPunct="1">
              <a:lnSpc>
                <a:spcPct val="90000"/>
              </a:lnSpc>
              <a:spcBef>
                <a:spcPts val="5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you need “join-like” capabilities, &amp; data is not already embedded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Approach: Introduce “type” property</a:t>
            </a:r>
            <a:endParaRPr kumimoji="0" lang="en-US" sz="28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71473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"Andrew",</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"type": "Person",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worksOn</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"Azure Cosmos DB"</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For example, we have two types of documents: person and cat</a:t>
            </a:r>
            <a:endPar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"Ralph",</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"type": "Cat",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"fur":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"length": "short",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"color": "brown"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Ability to query across multiple entity types with a single network request.</a:t>
            </a:r>
            <a:endParaRPr kumimoji="0" lang="en-US" sz="1961" b="1" i="0" u="none" strike="noStrike" kern="1200" cap="none" spc="0" normalizeH="0" baseline="0" noProof="0" dirty="0">
              <a:ln>
                <a:noFill/>
              </a:ln>
              <a:solidFill>
                <a:srgbClr val="D83B01"/>
              </a:solidFill>
              <a:effectLst/>
              <a:uLnTx/>
              <a:uFillTx/>
              <a:latin typeface="Arial" panose="020B0604020202020204" pitchFamily="34" charset="0"/>
              <a:ea typeface="+mn-ea"/>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Approach- Introduce Type Property</a:t>
            </a:r>
          </a:p>
        </p:txBody>
      </p:sp>
    </p:spTree>
    <p:extLst>
      <p:ext uri="{BB962C8B-B14F-4D97-AF65-F5344CB8AC3E}">
        <p14:creationId xmlns:p14="http://schemas.microsoft.com/office/powerpoint/2010/main" val="35681629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"Andrew",</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a:ln>
                  <a:noFill/>
                </a:ln>
                <a:solidFill>
                  <a:srgbClr val="505050"/>
                </a:solidFill>
                <a:effectLst/>
                <a:highlight>
                  <a:srgbClr val="FFFF00"/>
                </a:highlight>
                <a:uLnTx/>
                <a:uFillTx/>
                <a:latin typeface="Arial" panose="020B0604020202020204" pitchFamily="34" charset="0"/>
                <a:ea typeface="Calibri" panose="020F0502020204030204" pitchFamily="34" charset="0"/>
                <a:cs typeface="+mn-cs"/>
              </a:rPr>
              <a:t>type</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"Person",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worksOn</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"Azure Cosmos DB"</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For example, we have two types of documents: person and cat</a:t>
            </a:r>
            <a:endPar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"Ralph",</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a:ln>
                  <a:noFill/>
                </a:ln>
                <a:solidFill>
                  <a:srgbClr val="505050"/>
                </a:solidFill>
                <a:effectLst/>
                <a:highlight>
                  <a:srgbClr val="FFFF00"/>
                </a:highlight>
                <a:uLnTx/>
                <a:uFillTx/>
                <a:latin typeface="Arial" panose="020B0604020202020204" pitchFamily="34" charset="0"/>
                <a:ea typeface="Calibri" panose="020F0502020204030204" pitchFamily="34" charset="0"/>
                <a:cs typeface="+mn-cs"/>
              </a:rPr>
              <a:t>type</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"fur":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"length": "short",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"color": "brown"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Ability to query across multiple entity types with a single network request.</a:t>
            </a:r>
            <a:endParaRPr kumimoji="0" lang="en-US" sz="1961" b="1" i="0" u="none" strike="noStrike" kern="1200" cap="none" spc="0" normalizeH="0" baseline="0" noProof="0" dirty="0">
              <a:ln>
                <a:noFill/>
              </a:ln>
              <a:solidFill>
                <a:srgbClr val="D83B01"/>
              </a:solidFill>
              <a:effectLst/>
              <a:uLnTx/>
              <a:uFillTx/>
              <a:latin typeface="Arial" panose="020B0604020202020204" pitchFamily="34" charset="0"/>
              <a:ea typeface="+mn-ea"/>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Approach- Introduce Type Property</a:t>
            </a:r>
          </a:p>
        </p:txBody>
      </p:sp>
      <p:sp>
        <p:nvSpPr>
          <p:cNvPr id="7" name="Rectangle 6">
            <a:extLst>
              <a:ext uri="{FF2B5EF4-FFF2-40B4-BE49-F238E27FC236}">
                <a16:creationId xmlns:a16="http://schemas.microsoft.com/office/drawing/2014/main" id="{E3E75DE3-F537-4EEE-9AF3-FA3389DBD452}"/>
              </a:ext>
            </a:extLst>
          </p:cNvPr>
          <p:cNvSpPr/>
          <p:nvPr/>
        </p:nvSpPr>
        <p:spPr>
          <a:xfrm>
            <a:off x="3263141" y="6358537"/>
            <a:ext cx="5665718" cy="363946"/>
          </a:xfrm>
          <a:prstGeom prst="rect">
            <a:avLst/>
          </a:prstGeom>
        </p:spPr>
        <p:txBody>
          <a:bodyPr wrap="none">
            <a:spAutoFit/>
          </a:bodyPr>
          <a:lstStyle/>
          <a:p>
            <a:pPr marL="896386"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SELECT * FROM c WHERE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c.familyId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 "Liu"</a:t>
            </a:r>
          </a:p>
        </p:txBody>
      </p:sp>
      <p:sp>
        <p:nvSpPr>
          <p:cNvPr id="8" name="Rectangle 7">
            <a:extLst>
              <a:ext uri="{FF2B5EF4-FFF2-40B4-BE49-F238E27FC236}">
                <a16:creationId xmlns:a16="http://schemas.microsoft.com/office/drawing/2014/main" id="{60960469-F8F5-4FC9-A5E2-40C583C63D1E}"/>
              </a:ext>
            </a:extLst>
          </p:cNvPr>
          <p:cNvSpPr/>
          <p:nvPr/>
        </p:nvSpPr>
        <p:spPr>
          <a:xfrm>
            <a:off x="272121" y="6003232"/>
            <a:ext cx="11647758" cy="331899"/>
          </a:xfrm>
          <a:prstGeom prst="rect">
            <a:avLst/>
          </a:prstGeom>
        </p:spPr>
        <p:txBody>
          <a:bodyPr wrap="square">
            <a:spAutoFit/>
          </a:bodyPr>
          <a:lstStyle/>
          <a:p>
            <a:pPr marL="448193" marR="0" lvl="0" indent="0" algn="ctr"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We can query both types of documents without needing a JOIN simply by running a query without a filter on type:</a:t>
            </a:r>
          </a:p>
        </p:txBody>
      </p:sp>
    </p:spTree>
    <p:extLst>
      <p:ext uri="{BB962C8B-B14F-4D97-AF65-F5344CB8AC3E}">
        <p14:creationId xmlns:p14="http://schemas.microsoft.com/office/powerpoint/2010/main" val="23620068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02B40F5-B965-4082-867D-03EE21226A29}"/>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Indexing</a:t>
            </a:r>
            <a:endParaRPr lang="en-US" dirty="0"/>
          </a:p>
        </p:txBody>
      </p:sp>
    </p:spTree>
    <p:extLst>
      <p:ext uri="{BB962C8B-B14F-4D97-AF65-F5344CB8AC3E}">
        <p14:creationId xmlns:p14="http://schemas.microsoft.com/office/powerpoint/2010/main" val="4376012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11593897" cy="899665"/>
          </a:xfrm>
        </p:spPr>
        <p:txBody>
          <a:bodyPr>
            <a:normAutofit fontScale="90000"/>
          </a:bodyPr>
          <a:lstStyle/>
          <a:p>
            <a:r>
              <a:rPr lang="en-US"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4394" y="1821486"/>
            <a:ext cx="6825361" cy="1267014"/>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92" y="4377916"/>
          <a:ext cx="5059218" cy="173736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Arial" panose="020B0604020202020204" pitchFamily="34" charset="0"/>
                          <a:cs typeface="Arial" panose="020B0604020202020204"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983704"/>
            <a:ext cx="6096000" cy="1585049"/>
          </a:xfrm>
          <a:prstGeom prst="rect">
            <a:avLst/>
          </a:prstGeom>
          <a:ln>
            <a:noFill/>
          </a:ln>
        </p:spPr>
        <p:txBody>
          <a:bodyPr>
            <a:spAutoFit/>
          </a:bodyPr>
          <a:lstStyle/>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Automatic index management </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Synchronous auto-indexing</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schemas or secondary indices needed</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44546A"/>
                </a:solidFill>
                <a:effectLst/>
                <a:uLnTx/>
                <a:uFillTx/>
                <a:latin typeface="Calibri" panose="020F0502020204030204"/>
                <a:ea typeface="+mn-ea"/>
                <a:cs typeface="+mn-cs"/>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177D7"/>
                    </a:solidFill>
                    <a:effectLst/>
                    <a:uLnTx/>
                    <a:uFillTx/>
                    <a:latin typeface="Calibri" panose="020F0502020204030204"/>
                    <a:ea typeface="+mn-ea"/>
                    <a:cs typeface="+mn-cs"/>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1AA7C2-EA11-4767-9567-C6F6EE75A4B1}"/>
              </a:ext>
            </a:extLst>
          </p:cNvPr>
          <p:cNvSpPr/>
          <p:nvPr/>
        </p:nvSpPr>
        <p:spPr>
          <a:xfrm>
            <a:off x="1471648" y="1898591"/>
            <a:ext cx="9455741" cy="1001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84761-995D-4970-85C9-CA1171340251}"/>
              </a:ext>
            </a:extLst>
          </p:cNvPr>
          <p:cNvSpPr/>
          <p:nvPr/>
        </p:nvSpPr>
        <p:spPr>
          <a:xfrm>
            <a:off x="1473968" y="3761642"/>
            <a:ext cx="9455741" cy="1057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A319649-493E-462D-B7AD-420E6AD35CF0}"/>
              </a:ext>
            </a:extLst>
          </p:cNvPr>
          <p:cNvSpPr txBox="1"/>
          <p:nvPr/>
        </p:nvSpPr>
        <p:spPr>
          <a:xfrm>
            <a:off x="4870346" y="1577703"/>
            <a:ext cx="271796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Data Structure Spectrum</a:t>
            </a:r>
          </a:p>
        </p:txBody>
      </p:sp>
      <p:sp>
        <p:nvSpPr>
          <p:cNvPr id="7" name="TextBox 6">
            <a:extLst>
              <a:ext uri="{FF2B5EF4-FFF2-40B4-BE49-F238E27FC236}">
                <a16:creationId xmlns:a16="http://schemas.microsoft.com/office/drawing/2014/main" id="{C773E87C-E46E-47B9-8E58-F3DEACD1AAC7}"/>
              </a:ext>
            </a:extLst>
          </p:cNvPr>
          <p:cNvSpPr txBox="1"/>
          <p:nvPr/>
        </p:nvSpPr>
        <p:spPr>
          <a:xfrm>
            <a:off x="4825214" y="3380699"/>
            <a:ext cx="2924870"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Data Persistence Spectrum</a:t>
            </a:r>
          </a:p>
        </p:txBody>
      </p:sp>
      <p:sp>
        <p:nvSpPr>
          <p:cNvPr id="8" name="TextBox 7">
            <a:extLst>
              <a:ext uri="{FF2B5EF4-FFF2-40B4-BE49-F238E27FC236}">
                <a16:creationId xmlns:a16="http://schemas.microsoft.com/office/drawing/2014/main" id="{331AED5E-B8F2-43A0-9A2C-52F1C620B5B3}"/>
              </a:ext>
            </a:extLst>
          </p:cNvPr>
          <p:cNvSpPr txBox="1"/>
          <p:nvPr/>
        </p:nvSpPr>
        <p:spPr>
          <a:xfrm>
            <a:off x="9867235" y="1540862"/>
            <a:ext cx="1158789"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Flexibility</a:t>
            </a:r>
          </a:p>
        </p:txBody>
      </p:sp>
      <p:sp>
        <p:nvSpPr>
          <p:cNvPr id="9" name="TextBox 8">
            <a:extLst>
              <a:ext uri="{FF2B5EF4-FFF2-40B4-BE49-F238E27FC236}">
                <a16:creationId xmlns:a16="http://schemas.microsoft.com/office/drawing/2014/main" id="{AA508027-827E-4A13-9749-24D7680C61C9}"/>
              </a:ext>
            </a:extLst>
          </p:cNvPr>
          <p:cNvSpPr txBox="1"/>
          <p:nvPr/>
        </p:nvSpPr>
        <p:spPr>
          <a:xfrm>
            <a:off x="1539385" y="1573902"/>
            <a:ext cx="181694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Conformity</a:t>
            </a:r>
          </a:p>
        </p:txBody>
      </p:sp>
      <p:cxnSp>
        <p:nvCxnSpPr>
          <p:cNvPr id="11" name="Straight Arrow Connector 10">
            <a:extLst>
              <a:ext uri="{FF2B5EF4-FFF2-40B4-BE49-F238E27FC236}">
                <a16:creationId xmlns:a16="http://schemas.microsoft.com/office/drawing/2014/main" id="{88005424-7936-4049-9A85-1FBAEB594C08}"/>
              </a:ext>
            </a:extLst>
          </p:cNvPr>
          <p:cNvCxnSpPr>
            <a:cxnSpLocks/>
          </p:cNvCxnSpPr>
          <p:nvPr/>
        </p:nvCxnSpPr>
        <p:spPr>
          <a:xfrm flipH="1" flipV="1">
            <a:off x="2927524" y="1758543"/>
            <a:ext cx="1897690" cy="3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53D52A-2F70-40D3-9A97-B962533F1690}"/>
              </a:ext>
            </a:extLst>
          </p:cNvPr>
          <p:cNvCxnSpPr>
            <a:cxnSpLocks/>
          </p:cNvCxnSpPr>
          <p:nvPr/>
        </p:nvCxnSpPr>
        <p:spPr>
          <a:xfrm>
            <a:off x="7371847" y="1764801"/>
            <a:ext cx="24027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309142-AFCE-404B-A9B0-9894CB7D3291}"/>
              </a:ext>
            </a:extLst>
          </p:cNvPr>
          <p:cNvSpPr txBox="1"/>
          <p:nvPr/>
        </p:nvSpPr>
        <p:spPr>
          <a:xfrm>
            <a:off x="1420458" y="3392362"/>
            <a:ext cx="2059442"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Data Integrity</a:t>
            </a:r>
          </a:p>
        </p:txBody>
      </p:sp>
      <p:sp>
        <p:nvSpPr>
          <p:cNvPr id="18" name="TextBox 17">
            <a:extLst>
              <a:ext uri="{FF2B5EF4-FFF2-40B4-BE49-F238E27FC236}">
                <a16:creationId xmlns:a16="http://schemas.microsoft.com/office/drawing/2014/main" id="{521C8C75-4297-4AF1-B284-D653A0C87CEF}"/>
              </a:ext>
            </a:extLst>
          </p:cNvPr>
          <p:cNvSpPr txBox="1"/>
          <p:nvPr/>
        </p:nvSpPr>
        <p:spPr>
          <a:xfrm>
            <a:off x="9616093" y="3378052"/>
            <a:ext cx="1402971" cy="36747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Performance</a:t>
            </a:r>
          </a:p>
        </p:txBody>
      </p:sp>
      <p:cxnSp>
        <p:nvCxnSpPr>
          <p:cNvPr id="21" name="Straight Arrow Connector 20">
            <a:extLst>
              <a:ext uri="{FF2B5EF4-FFF2-40B4-BE49-F238E27FC236}">
                <a16:creationId xmlns:a16="http://schemas.microsoft.com/office/drawing/2014/main" id="{AC520C09-5BD7-42B5-ABF2-5583BDACF6C4}"/>
              </a:ext>
            </a:extLst>
          </p:cNvPr>
          <p:cNvCxnSpPr>
            <a:cxnSpLocks/>
          </p:cNvCxnSpPr>
          <p:nvPr/>
        </p:nvCxnSpPr>
        <p:spPr>
          <a:xfrm flipH="1" flipV="1">
            <a:off x="2929844" y="3575236"/>
            <a:ext cx="1848419" cy="7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DA584EE-D1E3-4A26-AAFE-F07370107C1B}"/>
              </a:ext>
            </a:extLst>
          </p:cNvPr>
          <p:cNvCxnSpPr>
            <a:cxnSpLocks/>
            <a:stCxn id="7" idx="3"/>
          </p:cNvCxnSpPr>
          <p:nvPr/>
        </p:nvCxnSpPr>
        <p:spPr>
          <a:xfrm flipV="1">
            <a:off x="7750084" y="3563575"/>
            <a:ext cx="1908043" cy="45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27137B3-3BEC-472C-B44D-0D4676A44346}"/>
              </a:ext>
            </a:extLst>
          </p:cNvPr>
          <p:cNvSpPr txBox="1"/>
          <p:nvPr/>
        </p:nvSpPr>
        <p:spPr>
          <a:xfrm>
            <a:off x="1546998" y="2325233"/>
            <a:ext cx="196459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Relational</a:t>
            </a:r>
          </a:p>
        </p:txBody>
      </p:sp>
      <p:sp>
        <p:nvSpPr>
          <p:cNvPr id="24" name="TextBox 23">
            <a:extLst>
              <a:ext uri="{FF2B5EF4-FFF2-40B4-BE49-F238E27FC236}">
                <a16:creationId xmlns:a16="http://schemas.microsoft.com/office/drawing/2014/main" id="{F020762A-FBCF-4D87-9A07-9C0DC6FA722C}"/>
              </a:ext>
            </a:extLst>
          </p:cNvPr>
          <p:cNvSpPr txBox="1"/>
          <p:nvPr/>
        </p:nvSpPr>
        <p:spPr>
          <a:xfrm>
            <a:off x="3002723" y="2338787"/>
            <a:ext cx="196459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Column-family</a:t>
            </a:r>
          </a:p>
        </p:txBody>
      </p:sp>
      <p:sp>
        <p:nvSpPr>
          <p:cNvPr id="25" name="TextBox 24">
            <a:extLst>
              <a:ext uri="{FF2B5EF4-FFF2-40B4-BE49-F238E27FC236}">
                <a16:creationId xmlns:a16="http://schemas.microsoft.com/office/drawing/2014/main" id="{4F585F28-77C5-44E7-90B3-4FB81E651438}"/>
              </a:ext>
            </a:extLst>
          </p:cNvPr>
          <p:cNvSpPr txBox="1"/>
          <p:nvPr/>
        </p:nvSpPr>
        <p:spPr>
          <a:xfrm>
            <a:off x="5384255" y="2317694"/>
            <a:ext cx="125643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Document </a:t>
            </a:r>
          </a:p>
        </p:txBody>
      </p:sp>
      <p:sp>
        <p:nvSpPr>
          <p:cNvPr id="26" name="TextBox 25">
            <a:extLst>
              <a:ext uri="{FF2B5EF4-FFF2-40B4-BE49-F238E27FC236}">
                <a16:creationId xmlns:a16="http://schemas.microsoft.com/office/drawing/2014/main" id="{A4910C95-3AEB-455D-AD79-AEA0C7FC52AD}"/>
              </a:ext>
            </a:extLst>
          </p:cNvPr>
          <p:cNvSpPr txBox="1"/>
          <p:nvPr/>
        </p:nvSpPr>
        <p:spPr>
          <a:xfrm>
            <a:off x="7064450" y="2318822"/>
            <a:ext cx="82115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Graph</a:t>
            </a:r>
          </a:p>
        </p:txBody>
      </p:sp>
      <p:sp>
        <p:nvSpPr>
          <p:cNvPr id="27" name="TextBox 26">
            <a:extLst>
              <a:ext uri="{FF2B5EF4-FFF2-40B4-BE49-F238E27FC236}">
                <a16:creationId xmlns:a16="http://schemas.microsoft.com/office/drawing/2014/main" id="{9D36EDCF-1EF3-42E5-8B1D-2B30CC08C377}"/>
              </a:ext>
            </a:extLst>
          </p:cNvPr>
          <p:cNvSpPr txBox="1"/>
          <p:nvPr/>
        </p:nvSpPr>
        <p:spPr>
          <a:xfrm>
            <a:off x="8210649" y="2325233"/>
            <a:ext cx="11394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Key-value</a:t>
            </a:r>
          </a:p>
        </p:txBody>
      </p:sp>
      <p:sp>
        <p:nvSpPr>
          <p:cNvPr id="28" name="TextBox 27">
            <a:extLst>
              <a:ext uri="{FF2B5EF4-FFF2-40B4-BE49-F238E27FC236}">
                <a16:creationId xmlns:a16="http://schemas.microsoft.com/office/drawing/2014/main" id="{35BD4FAA-F3E3-42AC-82A5-8B78C747648B}"/>
              </a:ext>
            </a:extLst>
          </p:cNvPr>
          <p:cNvSpPr txBox="1"/>
          <p:nvPr/>
        </p:nvSpPr>
        <p:spPr>
          <a:xfrm>
            <a:off x="9448883" y="2331702"/>
            <a:ext cx="1379717"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File System</a:t>
            </a:r>
          </a:p>
        </p:txBody>
      </p:sp>
      <p:sp>
        <p:nvSpPr>
          <p:cNvPr id="29" name="TextBox 28">
            <a:extLst>
              <a:ext uri="{FF2B5EF4-FFF2-40B4-BE49-F238E27FC236}">
                <a16:creationId xmlns:a16="http://schemas.microsoft.com/office/drawing/2014/main" id="{F878A3D2-144D-424A-9DC6-F931D445B085}"/>
              </a:ext>
            </a:extLst>
          </p:cNvPr>
          <p:cNvSpPr txBox="1"/>
          <p:nvPr/>
        </p:nvSpPr>
        <p:spPr>
          <a:xfrm>
            <a:off x="1568960" y="4361693"/>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Serializable</a:t>
            </a:r>
          </a:p>
        </p:txBody>
      </p:sp>
      <p:sp>
        <p:nvSpPr>
          <p:cNvPr id="30" name="TextBox 29">
            <a:extLst>
              <a:ext uri="{FF2B5EF4-FFF2-40B4-BE49-F238E27FC236}">
                <a16:creationId xmlns:a16="http://schemas.microsoft.com/office/drawing/2014/main" id="{4299E67B-75CE-453A-87A9-B71A5BB653F4}"/>
              </a:ext>
            </a:extLst>
          </p:cNvPr>
          <p:cNvSpPr txBox="1"/>
          <p:nvPr/>
        </p:nvSpPr>
        <p:spPr>
          <a:xfrm>
            <a:off x="9740127" y="5451703"/>
            <a:ext cx="85851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Eventual</a:t>
            </a:r>
          </a:p>
        </p:txBody>
      </p:sp>
      <p:sp>
        <p:nvSpPr>
          <p:cNvPr id="31" name="TextBox 30">
            <a:extLst>
              <a:ext uri="{FF2B5EF4-FFF2-40B4-BE49-F238E27FC236}">
                <a16:creationId xmlns:a16="http://schemas.microsoft.com/office/drawing/2014/main" id="{AD7FD1D6-D1D0-48E2-B138-41CA928C1A4C}"/>
              </a:ext>
            </a:extLst>
          </p:cNvPr>
          <p:cNvSpPr txBox="1"/>
          <p:nvPr/>
        </p:nvSpPr>
        <p:spPr>
          <a:xfrm>
            <a:off x="3199255" y="4370549"/>
            <a:ext cx="1931908"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Snapshot Isolation</a:t>
            </a:r>
          </a:p>
        </p:txBody>
      </p:sp>
      <p:sp>
        <p:nvSpPr>
          <p:cNvPr id="32" name="TextBox 31">
            <a:extLst>
              <a:ext uri="{FF2B5EF4-FFF2-40B4-BE49-F238E27FC236}">
                <a16:creationId xmlns:a16="http://schemas.microsoft.com/office/drawing/2014/main" id="{47B780E9-6FA0-4EDB-8899-580530693C5B}"/>
              </a:ext>
            </a:extLst>
          </p:cNvPr>
          <p:cNvSpPr txBox="1"/>
          <p:nvPr/>
        </p:nvSpPr>
        <p:spPr>
          <a:xfrm>
            <a:off x="3199255" y="5473386"/>
            <a:ext cx="190379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Bounded Staleness </a:t>
            </a:r>
          </a:p>
        </p:txBody>
      </p:sp>
      <p:sp>
        <p:nvSpPr>
          <p:cNvPr id="33" name="TextBox 32">
            <a:extLst>
              <a:ext uri="{FF2B5EF4-FFF2-40B4-BE49-F238E27FC236}">
                <a16:creationId xmlns:a16="http://schemas.microsoft.com/office/drawing/2014/main" id="{726C84C0-50FA-4FFB-A58E-80A04F2FC0C9}"/>
              </a:ext>
            </a:extLst>
          </p:cNvPr>
          <p:cNvSpPr txBox="1"/>
          <p:nvPr/>
        </p:nvSpPr>
        <p:spPr>
          <a:xfrm>
            <a:off x="5683096" y="5473386"/>
            <a:ext cx="99923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Session</a:t>
            </a:r>
          </a:p>
        </p:txBody>
      </p:sp>
      <p:sp>
        <p:nvSpPr>
          <p:cNvPr id="34" name="TextBox 33">
            <a:extLst>
              <a:ext uri="{FF2B5EF4-FFF2-40B4-BE49-F238E27FC236}">
                <a16:creationId xmlns:a16="http://schemas.microsoft.com/office/drawing/2014/main" id="{26785715-B592-40EA-B2EF-964600FE0DE8}"/>
              </a:ext>
            </a:extLst>
          </p:cNvPr>
          <p:cNvSpPr txBox="1"/>
          <p:nvPr/>
        </p:nvSpPr>
        <p:spPr>
          <a:xfrm>
            <a:off x="7483732" y="5459816"/>
            <a:ext cx="1458477" cy="3059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Consistent Pre-fix</a:t>
            </a:r>
            <a:endPar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8370AC7F-AE73-4227-8C16-5C700860F020}"/>
              </a:ext>
            </a:extLst>
          </p:cNvPr>
          <p:cNvSpPr txBox="1"/>
          <p:nvPr/>
        </p:nvSpPr>
        <p:spPr>
          <a:xfrm>
            <a:off x="1619978" y="5439859"/>
            <a:ext cx="207507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Strong</a:t>
            </a:r>
          </a:p>
        </p:txBody>
      </p:sp>
      <p:sp>
        <p:nvSpPr>
          <p:cNvPr id="3" name="Rectangle 2">
            <a:extLst>
              <a:ext uri="{FF2B5EF4-FFF2-40B4-BE49-F238E27FC236}">
                <a16:creationId xmlns:a16="http://schemas.microsoft.com/office/drawing/2014/main" id="{E2CEDE4A-9343-4337-BD81-96069D90FF02}"/>
              </a:ext>
            </a:extLst>
          </p:cNvPr>
          <p:cNvSpPr/>
          <p:nvPr/>
        </p:nvSpPr>
        <p:spPr>
          <a:xfrm>
            <a:off x="5113195" y="6399728"/>
            <a:ext cx="107662" cy="15935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F90B648-F53A-4E77-93A3-A15FF0C97EF6}"/>
              </a:ext>
            </a:extLst>
          </p:cNvPr>
          <p:cNvSpPr txBox="1"/>
          <p:nvPr/>
        </p:nvSpPr>
        <p:spPr>
          <a:xfrm>
            <a:off x="5203062" y="6308174"/>
            <a:ext cx="2792568"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 supported in Cosmos DB</a:t>
            </a:r>
          </a:p>
        </p:txBody>
      </p:sp>
      <p:sp>
        <p:nvSpPr>
          <p:cNvPr id="35" name="TextBox 34">
            <a:extLst>
              <a:ext uri="{FF2B5EF4-FFF2-40B4-BE49-F238E27FC236}">
                <a16:creationId xmlns:a16="http://schemas.microsoft.com/office/drawing/2014/main" id="{C039F7F8-E098-439E-993F-6A62489921D0}"/>
              </a:ext>
            </a:extLst>
          </p:cNvPr>
          <p:cNvSpPr txBox="1"/>
          <p:nvPr/>
        </p:nvSpPr>
        <p:spPr>
          <a:xfrm>
            <a:off x="5446090" y="4370549"/>
            <a:ext cx="162871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Repeatable Read</a:t>
            </a:r>
          </a:p>
        </p:txBody>
      </p:sp>
      <p:sp>
        <p:nvSpPr>
          <p:cNvPr id="36" name="TextBox 35">
            <a:extLst>
              <a:ext uri="{FF2B5EF4-FFF2-40B4-BE49-F238E27FC236}">
                <a16:creationId xmlns:a16="http://schemas.microsoft.com/office/drawing/2014/main" id="{5F340EF8-8B57-4AAD-912C-D6E17D6C48A9}"/>
              </a:ext>
            </a:extLst>
          </p:cNvPr>
          <p:cNvSpPr txBox="1"/>
          <p:nvPr/>
        </p:nvSpPr>
        <p:spPr>
          <a:xfrm>
            <a:off x="9222389" y="4383928"/>
            <a:ext cx="1743309"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Read Uncommitted</a:t>
            </a:r>
          </a:p>
        </p:txBody>
      </p:sp>
      <p:sp>
        <p:nvSpPr>
          <p:cNvPr id="39" name="TextBox 38">
            <a:extLst>
              <a:ext uri="{FF2B5EF4-FFF2-40B4-BE49-F238E27FC236}">
                <a16:creationId xmlns:a16="http://schemas.microsoft.com/office/drawing/2014/main" id="{2B8C510F-16BA-45F1-998F-A23DC1587844}"/>
              </a:ext>
            </a:extLst>
          </p:cNvPr>
          <p:cNvSpPr txBox="1"/>
          <p:nvPr/>
        </p:nvSpPr>
        <p:spPr>
          <a:xfrm>
            <a:off x="7515069" y="4372619"/>
            <a:ext cx="1743309"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Read Committed</a:t>
            </a:r>
          </a:p>
        </p:txBody>
      </p:sp>
      <p:sp>
        <p:nvSpPr>
          <p:cNvPr id="40" name="Rectangle 39">
            <a:extLst>
              <a:ext uri="{FF2B5EF4-FFF2-40B4-BE49-F238E27FC236}">
                <a16:creationId xmlns:a16="http://schemas.microsoft.com/office/drawing/2014/main" id="{3C8B17BB-FDC9-4B07-88E5-47BDBBAA80C4}"/>
              </a:ext>
            </a:extLst>
          </p:cNvPr>
          <p:cNvSpPr/>
          <p:nvPr/>
        </p:nvSpPr>
        <p:spPr>
          <a:xfrm>
            <a:off x="1449379" y="4918095"/>
            <a:ext cx="9480330" cy="1080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3F690793-5FAE-41DA-9002-1D094C643623}"/>
              </a:ext>
            </a:extLst>
          </p:cNvPr>
          <p:cNvSpPr txBox="1"/>
          <p:nvPr/>
        </p:nvSpPr>
        <p:spPr>
          <a:xfrm>
            <a:off x="5169508" y="3822838"/>
            <a:ext cx="3285160"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Transactions (ACID) </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30B85F3D-A600-4E91-87EE-4F67043C5CCC}"/>
              </a:ext>
            </a:extLst>
          </p:cNvPr>
          <p:cNvSpPr txBox="1"/>
          <p:nvPr/>
        </p:nvSpPr>
        <p:spPr>
          <a:xfrm>
            <a:off x="4778264" y="4918094"/>
            <a:ext cx="329962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Replication (CAP Theorem)</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4EEB5D14-66DF-431F-A6A0-86A38B926549}"/>
              </a:ext>
            </a:extLst>
          </p:cNvPr>
          <p:cNvSpPr txBox="1"/>
          <p:nvPr/>
        </p:nvSpPr>
        <p:spPr>
          <a:xfrm>
            <a:off x="1538069" y="3845329"/>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Isolation</a:t>
            </a:r>
          </a:p>
        </p:txBody>
      </p:sp>
      <p:sp>
        <p:nvSpPr>
          <p:cNvPr id="44" name="TextBox 43">
            <a:extLst>
              <a:ext uri="{FF2B5EF4-FFF2-40B4-BE49-F238E27FC236}">
                <a16:creationId xmlns:a16="http://schemas.microsoft.com/office/drawing/2014/main" id="{28E20E89-4DDA-4493-8E1C-EA65C042D1A0}"/>
              </a:ext>
            </a:extLst>
          </p:cNvPr>
          <p:cNvSpPr txBox="1"/>
          <p:nvPr/>
        </p:nvSpPr>
        <p:spPr>
          <a:xfrm>
            <a:off x="9616093" y="3854754"/>
            <a:ext cx="1106580" cy="3059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Concurrency</a:t>
            </a:r>
          </a:p>
        </p:txBody>
      </p:sp>
      <p:sp>
        <p:nvSpPr>
          <p:cNvPr id="45" name="TextBox 44">
            <a:extLst>
              <a:ext uri="{FF2B5EF4-FFF2-40B4-BE49-F238E27FC236}">
                <a16:creationId xmlns:a16="http://schemas.microsoft.com/office/drawing/2014/main" id="{FCADDB07-A101-42C5-BB76-B8660B340F9B}"/>
              </a:ext>
            </a:extLst>
          </p:cNvPr>
          <p:cNvSpPr txBox="1"/>
          <p:nvPr/>
        </p:nvSpPr>
        <p:spPr>
          <a:xfrm>
            <a:off x="1473970" y="5063797"/>
            <a:ext cx="110658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Consistency</a:t>
            </a:r>
          </a:p>
        </p:txBody>
      </p:sp>
      <p:sp>
        <p:nvSpPr>
          <p:cNvPr id="46" name="TextBox 45">
            <a:extLst>
              <a:ext uri="{FF2B5EF4-FFF2-40B4-BE49-F238E27FC236}">
                <a16:creationId xmlns:a16="http://schemas.microsoft.com/office/drawing/2014/main" id="{14E20EFA-C19B-4174-BDF7-F8B03F6735DF}"/>
              </a:ext>
            </a:extLst>
          </p:cNvPr>
          <p:cNvSpPr txBox="1"/>
          <p:nvPr/>
        </p:nvSpPr>
        <p:spPr>
          <a:xfrm>
            <a:off x="9694528" y="4984479"/>
            <a:ext cx="110658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Availability</a:t>
            </a:r>
          </a:p>
        </p:txBody>
      </p:sp>
      <p:cxnSp>
        <p:nvCxnSpPr>
          <p:cNvPr id="47" name="Straight Arrow Connector 46">
            <a:extLst>
              <a:ext uri="{FF2B5EF4-FFF2-40B4-BE49-F238E27FC236}">
                <a16:creationId xmlns:a16="http://schemas.microsoft.com/office/drawing/2014/main" id="{1C577A95-A476-4ACB-A12B-F095085B7304}"/>
              </a:ext>
            </a:extLst>
          </p:cNvPr>
          <p:cNvCxnSpPr>
            <a:cxnSpLocks/>
          </p:cNvCxnSpPr>
          <p:nvPr/>
        </p:nvCxnSpPr>
        <p:spPr>
          <a:xfrm>
            <a:off x="4964757" y="645151"/>
            <a:ext cx="551269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92692BC-FCDE-46A1-9952-1561D0A92D73}"/>
              </a:ext>
            </a:extLst>
          </p:cNvPr>
          <p:cNvCxnSpPr>
            <a:cxnSpLocks/>
          </p:cNvCxnSpPr>
          <p:nvPr/>
        </p:nvCxnSpPr>
        <p:spPr>
          <a:xfrm>
            <a:off x="4964756" y="881479"/>
            <a:ext cx="5732209" cy="2039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58FD7E0-B901-4FF2-9437-703B0EC58107}"/>
              </a:ext>
            </a:extLst>
          </p:cNvPr>
          <p:cNvCxnSpPr>
            <a:cxnSpLocks/>
          </p:cNvCxnSpPr>
          <p:nvPr/>
        </p:nvCxnSpPr>
        <p:spPr>
          <a:xfrm>
            <a:off x="4964757" y="1158600"/>
            <a:ext cx="58705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8B788AE-FC62-484B-80E2-24A8C4B41A21}"/>
              </a:ext>
            </a:extLst>
          </p:cNvPr>
          <p:cNvSpPr txBox="1"/>
          <p:nvPr/>
        </p:nvSpPr>
        <p:spPr>
          <a:xfrm>
            <a:off x="321115" y="262059"/>
            <a:ext cx="2786871" cy="9711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The expanding</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Data Universe……</a:t>
            </a:r>
          </a:p>
        </p:txBody>
      </p:sp>
      <p:sp>
        <p:nvSpPr>
          <p:cNvPr id="13" name="TextBox 12">
            <a:extLst>
              <a:ext uri="{FF2B5EF4-FFF2-40B4-BE49-F238E27FC236}">
                <a16:creationId xmlns:a16="http://schemas.microsoft.com/office/drawing/2014/main" id="{9F5E1977-035F-4238-BDC1-7560A0D0EB92}"/>
              </a:ext>
            </a:extLst>
          </p:cNvPr>
          <p:cNvSpPr txBox="1"/>
          <p:nvPr/>
        </p:nvSpPr>
        <p:spPr>
          <a:xfrm>
            <a:off x="3911851" y="674894"/>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Velocity</a:t>
            </a:r>
          </a:p>
        </p:txBody>
      </p:sp>
      <p:sp>
        <p:nvSpPr>
          <p:cNvPr id="50" name="TextBox 49">
            <a:extLst>
              <a:ext uri="{FF2B5EF4-FFF2-40B4-BE49-F238E27FC236}">
                <a16:creationId xmlns:a16="http://schemas.microsoft.com/office/drawing/2014/main" id="{275C2DAD-9643-45AB-97DF-A17201057A93}"/>
              </a:ext>
            </a:extLst>
          </p:cNvPr>
          <p:cNvSpPr txBox="1"/>
          <p:nvPr/>
        </p:nvSpPr>
        <p:spPr>
          <a:xfrm>
            <a:off x="3911852" y="935959"/>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Volume</a:t>
            </a:r>
          </a:p>
        </p:txBody>
      </p:sp>
      <p:sp>
        <p:nvSpPr>
          <p:cNvPr id="51" name="TextBox 50">
            <a:extLst>
              <a:ext uri="{FF2B5EF4-FFF2-40B4-BE49-F238E27FC236}">
                <a16:creationId xmlns:a16="http://schemas.microsoft.com/office/drawing/2014/main" id="{2DE883BB-733D-4D51-9BA1-6A882C6511BE}"/>
              </a:ext>
            </a:extLst>
          </p:cNvPr>
          <p:cNvSpPr txBox="1"/>
          <p:nvPr/>
        </p:nvSpPr>
        <p:spPr>
          <a:xfrm>
            <a:off x="3911851" y="412387"/>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Variety</a:t>
            </a:r>
          </a:p>
        </p:txBody>
      </p:sp>
      <p:sp>
        <p:nvSpPr>
          <p:cNvPr id="54" name="TextBox 53">
            <a:extLst>
              <a:ext uri="{FF2B5EF4-FFF2-40B4-BE49-F238E27FC236}">
                <a16:creationId xmlns:a16="http://schemas.microsoft.com/office/drawing/2014/main" id="{F58CB85E-7D73-4F94-8736-D5EF691FE5AC}"/>
              </a:ext>
            </a:extLst>
          </p:cNvPr>
          <p:cNvSpPr txBox="1"/>
          <p:nvPr/>
        </p:nvSpPr>
        <p:spPr>
          <a:xfrm>
            <a:off x="1546999" y="1974516"/>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Schema-on-write</a:t>
            </a:r>
          </a:p>
        </p:txBody>
      </p:sp>
      <p:sp>
        <p:nvSpPr>
          <p:cNvPr id="55" name="TextBox 54">
            <a:extLst>
              <a:ext uri="{FF2B5EF4-FFF2-40B4-BE49-F238E27FC236}">
                <a16:creationId xmlns:a16="http://schemas.microsoft.com/office/drawing/2014/main" id="{D0BE96F0-786E-49BE-8009-5F9DB395E807}"/>
              </a:ext>
            </a:extLst>
          </p:cNvPr>
          <p:cNvSpPr txBox="1"/>
          <p:nvPr/>
        </p:nvSpPr>
        <p:spPr>
          <a:xfrm>
            <a:off x="9165368" y="1948870"/>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Schema-on-read</a:t>
            </a:r>
          </a:p>
        </p:txBody>
      </p:sp>
    </p:spTree>
    <p:extLst>
      <p:ext uri="{BB962C8B-B14F-4D97-AF65-F5344CB8AC3E}">
        <p14:creationId xmlns:p14="http://schemas.microsoft.com/office/powerpoint/2010/main" val="185211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left)">
                                      <p:cBhvr>
                                        <p:cTn id="10" dur="500"/>
                                        <p:tgtEl>
                                          <p:spTgt spid="48"/>
                                        </p:tgtEl>
                                      </p:cBhvr>
                                    </p:animEffect>
                                  </p:childTnLst>
                                </p:cTn>
                              </p:par>
                              <p:par>
                                <p:cTn id="11" presetID="22" presetClass="entr" presetSubtype="8"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0" grpId="0"/>
      <p:bldP spid="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Policies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686789" cy="3211135"/>
          </a:xfrm>
        </p:spPr>
        <p:txBody>
          <a:bodyPr>
            <a:normAutofit/>
          </a:bodyPr>
          <a:lstStyle/>
          <a:p>
            <a:r>
              <a:rPr lang="en-US" dirty="0"/>
              <a:t>Custom Indexing Policies</a:t>
            </a:r>
          </a:p>
          <a:p>
            <a:pPr marL="0" lvl="1" indent="0">
              <a:buNone/>
            </a:pPr>
            <a:r>
              <a:rPr lang="en-US" dirty="0"/>
              <a:t>Though all Azure Cosmos DB data is indexed by default, you can specify a custom indexing policy for your collections. Custom indexing policies allow you to design and customize the shape of your index while maintaining schema flexibility.</a:t>
            </a:r>
          </a:p>
          <a:p>
            <a:pPr lvl="1"/>
            <a:r>
              <a:rPr lang="en-US" dirty="0"/>
              <a:t>Define trade-offs between storage, write and query performance, and query consistency</a:t>
            </a:r>
          </a:p>
          <a:p>
            <a:pPr lvl="1"/>
            <a:r>
              <a:rPr lang="en-US" dirty="0"/>
              <a:t>Include or exclude documents and paths to and from the index</a:t>
            </a:r>
          </a:p>
          <a:p>
            <a:pPr lvl="1"/>
            <a:r>
              <a:rPr lang="en-US" dirty="0"/>
              <a:t>Configure various index types</a:t>
            </a:r>
          </a:p>
        </p:txBody>
      </p:sp>
      <p:sp>
        <p:nvSpPr>
          <p:cNvPr id="4" name="Text Placeholder 4">
            <a:extLst>
              <a:ext uri="{FF2B5EF4-FFF2-40B4-BE49-F238E27FC236}">
                <a16:creationId xmlns:a16="http://schemas.microsoft.com/office/drawing/2014/main" id="{68F15314-A85E-467E-9983-11542D399BAB}"/>
              </a:ext>
            </a:extLst>
          </p:cNvPr>
          <p:cNvSpPr txBox="1">
            <a:spLocks/>
          </p:cNvSpPr>
          <p:nvPr/>
        </p:nvSpPr>
        <p:spPr>
          <a:xfrm>
            <a:off x="7175863" y="1584156"/>
            <a:ext cx="3989976" cy="4728987"/>
          </a:xfrm>
          <a:prstGeom prst="rect">
            <a:avLst/>
          </a:prstGeom>
          <a:noFill/>
        </p:spPr>
        <p:txBody>
          <a:bodyPr vert="horz" wrap="square" lIns="91440" tIns="45720" rIns="91440" bIns="4572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"automatic": true,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indexingMode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"Consistent",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includedPaths</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"path":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"indexes":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“Range",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"String",</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"precision": -1</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"Range",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"Number",</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"precision": -1</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"Spatial",</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"Point"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excludedPaths</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"path":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nonIndexedContent</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537507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JSON Documents</a:t>
            </a:r>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288866"/>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"locations":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"Germany",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"Berlin"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"France",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"Paris"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"headquarter": "Belgium",</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"exports":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"Moscow"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"Athens"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grpSp>
        <p:nvGrpSpPr>
          <p:cNvPr id="148" name="Group 147">
            <a:extLst>
              <a:ext uri="{FF2B5EF4-FFF2-40B4-BE49-F238E27FC236}">
                <a16:creationId xmlns:a16="http://schemas.microsoft.com/office/drawing/2014/main" id="{ED6110CE-080F-4889-A56F-714D62881EA3}"/>
              </a:ext>
            </a:extLst>
          </p:cNvPr>
          <p:cNvGrpSpPr/>
          <p:nvPr/>
        </p:nvGrpSpPr>
        <p:grpSpPr>
          <a:xfrm>
            <a:off x="5457373" y="2480903"/>
            <a:ext cx="5334777" cy="2599234"/>
            <a:chOff x="528912" y="2056111"/>
            <a:chExt cx="5334777" cy="2599234"/>
          </a:xfrm>
        </p:grpSpPr>
        <p:sp>
          <p:nvSpPr>
            <p:cNvPr id="149" name="Rectangle 148">
              <a:extLst>
                <a:ext uri="{FF2B5EF4-FFF2-40B4-BE49-F238E27FC236}">
                  <a16:creationId xmlns:a16="http://schemas.microsoft.com/office/drawing/2014/main" id="{A70CF826-ABEB-4B7E-BFB5-0955F7602704}"/>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11EC984D-8E88-4707-8368-E928F16493F8}"/>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151" name="Rectangle 150">
              <a:extLst>
                <a:ext uri="{FF2B5EF4-FFF2-40B4-BE49-F238E27FC236}">
                  <a16:creationId xmlns:a16="http://schemas.microsoft.com/office/drawing/2014/main" id="{11D54DB9-A9AF-4850-AF3F-5E0BED4F929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152" name="Rectangle 151">
              <a:extLst>
                <a:ext uri="{FF2B5EF4-FFF2-40B4-BE49-F238E27FC236}">
                  <a16:creationId xmlns:a16="http://schemas.microsoft.com/office/drawing/2014/main" id="{B4D36886-452E-47C9-BDDC-2069832800B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53" name="Rectangle 152">
              <a:extLst>
                <a:ext uri="{FF2B5EF4-FFF2-40B4-BE49-F238E27FC236}">
                  <a16:creationId xmlns:a16="http://schemas.microsoft.com/office/drawing/2014/main" id="{E8392471-F0DB-4145-8756-7C8E0FB723DD}"/>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54" name="Rectangle 153">
              <a:extLst>
                <a:ext uri="{FF2B5EF4-FFF2-40B4-BE49-F238E27FC236}">
                  <a16:creationId xmlns:a16="http://schemas.microsoft.com/office/drawing/2014/main" id="{8AC6C5D5-61EA-4E21-AF9A-5FF2190AC1F8}"/>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55" name="Rectangle 154">
              <a:extLst>
                <a:ext uri="{FF2B5EF4-FFF2-40B4-BE49-F238E27FC236}">
                  <a16:creationId xmlns:a16="http://schemas.microsoft.com/office/drawing/2014/main" id="{05A3898F-54E9-4728-BA26-5887FE042392}"/>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56" name="Rectangle 155">
              <a:extLst>
                <a:ext uri="{FF2B5EF4-FFF2-40B4-BE49-F238E27FC236}">
                  <a16:creationId xmlns:a16="http://schemas.microsoft.com/office/drawing/2014/main" id="{B6F9403D-D247-44C3-A176-DF3499EB8F1F}"/>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57" name="Rectangle 156">
              <a:extLst>
                <a:ext uri="{FF2B5EF4-FFF2-40B4-BE49-F238E27FC236}">
                  <a16:creationId xmlns:a16="http://schemas.microsoft.com/office/drawing/2014/main" id="{69974F16-5C5E-4114-ADCE-A94BB5F07C3B}"/>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58" name="Rectangle 157">
              <a:extLst>
                <a:ext uri="{FF2B5EF4-FFF2-40B4-BE49-F238E27FC236}">
                  <a16:creationId xmlns:a16="http://schemas.microsoft.com/office/drawing/2014/main" id="{0771F64F-50A6-41E0-B467-942152567DED}"/>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1</a:t>
              </a:r>
            </a:p>
          </p:txBody>
        </p:sp>
        <p:sp>
          <p:nvSpPr>
            <p:cNvPr id="159" name="Rectangle 158">
              <a:extLst>
                <a:ext uri="{FF2B5EF4-FFF2-40B4-BE49-F238E27FC236}">
                  <a16:creationId xmlns:a16="http://schemas.microsoft.com/office/drawing/2014/main" id="{1AD70CF2-F1D7-4C04-9B1F-AB19A1EB99A5}"/>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60" name="Rectangle 159">
              <a:extLst>
                <a:ext uri="{FF2B5EF4-FFF2-40B4-BE49-F238E27FC236}">
                  <a16:creationId xmlns:a16="http://schemas.microsoft.com/office/drawing/2014/main" id="{45BE3760-D6F3-4242-9C1F-EAFCD870392A}"/>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1" name="Rectangle 160">
              <a:extLst>
                <a:ext uri="{FF2B5EF4-FFF2-40B4-BE49-F238E27FC236}">
                  <a16:creationId xmlns:a16="http://schemas.microsoft.com/office/drawing/2014/main" id="{96928A4E-511B-4513-A7BC-0CC01A7877F2}"/>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France</a:t>
              </a:r>
            </a:p>
          </p:txBody>
        </p:sp>
        <p:sp>
          <p:nvSpPr>
            <p:cNvPr id="162" name="Rectangle 161">
              <a:extLst>
                <a:ext uri="{FF2B5EF4-FFF2-40B4-BE49-F238E27FC236}">
                  <a16:creationId xmlns:a16="http://schemas.microsoft.com/office/drawing/2014/main" id="{7A94F061-7489-437E-98A6-2386CE950052}"/>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Paris</a:t>
              </a:r>
            </a:p>
          </p:txBody>
        </p:sp>
        <p:sp>
          <p:nvSpPr>
            <p:cNvPr id="163" name="Rectangle 162">
              <a:extLst>
                <a:ext uri="{FF2B5EF4-FFF2-40B4-BE49-F238E27FC236}">
                  <a16:creationId xmlns:a16="http://schemas.microsoft.com/office/drawing/2014/main" id="{E2719BDE-55CE-4911-B7C8-2852A7C05691}"/>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64" name="Rectangle 163">
              <a:extLst>
                <a:ext uri="{FF2B5EF4-FFF2-40B4-BE49-F238E27FC236}">
                  <a16:creationId xmlns:a16="http://schemas.microsoft.com/office/drawing/2014/main" id="{7D1C8FC4-3F20-4367-9FB0-951BE45ECEA8}"/>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165" name="Rectangle 164">
              <a:extLst>
                <a:ext uri="{FF2B5EF4-FFF2-40B4-BE49-F238E27FC236}">
                  <a16:creationId xmlns:a16="http://schemas.microsoft.com/office/drawing/2014/main" id="{25DD6CE3-6720-46EA-AC70-63261CAF507B}"/>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6" name="Rectangle 165">
              <a:extLst>
                <a:ext uri="{FF2B5EF4-FFF2-40B4-BE49-F238E27FC236}">
                  <a16:creationId xmlns:a16="http://schemas.microsoft.com/office/drawing/2014/main" id="{6507FF45-CD47-4290-82A2-A46D9671C470}"/>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sp>
          <p:nvSpPr>
            <p:cNvPr id="167" name="Rectangle 166">
              <a:extLst>
                <a:ext uri="{FF2B5EF4-FFF2-40B4-BE49-F238E27FC236}">
                  <a16:creationId xmlns:a16="http://schemas.microsoft.com/office/drawing/2014/main" id="{A821AD96-15BF-4C82-BE37-979F6F533448}"/>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8" name="Rectangle 167">
              <a:extLst>
                <a:ext uri="{FF2B5EF4-FFF2-40B4-BE49-F238E27FC236}">
                  <a16:creationId xmlns:a16="http://schemas.microsoft.com/office/drawing/2014/main" id="{718657E5-AE72-4657-B2C7-E2FFD97B4B2F}"/>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Moscow</a:t>
              </a:r>
            </a:p>
          </p:txBody>
        </p:sp>
        <p:sp>
          <p:nvSpPr>
            <p:cNvPr id="169" name="Rectangle 168">
              <a:extLst>
                <a:ext uri="{FF2B5EF4-FFF2-40B4-BE49-F238E27FC236}">
                  <a16:creationId xmlns:a16="http://schemas.microsoft.com/office/drawing/2014/main" id="{C993B28D-71C0-43AE-848F-A3C8D741672B}"/>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Belgium</a:t>
              </a:r>
            </a:p>
          </p:txBody>
        </p:sp>
        <p:cxnSp>
          <p:nvCxnSpPr>
            <p:cNvPr id="170" name="Straight Arrow Connector 169">
              <a:extLst>
                <a:ext uri="{FF2B5EF4-FFF2-40B4-BE49-F238E27FC236}">
                  <a16:creationId xmlns:a16="http://schemas.microsoft.com/office/drawing/2014/main" id="{982C9689-FC73-4FF6-9EA4-768C52ED8DC7}"/>
                </a:ext>
              </a:extLst>
            </p:cNvPr>
            <p:cNvCxnSpPr>
              <a:stCxn id="154" idx="2"/>
              <a:endCxn id="156"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54ED035-0AE8-444C-AD4F-9F51C3FECA02}"/>
                </a:ext>
              </a:extLst>
            </p:cNvPr>
            <p:cNvCxnSpPr>
              <a:stCxn id="155" idx="2"/>
              <a:endCxn id="157"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CB1C8E1-F458-4F37-8AE9-D370EEE48FD5}"/>
                </a:ext>
              </a:extLst>
            </p:cNvPr>
            <p:cNvCxnSpPr>
              <a:stCxn id="159" idx="2"/>
              <a:endCxn id="161"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C2D5DD5-6A8E-493E-9034-90CBE42A7EC8}"/>
                </a:ext>
              </a:extLst>
            </p:cNvPr>
            <p:cNvCxnSpPr>
              <a:stCxn id="160" idx="2"/>
              <a:endCxn id="162"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A732508C-D4C9-49CD-85A1-5FC2D885AC9A}"/>
                </a:ext>
              </a:extLst>
            </p:cNvPr>
            <p:cNvCxnSpPr>
              <a:stCxn id="167" idx="2"/>
              <a:endCxn id="168"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A00E865-FB96-45DB-8016-A15ED2A6AAB1}"/>
                </a:ext>
              </a:extLst>
            </p:cNvPr>
            <p:cNvCxnSpPr>
              <a:stCxn id="165" idx="2"/>
              <a:endCxn id="166"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9594529-84C9-44EE-AAA9-44EF3720BA0D}"/>
                </a:ext>
              </a:extLst>
            </p:cNvPr>
            <p:cNvCxnSpPr>
              <a:stCxn id="149" idx="2"/>
              <a:endCxn id="15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389DE30-620D-48FA-9CB5-EEEF9EB7F936}"/>
                </a:ext>
              </a:extLst>
            </p:cNvPr>
            <p:cNvCxnSpPr>
              <a:stCxn id="151" idx="2"/>
              <a:endCxn id="169"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B60B11FB-6EF3-49A9-8B9F-C77572E38D64}"/>
                </a:ext>
              </a:extLst>
            </p:cNvPr>
            <p:cNvCxnSpPr>
              <a:stCxn id="163" idx="2"/>
              <a:endCxn id="167"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F192C33-BE0B-4BEB-9597-9B55C558E3CE}"/>
                </a:ext>
              </a:extLst>
            </p:cNvPr>
            <p:cNvCxnSpPr>
              <a:stCxn id="164" idx="2"/>
              <a:endCxn id="165"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1D78167C-C95B-408D-B377-9078A8EF26C3}"/>
                </a:ext>
              </a:extLst>
            </p:cNvPr>
            <p:cNvCxnSpPr>
              <a:stCxn id="152" idx="2"/>
              <a:endCxn id="164"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6F212C2B-C60E-4B42-9EF1-9CC5769C727F}"/>
                </a:ext>
              </a:extLst>
            </p:cNvPr>
            <p:cNvCxnSpPr>
              <a:stCxn id="153" idx="2"/>
              <a:endCxn id="154"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E34B10D7-5256-483E-8BD3-C3668C712408}"/>
                </a:ext>
              </a:extLst>
            </p:cNvPr>
            <p:cNvCxnSpPr>
              <a:stCxn id="153" idx="2"/>
              <a:endCxn id="155"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A687B0F-C686-4A44-89BC-59A43DB58F69}"/>
                </a:ext>
              </a:extLst>
            </p:cNvPr>
            <p:cNvCxnSpPr>
              <a:stCxn id="150" idx="2"/>
              <a:endCxn id="15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82AF689-EEDD-4FCD-BA0F-376869740CE0}"/>
                </a:ext>
              </a:extLst>
            </p:cNvPr>
            <p:cNvCxnSpPr>
              <a:stCxn id="150" idx="2"/>
              <a:endCxn id="158"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1FA4210D-60E3-4DF1-8BF6-C5198864B752}"/>
                </a:ext>
              </a:extLst>
            </p:cNvPr>
            <p:cNvCxnSpPr>
              <a:stCxn id="149" idx="2"/>
              <a:endCxn id="15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81E02BF5-5A84-4182-B0DA-74F78BD2CF49}"/>
                </a:ext>
              </a:extLst>
            </p:cNvPr>
            <p:cNvCxnSpPr>
              <a:stCxn id="149" idx="2"/>
              <a:endCxn id="15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414005A-9779-4BCE-AB40-DF5AE8A14B70}"/>
                </a:ext>
              </a:extLst>
            </p:cNvPr>
            <p:cNvCxnSpPr>
              <a:stCxn id="152" idx="2"/>
              <a:endCxn id="163"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670B8C2-9BA8-4449-AB55-C4FE9779FE36}"/>
                </a:ext>
              </a:extLst>
            </p:cNvPr>
            <p:cNvCxnSpPr>
              <a:stCxn id="158" idx="2"/>
              <a:endCxn id="159"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Connector: Elbow 188">
              <a:extLst>
                <a:ext uri="{FF2B5EF4-FFF2-40B4-BE49-F238E27FC236}">
                  <a16:creationId xmlns:a16="http://schemas.microsoft.com/office/drawing/2014/main" id="{F71EBF35-8C63-490A-A34E-282BDF2CF6B8}"/>
                </a:ext>
              </a:extLst>
            </p:cNvPr>
            <p:cNvCxnSpPr>
              <a:stCxn id="158" idx="2"/>
              <a:endCxn id="160"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1450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Indexing JSON Documents</a:t>
            </a:r>
            <a:endParaRPr lang="en-US" dirty="0"/>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78746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"locations":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"Germany",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"Bonn",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"revenue": 200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"headquarter": "Italy",</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"exports":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"Berlin",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"dealers":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"name": "Hans"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"Athens"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grpSp>
        <p:nvGrpSpPr>
          <p:cNvPr id="92" name="Group 91">
            <a:extLst>
              <a:ext uri="{FF2B5EF4-FFF2-40B4-BE49-F238E27FC236}">
                <a16:creationId xmlns:a16="http://schemas.microsoft.com/office/drawing/2014/main" id="{0521E8EB-02B4-45EF-A2AD-6501749B1345}"/>
              </a:ext>
            </a:extLst>
          </p:cNvPr>
          <p:cNvGrpSpPr/>
          <p:nvPr/>
        </p:nvGrpSpPr>
        <p:grpSpPr>
          <a:xfrm>
            <a:off x="5717196" y="2112460"/>
            <a:ext cx="5095934" cy="3846315"/>
            <a:chOff x="6712034" y="2054205"/>
            <a:chExt cx="5095934" cy="3846315"/>
          </a:xfrm>
        </p:grpSpPr>
        <p:sp>
          <p:nvSpPr>
            <p:cNvPr id="93" name="Rectangle 92">
              <a:extLst>
                <a:ext uri="{FF2B5EF4-FFF2-40B4-BE49-F238E27FC236}">
                  <a16:creationId xmlns:a16="http://schemas.microsoft.com/office/drawing/2014/main" id="{7EB2FFB2-3D2A-40D4-A11C-73B3FA60BF1B}"/>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94" name="Rectangle 93">
              <a:extLst>
                <a:ext uri="{FF2B5EF4-FFF2-40B4-BE49-F238E27FC236}">
                  <a16:creationId xmlns:a16="http://schemas.microsoft.com/office/drawing/2014/main" id="{34F17CB0-11A8-4D66-8A1E-CA2C26C8C4FE}"/>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95" name="Rectangle 94">
              <a:extLst>
                <a:ext uri="{FF2B5EF4-FFF2-40B4-BE49-F238E27FC236}">
                  <a16:creationId xmlns:a16="http://schemas.microsoft.com/office/drawing/2014/main" id="{D1F5975B-E7FC-4452-B00C-CF6FD94AD612}"/>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96" name="Rectangle 95">
              <a:extLst>
                <a:ext uri="{FF2B5EF4-FFF2-40B4-BE49-F238E27FC236}">
                  <a16:creationId xmlns:a16="http://schemas.microsoft.com/office/drawing/2014/main" id="{24EFE661-42FD-48CF-A37C-35F55DDFC81E}"/>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03" name="Rectangle 102">
              <a:extLst>
                <a:ext uri="{FF2B5EF4-FFF2-40B4-BE49-F238E27FC236}">
                  <a16:creationId xmlns:a16="http://schemas.microsoft.com/office/drawing/2014/main" id="{19428E97-659C-4C21-962B-2063F04A9118}"/>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04" name="Rectangle 103">
              <a:extLst>
                <a:ext uri="{FF2B5EF4-FFF2-40B4-BE49-F238E27FC236}">
                  <a16:creationId xmlns:a16="http://schemas.microsoft.com/office/drawing/2014/main" id="{5DA01DEC-A933-4A73-A2AA-AA4FEA06FA46}"/>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06" name="Rectangle 105">
              <a:extLst>
                <a:ext uri="{FF2B5EF4-FFF2-40B4-BE49-F238E27FC236}">
                  <a16:creationId xmlns:a16="http://schemas.microsoft.com/office/drawing/2014/main" id="{A448F38D-CB7D-4B60-8DD2-09040C434496}"/>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07" name="Rectangle 106">
              <a:extLst>
                <a:ext uri="{FF2B5EF4-FFF2-40B4-BE49-F238E27FC236}">
                  <a16:creationId xmlns:a16="http://schemas.microsoft.com/office/drawing/2014/main" id="{50901C5B-441A-4880-83F2-AD76A5C818C4}"/>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09" name="Rectangle 108">
              <a:extLst>
                <a:ext uri="{FF2B5EF4-FFF2-40B4-BE49-F238E27FC236}">
                  <a16:creationId xmlns:a16="http://schemas.microsoft.com/office/drawing/2014/main" id="{370A756B-C607-49BE-B2F5-96B399631F9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Bonn</a:t>
              </a:r>
            </a:p>
          </p:txBody>
        </p:sp>
        <p:sp>
          <p:nvSpPr>
            <p:cNvPr id="110" name="Rectangle 109">
              <a:extLst>
                <a:ext uri="{FF2B5EF4-FFF2-40B4-BE49-F238E27FC236}">
                  <a16:creationId xmlns:a16="http://schemas.microsoft.com/office/drawing/2014/main" id="{BE09A2CA-D051-42A1-B950-2EBE330BBB21}"/>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revenue</a:t>
              </a:r>
            </a:p>
          </p:txBody>
        </p:sp>
        <p:sp>
          <p:nvSpPr>
            <p:cNvPr id="111" name="Rectangle 110">
              <a:extLst>
                <a:ext uri="{FF2B5EF4-FFF2-40B4-BE49-F238E27FC236}">
                  <a16:creationId xmlns:a16="http://schemas.microsoft.com/office/drawing/2014/main" id="{5864B580-859B-4283-B165-5BF04FF5EB57}"/>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200</a:t>
              </a:r>
            </a:p>
          </p:txBody>
        </p:sp>
        <p:sp>
          <p:nvSpPr>
            <p:cNvPr id="112" name="Rectangle 111">
              <a:extLst>
                <a:ext uri="{FF2B5EF4-FFF2-40B4-BE49-F238E27FC236}">
                  <a16:creationId xmlns:a16="http://schemas.microsoft.com/office/drawing/2014/main" id="{7D08BACF-5460-4AB3-93DB-43BCE54A428F}"/>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13" name="Rectangle 112">
              <a:extLst>
                <a:ext uri="{FF2B5EF4-FFF2-40B4-BE49-F238E27FC236}">
                  <a16:creationId xmlns:a16="http://schemas.microsoft.com/office/drawing/2014/main" id="{556FC651-626E-4550-AF78-1FC4527488B2}"/>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114" name="Rectangle 113">
              <a:extLst>
                <a:ext uri="{FF2B5EF4-FFF2-40B4-BE49-F238E27FC236}">
                  <a16:creationId xmlns:a16="http://schemas.microsoft.com/office/drawing/2014/main" id="{33C0B1B4-6A0C-4897-9562-AAF0E9A712FB}"/>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15" name="Rectangle 114">
              <a:extLst>
                <a:ext uri="{FF2B5EF4-FFF2-40B4-BE49-F238E27FC236}">
                  <a16:creationId xmlns:a16="http://schemas.microsoft.com/office/drawing/2014/main" id="{BAF40C9D-12E6-4B7E-A904-B55AC4F34063}"/>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16" name="Rectangle 115">
              <a:extLst>
                <a:ext uri="{FF2B5EF4-FFF2-40B4-BE49-F238E27FC236}">
                  <a16:creationId xmlns:a16="http://schemas.microsoft.com/office/drawing/2014/main" id="{6B06E155-FF64-444D-B7EC-0DDA65D296DC}"/>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17" name="Rectangle 116">
              <a:extLst>
                <a:ext uri="{FF2B5EF4-FFF2-40B4-BE49-F238E27FC236}">
                  <a16:creationId xmlns:a16="http://schemas.microsoft.com/office/drawing/2014/main" id="{D6FB5850-3656-4AE0-9822-5215F5E9753E}"/>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Italy</a:t>
              </a:r>
            </a:p>
          </p:txBody>
        </p:sp>
        <p:sp>
          <p:nvSpPr>
            <p:cNvPr id="118" name="Rectangle 117">
              <a:extLst>
                <a:ext uri="{FF2B5EF4-FFF2-40B4-BE49-F238E27FC236}">
                  <a16:creationId xmlns:a16="http://schemas.microsoft.com/office/drawing/2014/main" id="{09B50079-1CF9-46BF-B2CF-8FD661428312}"/>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dealers</a:t>
              </a:r>
            </a:p>
          </p:txBody>
        </p:sp>
        <p:sp>
          <p:nvSpPr>
            <p:cNvPr id="119" name="Rectangle 118">
              <a:extLst>
                <a:ext uri="{FF2B5EF4-FFF2-40B4-BE49-F238E27FC236}">
                  <a16:creationId xmlns:a16="http://schemas.microsoft.com/office/drawing/2014/main" id="{5247AEC0-6D50-42B9-B49C-652F608E3E18}"/>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0</a:t>
              </a:r>
            </a:p>
          </p:txBody>
        </p:sp>
        <p:sp>
          <p:nvSpPr>
            <p:cNvPr id="120" name="Rectangle 119">
              <a:extLst>
                <a:ext uri="{FF2B5EF4-FFF2-40B4-BE49-F238E27FC236}">
                  <a16:creationId xmlns:a16="http://schemas.microsoft.com/office/drawing/2014/main" id="{3078DA85-52A1-433B-BDF5-9FE84376E801}"/>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name</a:t>
              </a:r>
            </a:p>
          </p:txBody>
        </p:sp>
        <p:sp>
          <p:nvSpPr>
            <p:cNvPr id="121" name="Rectangle 120">
              <a:extLst>
                <a:ext uri="{FF2B5EF4-FFF2-40B4-BE49-F238E27FC236}">
                  <a16:creationId xmlns:a16="http://schemas.microsoft.com/office/drawing/2014/main" id="{49E158A0-D5C3-4BFA-BED4-53534D9357C0}"/>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Hans</a:t>
              </a:r>
            </a:p>
          </p:txBody>
        </p:sp>
        <p:cxnSp>
          <p:nvCxnSpPr>
            <p:cNvPr id="122" name="Straight Arrow Connector 121">
              <a:extLst>
                <a:ext uri="{FF2B5EF4-FFF2-40B4-BE49-F238E27FC236}">
                  <a16:creationId xmlns:a16="http://schemas.microsoft.com/office/drawing/2014/main" id="{B90BE436-0D66-472E-B228-BD8876370489}"/>
                </a:ext>
              </a:extLst>
            </p:cNvPr>
            <p:cNvCxnSpPr>
              <a:stCxn id="94" idx="2"/>
              <a:endCxn id="103"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74354A6-6260-4778-9D00-C46489D80E8F}"/>
                </a:ext>
              </a:extLst>
            </p:cNvPr>
            <p:cNvCxnSpPr>
              <a:stCxn id="95" idx="2"/>
              <a:endCxn id="11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1DEA80C9-89E9-41CB-BD12-12DD27712D0A}"/>
                </a:ext>
              </a:extLst>
            </p:cNvPr>
            <p:cNvCxnSpPr>
              <a:stCxn id="96" idx="2"/>
              <a:endCxn id="11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7A8A4F0-6E1B-4A3F-AAB6-BE31255F1731}"/>
                </a:ext>
              </a:extLst>
            </p:cNvPr>
            <p:cNvCxnSpPr>
              <a:stCxn id="96" idx="2"/>
              <a:endCxn id="11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A1C78E45-0EDF-4F06-8BB6-40EB78E50D7A}"/>
                </a:ext>
              </a:extLst>
            </p:cNvPr>
            <p:cNvCxnSpPr>
              <a:stCxn id="93" idx="2"/>
              <a:endCxn id="94"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CDC9B4-3016-4785-9036-77BEAF7C9710}"/>
                </a:ext>
              </a:extLst>
            </p:cNvPr>
            <p:cNvCxnSpPr>
              <a:stCxn id="93" idx="2"/>
              <a:endCxn id="96"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B5E78A1-EFA3-4A45-B6CB-A0B5FE55BF57}"/>
                </a:ext>
              </a:extLst>
            </p:cNvPr>
            <p:cNvCxnSpPr>
              <a:stCxn id="103" idx="2"/>
              <a:endCxn id="104"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C8B753D-4567-4E30-95E7-D8F6FA451B05}"/>
                </a:ext>
              </a:extLst>
            </p:cNvPr>
            <p:cNvCxnSpPr>
              <a:stCxn id="103" idx="2"/>
              <a:endCxn id="110"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804EAC6-4B37-4B1F-986D-22897E6B8FF3}"/>
                </a:ext>
              </a:extLst>
            </p:cNvPr>
            <p:cNvCxnSpPr>
              <a:stCxn id="112" idx="2"/>
              <a:endCxn id="115"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2EB8836-8026-4E29-9155-06FD69A6CAC2}"/>
                </a:ext>
              </a:extLst>
            </p:cNvPr>
            <p:cNvCxnSpPr>
              <a:stCxn id="112" idx="2"/>
              <a:endCxn id="11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10680458-4B31-46B8-8D2B-0CE8890BDE01}"/>
                </a:ext>
              </a:extLst>
            </p:cNvPr>
            <p:cNvCxnSpPr>
              <a:stCxn id="113" idx="2"/>
              <a:endCxn id="114"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3A88283-2681-497B-9882-D91669EF96C4}"/>
                </a:ext>
              </a:extLst>
            </p:cNvPr>
            <p:cNvCxnSpPr>
              <a:stCxn id="93" idx="2"/>
              <a:endCxn id="95"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2617A8C-AFC9-4A1B-AD25-9E83EC3095FF}"/>
                </a:ext>
              </a:extLst>
            </p:cNvPr>
            <p:cNvCxnSpPr>
              <a:stCxn id="104" idx="2"/>
              <a:endCxn id="107"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1E598BF-D2BA-4C3B-8101-D3DC5D8A29E5}"/>
                </a:ext>
              </a:extLst>
            </p:cNvPr>
            <p:cNvCxnSpPr>
              <a:stCxn id="106" idx="2"/>
              <a:endCxn id="109"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B7E081C-E00B-46C0-9FED-469377D8E98B}"/>
                </a:ext>
              </a:extLst>
            </p:cNvPr>
            <p:cNvCxnSpPr>
              <a:stCxn id="110" idx="2"/>
              <a:endCxn id="111"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D516161-6562-4AF4-A828-E41B8827E355}"/>
                </a:ext>
              </a:extLst>
            </p:cNvPr>
            <p:cNvCxnSpPr>
              <a:stCxn id="115" idx="2"/>
              <a:endCxn id="116"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6A260C5-9B7D-44FD-AF51-201F184DD136}"/>
                </a:ext>
              </a:extLst>
            </p:cNvPr>
            <p:cNvCxnSpPr>
              <a:stCxn id="118" idx="2"/>
              <a:endCxn id="11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C59C85-076A-4557-8CD9-F972597D7688}"/>
                </a:ext>
              </a:extLst>
            </p:cNvPr>
            <p:cNvCxnSpPr>
              <a:stCxn id="119" idx="2"/>
              <a:endCxn id="12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31F9BD7-44D3-465C-88EE-98C2C41F50C6}"/>
                </a:ext>
              </a:extLst>
            </p:cNvPr>
            <p:cNvCxnSpPr>
              <a:stCxn id="120" idx="2"/>
              <a:endCxn id="12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5756AE-740A-40EC-AEAC-4D0E7230FFFD}"/>
                </a:ext>
              </a:extLst>
            </p:cNvPr>
            <p:cNvCxnSpPr>
              <a:stCxn id="114" idx="2"/>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7B25074-B1C7-4C7E-86C4-566C217BCE8D}"/>
                </a:ext>
              </a:extLst>
            </p:cNvPr>
            <p:cNvCxnSpPr>
              <a:stCxn id="103" idx="2"/>
              <a:endCxn id="106"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03416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JSON Documents</a:t>
            </a:r>
            <a:endParaRPr lang="en-US" sz="4000" dirty="0"/>
          </a:p>
        </p:txBody>
      </p:sp>
      <p:sp>
        <p:nvSpPr>
          <p:cNvPr id="77" name="Rectangle 76">
            <a:extLst>
              <a:ext uri="{FF2B5EF4-FFF2-40B4-BE49-F238E27FC236}">
                <a16:creationId xmlns:a16="http://schemas.microsoft.com/office/drawing/2014/main" id="{D8D8EFD9-E1E0-4AFA-8AC4-8C473A2A357E}"/>
              </a:ext>
            </a:extLst>
          </p:cNvPr>
          <p:cNvSpPr/>
          <p:nvPr/>
        </p:nvSpPr>
        <p:spPr bwMode="auto">
          <a:xfrm>
            <a:off x="11255253" y="4402153"/>
            <a:ext cx="680264"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grpSp>
        <p:nvGrpSpPr>
          <p:cNvPr id="4" name="Group 3">
            <a:extLst>
              <a:ext uri="{FF2B5EF4-FFF2-40B4-BE49-F238E27FC236}">
                <a16:creationId xmlns:a16="http://schemas.microsoft.com/office/drawing/2014/main" id="{3A41E674-B0AB-4B9D-8221-2C0064699BDB}"/>
              </a:ext>
            </a:extLst>
          </p:cNvPr>
          <p:cNvGrpSpPr/>
          <p:nvPr/>
        </p:nvGrpSpPr>
        <p:grpSpPr>
          <a:xfrm>
            <a:off x="6712034" y="2054205"/>
            <a:ext cx="5095934" cy="3846315"/>
            <a:chOff x="6712034" y="2054205"/>
            <a:chExt cx="5095934" cy="3846315"/>
          </a:xfrm>
        </p:grpSpPr>
        <p:sp>
          <p:nvSpPr>
            <p:cNvPr id="47" name="Rectangle 46">
              <a:extLst>
                <a:ext uri="{FF2B5EF4-FFF2-40B4-BE49-F238E27FC236}">
                  <a16:creationId xmlns:a16="http://schemas.microsoft.com/office/drawing/2014/main" id="{51F6647F-D768-43CE-A673-6751D6E60773}"/>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48" name="Rectangle 47">
              <a:extLst>
                <a:ext uri="{FF2B5EF4-FFF2-40B4-BE49-F238E27FC236}">
                  <a16:creationId xmlns:a16="http://schemas.microsoft.com/office/drawing/2014/main" id="{B6245738-29EA-45AC-87A1-07E381D521D7}"/>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49" name="Rectangle 48">
              <a:extLst>
                <a:ext uri="{FF2B5EF4-FFF2-40B4-BE49-F238E27FC236}">
                  <a16:creationId xmlns:a16="http://schemas.microsoft.com/office/drawing/2014/main" id="{33613987-C303-49F8-A1B7-2A73C44E006D}"/>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50" name="Rectangle 49">
              <a:extLst>
                <a:ext uri="{FF2B5EF4-FFF2-40B4-BE49-F238E27FC236}">
                  <a16:creationId xmlns:a16="http://schemas.microsoft.com/office/drawing/2014/main" id="{107D31C3-E88C-4E90-ACFF-259354EA14AB}"/>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51" name="Rectangle 50">
              <a:extLst>
                <a:ext uri="{FF2B5EF4-FFF2-40B4-BE49-F238E27FC236}">
                  <a16:creationId xmlns:a16="http://schemas.microsoft.com/office/drawing/2014/main" id="{58C32129-7FC9-49B2-ACE6-D15E54425177}"/>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52" name="Rectangle 51">
              <a:extLst>
                <a:ext uri="{FF2B5EF4-FFF2-40B4-BE49-F238E27FC236}">
                  <a16:creationId xmlns:a16="http://schemas.microsoft.com/office/drawing/2014/main" id="{7AC4C6BF-2064-4616-8121-07B02858AA08}"/>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53" name="Rectangle 52">
              <a:extLst>
                <a:ext uri="{FF2B5EF4-FFF2-40B4-BE49-F238E27FC236}">
                  <a16:creationId xmlns:a16="http://schemas.microsoft.com/office/drawing/2014/main" id="{F47E703D-0404-4651-9167-DF31625EEDBF}"/>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54" name="Rectangle 53">
              <a:extLst>
                <a:ext uri="{FF2B5EF4-FFF2-40B4-BE49-F238E27FC236}">
                  <a16:creationId xmlns:a16="http://schemas.microsoft.com/office/drawing/2014/main" id="{F7161CF3-C439-4F42-9B77-2C4AA67EFCB3}"/>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55" name="Rectangle 54">
              <a:extLst>
                <a:ext uri="{FF2B5EF4-FFF2-40B4-BE49-F238E27FC236}">
                  <a16:creationId xmlns:a16="http://schemas.microsoft.com/office/drawing/2014/main" id="{6BCEE9DE-D4BF-49D0-9937-99697275F5A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Bonn</a:t>
              </a:r>
            </a:p>
          </p:txBody>
        </p:sp>
        <p:sp>
          <p:nvSpPr>
            <p:cNvPr id="57" name="Rectangle 56">
              <a:extLst>
                <a:ext uri="{FF2B5EF4-FFF2-40B4-BE49-F238E27FC236}">
                  <a16:creationId xmlns:a16="http://schemas.microsoft.com/office/drawing/2014/main" id="{AD1B5913-76F3-4DB9-ABDD-5313EE7E150C}"/>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revenue</a:t>
              </a:r>
            </a:p>
          </p:txBody>
        </p:sp>
        <p:sp>
          <p:nvSpPr>
            <p:cNvPr id="58" name="Rectangle 57">
              <a:extLst>
                <a:ext uri="{FF2B5EF4-FFF2-40B4-BE49-F238E27FC236}">
                  <a16:creationId xmlns:a16="http://schemas.microsoft.com/office/drawing/2014/main" id="{C4A478FB-D9D4-4537-A8A3-B2CA847EF909}"/>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200</a:t>
              </a:r>
            </a:p>
          </p:txBody>
        </p:sp>
        <p:sp>
          <p:nvSpPr>
            <p:cNvPr id="72" name="Rectangle 71">
              <a:extLst>
                <a:ext uri="{FF2B5EF4-FFF2-40B4-BE49-F238E27FC236}">
                  <a16:creationId xmlns:a16="http://schemas.microsoft.com/office/drawing/2014/main" id="{F26936C9-0183-4BCF-B650-2D5AB5773508}"/>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73" name="Rectangle 72">
              <a:extLst>
                <a:ext uri="{FF2B5EF4-FFF2-40B4-BE49-F238E27FC236}">
                  <a16:creationId xmlns:a16="http://schemas.microsoft.com/office/drawing/2014/main" id="{1ED92B2E-D025-452A-83FE-A6BEDE80A16A}"/>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76" name="Rectangle 75">
              <a:extLst>
                <a:ext uri="{FF2B5EF4-FFF2-40B4-BE49-F238E27FC236}">
                  <a16:creationId xmlns:a16="http://schemas.microsoft.com/office/drawing/2014/main" id="{0376D9D8-2B41-45BC-A84A-2FB4DE4457ED}"/>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2" name="Rectangle 81">
              <a:extLst>
                <a:ext uri="{FF2B5EF4-FFF2-40B4-BE49-F238E27FC236}">
                  <a16:creationId xmlns:a16="http://schemas.microsoft.com/office/drawing/2014/main" id="{9E4DD12F-5655-4B29-9784-7F4018456A36}"/>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3" name="Rectangle 82">
              <a:extLst>
                <a:ext uri="{FF2B5EF4-FFF2-40B4-BE49-F238E27FC236}">
                  <a16:creationId xmlns:a16="http://schemas.microsoft.com/office/drawing/2014/main" id="{67A1B52B-1E27-41BC-8659-B3AB13632287}"/>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97" name="Rectangle 96">
              <a:extLst>
                <a:ext uri="{FF2B5EF4-FFF2-40B4-BE49-F238E27FC236}">
                  <a16:creationId xmlns:a16="http://schemas.microsoft.com/office/drawing/2014/main" id="{9412509B-626E-425B-83F9-A32651E43A97}"/>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Italy</a:t>
              </a:r>
            </a:p>
          </p:txBody>
        </p:sp>
        <p:sp>
          <p:nvSpPr>
            <p:cNvPr id="98" name="Rectangle 97">
              <a:extLst>
                <a:ext uri="{FF2B5EF4-FFF2-40B4-BE49-F238E27FC236}">
                  <a16:creationId xmlns:a16="http://schemas.microsoft.com/office/drawing/2014/main" id="{57B22356-0293-4ECC-AD1A-48433F08D234}"/>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dealers</a:t>
              </a:r>
            </a:p>
          </p:txBody>
        </p:sp>
        <p:sp>
          <p:nvSpPr>
            <p:cNvPr id="99" name="Rectangle 98">
              <a:extLst>
                <a:ext uri="{FF2B5EF4-FFF2-40B4-BE49-F238E27FC236}">
                  <a16:creationId xmlns:a16="http://schemas.microsoft.com/office/drawing/2014/main" id="{C783E079-C178-4EEB-907E-67147BA18359}"/>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0</a:t>
              </a:r>
            </a:p>
          </p:txBody>
        </p:sp>
        <p:sp>
          <p:nvSpPr>
            <p:cNvPr id="100" name="Rectangle 99">
              <a:extLst>
                <a:ext uri="{FF2B5EF4-FFF2-40B4-BE49-F238E27FC236}">
                  <a16:creationId xmlns:a16="http://schemas.microsoft.com/office/drawing/2014/main" id="{9B972678-024D-488D-8115-8868BC138DCC}"/>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name</a:t>
              </a:r>
            </a:p>
          </p:txBody>
        </p:sp>
        <p:sp>
          <p:nvSpPr>
            <p:cNvPr id="101" name="Rectangle 100">
              <a:extLst>
                <a:ext uri="{FF2B5EF4-FFF2-40B4-BE49-F238E27FC236}">
                  <a16:creationId xmlns:a16="http://schemas.microsoft.com/office/drawing/2014/main" id="{C3E9C82D-B362-4AAA-84D1-E254444D32DD}"/>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Hans</a:t>
              </a:r>
            </a:p>
          </p:txBody>
        </p:sp>
        <p:cxnSp>
          <p:nvCxnSpPr>
            <p:cNvPr id="114" name="Straight Arrow Connector 113">
              <a:extLst>
                <a:ext uri="{FF2B5EF4-FFF2-40B4-BE49-F238E27FC236}">
                  <a16:creationId xmlns:a16="http://schemas.microsoft.com/office/drawing/2014/main" id="{352D373A-9EAC-4447-9DFF-89438835FF7A}"/>
                </a:ext>
              </a:extLst>
            </p:cNvPr>
            <p:cNvCxnSpPr>
              <a:stCxn id="48" idx="2"/>
              <a:endCxn id="51"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B106F57-0D4E-4C01-A4E3-FE03EE208882}"/>
                </a:ext>
              </a:extLst>
            </p:cNvPr>
            <p:cNvCxnSpPr>
              <a:stCxn id="49" idx="2"/>
              <a:endCxn id="9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33DEEFF-F3AD-440D-AB45-BCEF02355357}"/>
                </a:ext>
              </a:extLst>
            </p:cNvPr>
            <p:cNvCxnSpPr>
              <a:stCxn id="50" idx="2"/>
              <a:endCxn id="7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8D26C84-8354-4F3A-A048-D664BE551BF2}"/>
                </a:ext>
              </a:extLst>
            </p:cNvPr>
            <p:cNvCxnSpPr>
              <a:stCxn id="50" idx="2"/>
              <a:endCxn id="7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CB014AD-8EC9-463F-80E1-397CBEA5B626}"/>
                </a:ext>
              </a:extLst>
            </p:cNvPr>
            <p:cNvCxnSpPr>
              <a:stCxn id="47" idx="2"/>
              <a:endCxn id="48"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E916885D-D65E-4E40-8BFE-0D9698CA817D}"/>
                </a:ext>
              </a:extLst>
            </p:cNvPr>
            <p:cNvCxnSpPr>
              <a:stCxn id="47" idx="2"/>
              <a:endCxn id="50"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9B840ED6-34D4-4A40-9592-531D5C6F2350}"/>
                </a:ext>
              </a:extLst>
            </p:cNvPr>
            <p:cNvCxnSpPr>
              <a:stCxn id="51" idx="2"/>
              <a:endCxn id="52"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A61EB632-C629-4111-9ABE-79612B414F70}"/>
                </a:ext>
              </a:extLst>
            </p:cNvPr>
            <p:cNvCxnSpPr>
              <a:stCxn id="51" idx="2"/>
              <a:endCxn id="57"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A3A4839-EBEA-4CB3-AA52-71CF624600A1}"/>
                </a:ext>
              </a:extLst>
            </p:cNvPr>
            <p:cNvCxnSpPr>
              <a:stCxn id="72" idx="2"/>
              <a:endCxn id="82"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B2196F05-20ED-473D-BC24-093379BA52D1}"/>
                </a:ext>
              </a:extLst>
            </p:cNvPr>
            <p:cNvCxnSpPr>
              <a:stCxn id="72" idx="2"/>
              <a:endCxn id="9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41EA1C05-C2F0-4FD3-828D-B33583502409}"/>
                </a:ext>
              </a:extLst>
            </p:cNvPr>
            <p:cNvCxnSpPr>
              <a:stCxn id="73" idx="2"/>
              <a:endCxn id="76"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441D6E7-6DBC-4483-BF15-D4E7125C3AF5}"/>
                </a:ext>
              </a:extLst>
            </p:cNvPr>
            <p:cNvCxnSpPr>
              <a:stCxn id="47" idx="2"/>
              <a:endCxn id="49"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6AE146A-4272-4628-AC1D-EC95B6BCF267}"/>
                </a:ext>
              </a:extLst>
            </p:cNvPr>
            <p:cNvCxnSpPr>
              <a:stCxn id="52" idx="2"/>
              <a:endCxn id="54"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2A46F4F-B3E3-49AD-8F0E-48ACC24F358A}"/>
                </a:ext>
              </a:extLst>
            </p:cNvPr>
            <p:cNvCxnSpPr>
              <a:stCxn id="53" idx="2"/>
              <a:endCxn id="55"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8C2C651-9970-481C-9E3B-818A0A54B0A7}"/>
                </a:ext>
              </a:extLst>
            </p:cNvPr>
            <p:cNvCxnSpPr>
              <a:stCxn id="57" idx="2"/>
              <a:endCxn id="58"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339594D-BE23-4BCE-BE5B-47610A0CD02E}"/>
                </a:ext>
              </a:extLst>
            </p:cNvPr>
            <p:cNvCxnSpPr>
              <a:stCxn id="82" idx="2"/>
              <a:endCxn id="83"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3A307C6-40FE-4255-A12E-578F7DA4BCCC}"/>
                </a:ext>
              </a:extLst>
            </p:cNvPr>
            <p:cNvCxnSpPr>
              <a:stCxn id="98" idx="2"/>
              <a:endCxn id="9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D972C58-C072-42E3-99F3-5AE106064C44}"/>
                </a:ext>
              </a:extLst>
            </p:cNvPr>
            <p:cNvCxnSpPr>
              <a:stCxn id="99" idx="2"/>
              <a:endCxn id="10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8FCFB9-9CFD-4ACF-941C-85B3E0D4BE66}"/>
                </a:ext>
              </a:extLst>
            </p:cNvPr>
            <p:cNvCxnSpPr>
              <a:stCxn id="100" idx="2"/>
              <a:endCxn id="10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73F1F33-B6DA-4F3F-A6E8-EC694CB7A7E9}"/>
                </a:ext>
              </a:extLst>
            </p:cNvPr>
            <p:cNvCxnSpPr>
              <a:stCxn id="76" idx="2"/>
              <a:endCxn id="77" idx="0"/>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75E9EDA-E58A-4E3A-992D-BDA033E16580}"/>
                </a:ext>
              </a:extLst>
            </p:cNvPr>
            <p:cNvCxnSpPr>
              <a:stCxn id="51" idx="2"/>
              <a:endCxn id="53"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914A094-FEFC-4E55-BF1E-FC93857181FB}"/>
              </a:ext>
            </a:extLst>
          </p:cNvPr>
          <p:cNvGrpSpPr/>
          <p:nvPr/>
        </p:nvGrpSpPr>
        <p:grpSpPr>
          <a:xfrm>
            <a:off x="528912" y="2056111"/>
            <a:ext cx="5334777" cy="2599234"/>
            <a:chOff x="528912" y="2056111"/>
            <a:chExt cx="5334777" cy="2599234"/>
          </a:xfrm>
        </p:grpSpPr>
        <p:sp>
          <p:nvSpPr>
            <p:cNvPr id="9" name="Rectangle 8">
              <a:extLst>
                <a:ext uri="{FF2B5EF4-FFF2-40B4-BE49-F238E27FC236}">
                  <a16:creationId xmlns:a16="http://schemas.microsoft.com/office/drawing/2014/main" id="{D5E4E02D-413C-404C-91A9-85138797E398}"/>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0" name="Rectangle 9">
              <a:extLst>
                <a:ext uri="{FF2B5EF4-FFF2-40B4-BE49-F238E27FC236}">
                  <a16:creationId xmlns:a16="http://schemas.microsoft.com/office/drawing/2014/main" id="{4DE1E19D-B3A4-46DA-8219-C8F5847AE20A}"/>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11" name="Rectangle 10">
              <a:extLst>
                <a:ext uri="{FF2B5EF4-FFF2-40B4-BE49-F238E27FC236}">
                  <a16:creationId xmlns:a16="http://schemas.microsoft.com/office/drawing/2014/main" id="{AD966B7E-9792-42AA-B485-81FE44C1A42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12" name="Rectangle 11">
              <a:extLst>
                <a:ext uri="{FF2B5EF4-FFF2-40B4-BE49-F238E27FC236}">
                  <a16:creationId xmlns:a16="http://schemas.microsoft.com/office/drawing/2014/main" id="{BDA1F111-61AD-4321-8ABA-837733DDCDD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3" name="Rectangle 12">
              <a:extLst>
                <a:ext uri="{FF2B5EF4-FFF2-40B4-BE49-F238E27FC236}">
                  <a16:creationId xmlns:a16="http://schemas.microsoft.com/office/drawing/2014/main" id="{7830F8AD-1550-49F9-ADE2-5503D26DDCF6}"/>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5" name="Rectangle 14">
              <a:extLst>
                <a:ext uri="{FF2B5EF4-FFF2-40B4-BE49-F238E27FC236}">
                  <a16:creationId xmlns:a16="http://schemas.microsoft.com/office/drawing/2014/main" id="{4B9A07D2-273E-42C3-8C0D-4DE2E558B049}"/>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6" name="Rectangle 15">
              <a:extLst>
                <a:ext uri="{FF2B5EF4-FFF2-40B4-BE49-F238E27FC236}">
                  <a16:creationId xmlns:a16="http://schemas.microsoft.com/office/drawing/2014/main" id="{C278114D-4AAC-4D76-9A17-845071E65B1F}"/>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7" name="Rectangle 16">
              <a:extLst>
                <a:ext uri="{FF2B5EF4-FFF2-40B4-BE49-F238E27FC236}">
                  <a16:creationId xmlns:a16="http://schemas.microsoft.com/office/drawing/2014/main" id="{B2273184-49DC-4A32-87B5-41268E8326E4}"/>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8" name="Rectangle 17">
              <a:extLst>
                <a:ext uri="{FF2B5EF4-FFF2-40B4-BE49-F238E27FC236}">
                  <a16:creationId xmlns:a16="http://schemas.microsoft.com/office/drawing/2014/main" id="{4FDA34EB-72C3-4F16-AA02-00BE0CD54086}"/>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9" name="Rectangle 18">
              <a:extLst>
                <a:ext uri="{FF2B5EF4-FFF2-40B4-BE49-F238E27FC236}">
                  <a16:creationId xmlns:a16="http://schemas.microsoft.com/office/drawing/2014/main" id="{7E8F778E-B493-461C-8EF0-539587F46191}"/>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1</a:t>
              </a:r>
            </a:p>
          </p:txBody>
        </p:sp>
        <p:sp>
          <p:nvSpPr>
            <p:cNvPr id="20" name="Rectangle 19">
              <a:extLst>
                <a:ext uri="{FF2B5EF4-FFF2-40B4-BE49-F238E27FC236}">
                  <a16:creationId xmlns:a16="http://schemas.microsoft.com/office/drawing/2014/main" id="{87F8166F-CF3A-4F46-A544-B3698D617FC7}"/>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21" name="Rectangle 20">
              <a:extLst>
                <a:ext uri="{FF2B5EF4-FFF2-40B4-BE49-F238E27FC236}">
                  <a16:creationId xmlns:a16="http://schemas.microsoft.com/office/drawing/2014/main" id="{DF8A25F8-42B5-4D1A-9D67-59930B4345CF}"/>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22" name="Rectangle 21">
              <a:extLst>
                <a:ext uri="{FF2B5EF4-FFF2-40B4-BE49-F238E27FC236}">
                  <a16:creationId xmlns:a16="http://schemas.microsoft.com/office/drawing/2014/main" id="{0E62AB1C-D73B-4ACB-84A5-FA4AF40BD8EB}"/>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France</a:t>
              </a:r>
            </a:p>
          </p:txBody>
        </p:sp>
        <p:sp>
          <p:nvSpPr>
            <p:cNvPr id="23" name="Rectangle 22">
              <a:extLst>
                <a:ext uri="{FF2B5EF4-FFF2-40B4-BE49-F238E27FC236}">
                  <a16:creationId xmlns:a16="http://schemas.microsoft.com/office/drawing/2014/main" id="{5EA85D8C-C1D4-4E6F-A695-B856EE255E76}"/>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Paris</a:t>
              </a:r>
            </a:p>
          </p:txBody>
        </p:sp>
        <p:sp>
          <p:nvSpPr>
            <p:cNvPr id="79" name="Rectangle 78">
              <a:extLst>
                <a:ext uri="{FF2B5EF4-FFF2-40B4-BE49-F238E27FC236}">
                  <a16:creationId xmlns:a16="http://schemas.microsoft.com/office/drawing/2014/main" id="{25A17A95-2FD9-4731-BE4B-C65FB23A6208}"/>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80" name="Rectangle 79">
              <a:extLst>
                <a:ext uri="{FF2B5EF4-FFF2-40B4-BE49-F238E27FC236}">
                  <a16:creationId xmlns:a16="http://schemas.microsoft.com/office/drawing/2014/main" id="{D0B623D4-E470-4B1B-B44F-CAD6E0435A82}"/>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87" name="Rectangle 86">
              <a:extLst>
                <a:ext uri="{FF2B5EF4-FFF2-40B4-BE49-F238E27FC236}">
                  <a16:creationId xmlns:a16="http://schemas.microsoft.com/office/drawing/2014/main" id="{A1F3B763-F13D-4774-9F48-685E84199876}"/>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8" name="Rectangle 87">
              <a:extLst>
                <a:ext uri="{FF2B5EF4-FFF2-40B4-BE49-F238E27FC236}">
                  <a16:creationId xmlns:a16="http://schemas.microsoft.com/office/drawing/2014/main" id="{B04CD2CF-3F41-4720-8CC3-5BA5BCEDCE5C}"/>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sp>
          <p:nvSpPr>
            <p:cNvPr id="90" name="Rectangle 89">
              <a:extLst>
                <a:ext uri="{FF2B5EF4-FFF2-40B4-BE49-F238E27FC236}">
                  <a16:creationId xmlns:a16="http://schemas.microsoft.com/office/drawing/2014/main" id="{A1C8B7CA-61A1-4E62-AA77-DFAB31C2280D}"/>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91" name="Rectangle 90">
              <a:extLst>
                <a:ext uri="{FF2B5EF4-FFF2-40B4-BE49-F238E27FC236}">
                  <a16:creationId xmlns:a16="http://schemas.microsoft.com/office/drawing/2014/main" id="{1CB3BDF5-36FB-4D92-AD5D-34E389021445}"/>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Moscow</a:t>
              </a:r>
            </a:p>
          </p:txBody>
        </p:sp>
        <p:sp>
          <p:nvSpPr>
            <p:cNvPr id="110" name="Rectangle 109">
              <a:extLst>
                <a:ext uri="{FF2B5EF4-FFF2-40B4-BE49-F238E27FC236}">
                  <a16:creationId xmlns:a16="http://schemas.microsoft.com/office/drawing/2014/main" id="{5BD99300-F8CE-4AD5-A2B8-E887D1D587FF}"/>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Belgium</a:t>
              </a:r>
            </a:p>
          </p:txBody>
        </p:sp>
        <p:cxnSp>
          <p:nvCxnSpPr>
            <p:cNvPr id="168" name="Straight Arrow Connector 167">
              <a:extLst>
                <a:ext uri="{FF2B5EF4-FFF2-40B4-BE49-F238E27FC236}">
                  <a16:creationId xmlns:a16="http://schemas.microsoft.com/office/drawing/2014/main" id="{6764AEB3-C1F1-4236-95B8-2950904D0C39}"/>
                </a:ext>
              </a:extLst>
            </p:cNvPr>
            <p:cNvCxnSpPr>
              <a:stCxn id="15" idx="2"/>
              <a:endCxn id="17"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3D68E5C-C90C-429A-B0DB-77FBA15E4BA7}"/>
                </a:ext>
              </a:extLst>
            </p:cNvPr>
            <p:cNvCxnSpPr>
              <a:stCxn id="16" idx="2"/>
              <a:endCxn id="18"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B780F38-029F-46F6-B049-A3F87F594B4D}"/>
                </a:ext>
              </a:extLst>
            </p:cNvPr>
            <p:cNvCxnSpPr>
              <a:stCxn id="20" idx="2"/>
              <a:endCxn id="22"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31DAF99-6357-4F3E-8864-819371667D00}"/>
                </a:ext>
              </a:extLst>
            </p:cNvPr>
            <p:cNvCxnSpPr>
              <a:stCxn id="21" idx="2"/>
              <a:endCxn id="23"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D532883-A2E2-49DA-8798-6E16ABE42BFB}"/>
                </a:ext>
              </a:extLst>
            </p:cNvPr>
            <p:cNvCxnSpPr>
              <a:stCxn id="90" idx="2"/>
              <a:endCxn id="91"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C2BE3E9-05C0-4A23-A34E-CE653B909C83}"/>
                </a:ext>
              </a:extLst>
            </p:cNvPr>
            <p:cNvCxnSpPr>
              <a:stCxn id="87" idx="2"/>
              <a:endCxn id="88"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9810F32-B9E8-48FE-BE8E-0D4AB954DE14}"/>
                </a:ext>
              </a:extLst>
            </p:cNvPr>
            <p:cNvCxnSpPr>
              <a:stCxn id="9" idx="2"/>
              <a:endCxn id="1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5FD91329-29B8-4833-800D-8571852BBCBF}"/>
                </a:ext>
              </a:extLst>
            </p:cNvPr>
            <p:cNvCxnSpPr>
              <a:stCxn id="11" idx="2"/>
              <a:endCxn id="110"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6FEEF4C-2EDB-4949-B106-4F1E10F3BAE0}"/>
                </a:ext>
              </a:extLst>
            </p:cNvPr>
            <p:cNvCxnSpPr>
              <a:stCxn id="79" idx="2"/>
              <a:endCxn id="90"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DFEC3CB3-E891-42FC-8146-B4A785C5B91A}"/>
                </a:ext>
              </a:extLst>
            </p:cNvPr>
            <p:cNvCxnSpPr>
              <a:stCxn id="80" idx="2"/>
              <a:endCxn id="87"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E96E2A69-E7AD-4549-AB6D-2D985C317CC9}"/>
                </a:ext>
              </a:extLst>
            </p:cNvPr>
            <p:cNvCxnSpPr>
              <a:stCxn id="12" idx="2"/>
              <a:endCxn id="80"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34063952-5C18-4B9F-8223-8882B7782936}"/>
                </a:ext>
              </a:extLst>
            </p:cNvPr>
            <p:cNvCxnSpPr>
              <a:stCxn id="13" idx="2"/>
              <a:endCxn id="15"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E2C136A6-EDFD-46C2-9200-215009FA3879}"/>
                </a:ext>
              </a:extLst>
            </p:cNvPr>
            <p:cNvCxnSpPr>
              <a:stCxn id="13" idx="2"/>
              <a:endCxn id="16"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96D937E7-3784-42EE-A90D-541223270227}"/>
                </a:ext>
              </a:extLst>
            </p:cNvPr>
            <p:cNvCxnSpPr>
              <a:stCxn id="10" idx="2"/>
              <a:endCxn id="1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454BFFBE-D0EF-48A5-A5C3-43C02C799BD8}"/>
                </a:ext>
              </a:extLst>
            </p:cNvPr>
            <p:cNvCxnSpPr>
              <a:stCxn id="10" idx="2"/>
              <a:endCxn id="19"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97FA2636-2F80-4210-94BF-A9BB0314254D}"/>
                </a:ext>
              </a:extLst>
            </p:cNvPr>
            <p:cNvCxnSpPr>
              <a:stCxn id="9" idx="2"/>
              <a:endCxn id="1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5125D666-89A6-4495-A7A0-C6A7283A088B}"/>
                </a:ext>
              </a:extLst>
            </p:cNvPr>
            <p:cNvCxnSpPr>
              <a:stCxn id="9" idx="2"/>
              <a:endCxn id="1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CDF8E8-19EC-46AB-99AC-68BF74327681}"/>
                </a:ext>
              </a:extLst>
            </p:cNvPr>
            <p:cNvCxnSpPr>
              <a:stCxn id="12" idx="2"/>
              <a:endCxn id="79"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0B84A36-41D1-49B7-892A-1986D75CBF8D}"/>
                </a:ext>
              </a:extLst>
            </p:cNvPr>
            <p:cNvCxnSpPr>
              <a:stCxn id="19" idx="2"/>
              <a:endCxn id="20"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Connector: Elbow 207">
              <a:extLst>
                <a:ext uri="{FF2B5EF4-FFF2-40B4-BE49-F238E27FC236}">
                  <a16:creationId xmlns:a16="http://schemas.microsoft.com/office/drawing/2014/main" id="{9F2F68AC-A175-428E-BFDF-27AB48F49448}"/>
                </a:ext>
              </a:extLst>
            </p:cNvPr>
            <p:cNvCxnSpPr>
              <a:stCxn id="19" idx="2"/>
              <a:endCxn id="21"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DF1FA28-EBD4-405C-A8EF-6DE72EBDBE2A}"/>
              </a:ext>
            </a:extLst>
          </p:cNvPr>
          <p:cNvSpPr txBox="1"/>
          <p:nvPr/>
        </p:nvSpPr>
        <p:spPr>
          <a:xfrm>
            <a:off x="5791316" y="2863476"/>
            <a:ext cx="984885" cy="1292662"/>
          </a:xfrm>
          <a:prstGeom prst="rect">
            <a:avLst/>
          </a:prstGeom>
          <a:noFill/>
        </p:spPr>
        <p:txBody>
          <a:bodyPr wrap="non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t>
            </a:r>
          </a:p>
        </p:txBody>
      </p:sp>
    </p:spTree>
    <p:extLst>
      <p:ext uri="{BB962C8B-B14F-4D97-AF65-F5344CB8AC3E}">
        <p14:creationId xmlns:p14="http://schemas.microsoft.com/office/powerpoint/2010/main" val="122965320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Inverted Index</a:t>
            </a:r>
          </a:p>
        </p:txBody>
      </p:sp>
      <p:grpSp>
        <p:nvGrpSpPr>
          <p:cNvPr id="3" name="Group 2">
            <a:extLst>
              <a:ext uri="{FF2B5EF4-FFF2-40B4-BE49-F238E27FC236}">
                <a16:creationId xmlns:a16="http://schemas.microsoft.com/office/drawing/2014/main" id="{674E171D-2FA5-4129-B542-A1EC00FD1D18}"/>
              </a:ext>
            </a:extLst>
          </p:cNvPr>
          <p:cNvGrpSpPr/>
          <p:nvPr/>
        </p:nvGrpSpPr>
        <p:grpSpPr>
          <a:xfrm>
            <a:off x="1834732" y="1854798"/>
            <a:ext cx="8522536" cy="4316704"/>
            <a:chOff x="116144" y="1854798"/>
            <a:chExt cx="8522536" cy="4316704"/>
          </a:xfrm>
        </p:grpSpPr>
        <p:sp>
          <p:nvSpPr>
            <p:cNvPr id="95" name="Rectangle 94">
              <a:extLst>
                <a:ext uri="{FF2B5EF4-FFF2-40B4-BE49-F238E27FC236}">
                  <a16:creationId xmlns:a16="http://schemas.microsoft.com/office/drawing/2014/main" id="{95835D53-A841-42F0-BBF5-99315160C059}"/>
                </a:ext>
              </a:extLst>
            </p:cNvPr>
            <p:cNvSpPr/>
            <p:nvPr/>
          </p:nvSpPr>
          <p:spPr bwMode="auto">
            <a:xfrm>
              <a:off x="4618567" y="1857345"/>
              <a:ext cx="274320" cy="2743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96" name="Rectangle 95">
              <a:extLst>
                <a:ext uri="{FF2B5EF4-FFF2-40B4-BE49-F238E27FC236}">
                  <a16:creationId xmlns:a16="http://schemas.microsoft.com/office/drawing/2014/main" id="{A1792EB3-3421-4CF5-8263-875DBE469799}"/>
                </a:ext>
              </a:extLst>
            </p:cNvPr>
            <p:cNvSpPr/>
            <p:nvPr/>
          </p:nvSpPr>
          <p:spPr bwMode="auto">
            <a:xfrm>
              <a:off x="2121855" y="2448876"/>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locations</a:t>
              </a:r>
            </a:p>
          </p:txBody>
        </p:sp>
        <p:sp>
          <p:nvSpPr>
            <p:cNvPr id="97" name="Rectangle 96">
              <a:extLst>
                <a:ext uri="{FF2B5EF4-FFF2-40B4-BE49-F238E27FC236}">
                  <a16:creationId xmlns:a16="http://schemas.microsoft.com/office/drawing/2014/main" id="{E679FBD7-E13B-4CBD-86C1-C2055053E41D}"/>
                </a:ext>
              </a:extLst>
            </p:cNvPr>
            <p:cNvSpPr/>
            <p:nvPr/>
          </p:nvSpPr>
          <p:spPr bwMode="auto">
            <a:xfrm>
              <a:off x="4161368" y="2448876"/>
              <a:ext cx="11887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headquarter</a:t>
              </a:r>
            </a:p>
          </p:txBody>
        </p:sp>
        <p:sp>
          <p:nvSpPr>
            <p:cNvPr id="98" name="Rectangle 97">
              <a:extLst>
                <a:ext uri="{FF2B5EF4-FFF2-40B4-BE49-F238E27FC236}">
                  <a16:creationId xmlns:a16="http://schemas.microsoft.com/office/drawing/2014/main" id="{FF73D807-83B3-4DBE-923E-941E02D65737}"/>
                </a:ext>
              </a:extLst>
            </p:cNvPr>
            <p:cNvSpPr/>
            <p:nvPr/>
          </p:nvSpPr>
          <p:spPr bwMode="auto">
            <a:xfrm>
              <a:off x="6419535" y="2448876"/>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exports</a:t>
              </a:r>
            </a:p>
          </p:txBody>
        </p:sp>
        <p:sp>
          <p:nvSpPr>
            <p:cNvPr id="99" name="Rectangle 98">
              <a:extLst>
                <a:ext uri="{FF2B5EF4-FFF2-40B4-BE49-F238E27FC236}">
                  <a16:creationId xmlns:a16="http://schemas.microsoft.com/office/drawing/2014/main" id="{C1C8FCFF-7C33-4360-8746-353626BAA78D}"/>
                </a:ext>
              </a:extLst>
            </p:cNvPr>
            <p:cNvSpPr/>
            <p:nvPr/>
          </p:nvSpPr>
          <p:spPr bwMode="auto">
            <a:xfrm>
              <a:off x="200255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00" name="Rectangle 99">
              <a:extLst>
                <a:ext uri="{FF2B5EF4-FFF2-40B4-BE49-F238E27FC236}">
                  <a16:creationId xmlns:a16="http://schemas.microsoft.com/office/drawing/2014/main" id="{12CC4581-C550-46DF-BCE5-5DAF26CBC804}"/>
                </a:ext>
              </a:extLst>
            </p:cNvPr>
            <p:cNvSpPr/>
            <p:nvPr/>
          </p:nvSpPr>
          <p:spPr bwMode="auto">
            <a:xfrm>
              <a:off x="53084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country</a:t>
              </a:r>
            </a:p>
          </p:txBody>
        </p:sp>
        <p:sp>
          <p:nvSpPr>
            <p:cNvPr id="101" name="Rectangle 100">
              <a:extLst>
                <a:ext uri="{FF2B5EF4-FFF2-40B4-BE49-F238E27FC236}">
                  <a16:creationId xmlns:a16="http://schemas.microsoft.com/office/drawing/2014/main" id="{3B808906-4EEE-42D2-AF09-05DC06A191D6}"/>
                </a:ext>
              </a:extLst>
            </p:cNvPr>
            <p:cNvSpPr/>
            <p:nvPr/>
          </p:nvSpPr>
          <p:spPr bwMode="auto">
            <a:xfrm>
              <a:off x="1720365"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02" name="Rectangle 101">
              <a:extLst>
                <a:ext uri="{FF2B5EF4-FFF2-40B4-BE49-F238E27FC236}">
                  <a16:creationId xmlns:a16="http://schemas.microsoft.com/office/drawing/2014/main" id="{67D91F43-8FF7-42F8-884C-A28A48044C06}"/>
                </a:ext>
              </a:extLst>
            </p:cNvPr>
            <p:cNvSpPr/>
            <p:nvPr/>
          </p:nvSpPr>
          <p:spPr bwMode="auto">
            <a:xfrm>
              <a:off x="485578" y="4522197"/>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Germany</a:t>
              </a:r>
            </a:p>
          </p:txBody>
        </p:sp>
        <p:sp>
          <p:nvSpPr>
            <p:cNvPr id="103" name="Rectangle 102">
              <a:extLst>
                <a:ext uri="{FF2B5EF4-FFF2-40B4-BE49-F238E27FC236}">
                  <a16:creationId xmlns:a16="http://schemas.microsoft.com/office/drawing/2014/main" id="{29345323-B74E-4645-8F21-2DE799D34338}"/>
                </a:ext>
              </a:extLst>
            </p:cNvPr>
            <p:cNvSpPr/>
            <p:nvPr/>
          </p:nvSpPr>
          <p:spPr bwMode="auto">
            <a:xfrm>
              <a:off x="1344801" y="410677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Berlin</a:t>
              </a:r>
            </a:p>
          </p:txBody>
        </p:sp>
        <p:sp>
          <p:nvSpPr>
            <p:cNvPr id="104" name="Rectangle 103">
              <a:extLst>
                <a:ext uri="{FF2B5EF4-FFF2-40B4-BE49-F238E27FC236}">
                  <a16:creationId xmlns:a16="http://schemas.microsoft.com/office/drawing/2014/main" id="{C660FE1F-EDF4-479E-873E-7F1C67DC23BB}"/>
                </a:ext>
              </a:extLst>
            </p:cNvPr>
            <p:cNvSpPr/>
            <p:nvPr/>
          </p:nvSpPr>
          <p:spPr bwMode="auto">
            <a:xfrm>
              <a:off x="2542218"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revenue</a:t>
              </a:r>
            </a:p>
          </p:txBody>
        </p:sp>
        <p:sp>
          <p:nvSpPr>
            <p:cNvPr id="105" name="Rectangle 104">
              <a:extLst>
                <a:ext uri="{FF2B5EF4-FFF2-40B4-BE49-F238E27FC236}">
                  <a16:creationId xmlns:a16="http://schemas.microsoft.com/office/drawing/2014/main" id="{68F04D02-92F5-4422-B9A8-68663ECC3252}"/>
                </a:ext>
              </a:extLst>
            </p:cNvPr>
            <p:cNvSpPr/>
            <p:nvPr/>
          </p:nvSpPr>
          <p:spPr bwMode="auto">
            <a:xfrm>
              <a:off x="2679379" y="4815052"/>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200</a:t>
              </a:r>
            </a:p>
          </p:txBody>
        </p:sp>
        <p:sp>
          <p:nvSpPr>
            <p:cNvPr id="106" name="Rectangle 105">
              <a:extLst>
                <a:ext uri="{FF2B5EF4-FFF2-40B4-BE49-F238E27FC236}">
                  <a16:creationId xmlns:a16="http://schemas.microsoft.com/office/drawing/2014/main" id="{8C089008-B1CB-4382-9689-BE89D5AF9A98}"/>
                </a:ext>
              </a:extLst>
            </p:cNvPr>
            <p:cNvSpPr/>
            <p:nvPr/>
          </p:nvSpPr>
          <p:spPr bwMode="auto">
            <a:xfrm>
              <a:off x="622851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07" name="Rectangle 106">
              <a:extLst>
                <a:ext uri="{FF2B5EF4-FFF2-40B4-BE49-F238E27FC236}">
                  <a16:creationId xmlns:a16="http://schemas.microsoft.com/office/drawing/2014/main" id="{B655708F-C99A-4B87-942D-CEAE5E7E3BBF}"/>
                </a:ext>
              </a:extLst>
            </p:cNvPr>
            <p:cNvSpPr/>
            <p:nvPr/>
          </p:nvSpPr>
          <p:spPr bwMode="auto">
            <a:xfrm>
              <a:off x="7088167"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1</a:t>
              </a:r>
            </a:p>
          </p:txBody>
        </p:sp>
        <p:sp>
          <p:nvSpPr>
            <p:cNvPr id="108" name="Rectangle 107">
              <a:extLst>
                <a:ext uri="{FF2B5EF4-FFF2-40B4-BE49-F238E27FC236}">
                  <a16:creationId xmlns:a16="http://schemas.microsoft.com/office/drawing/2014/main" id="{8CCEDF40-DC8B-450F-83CB-55E6C7D4B0B5}"/>
                </a:ext>
              </a:extLst>
            </p:cNvPr>
            <p:cNvSpPr/>
            <p:nvPr/>
          </p:nvSpPr>
          <p:spPr bwMode="auto">
            <a:xfrm>
              <a:off x="804588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09" name="Rectangle 108">
              <a:extLst>
                <a:ext uri="{FF2B5EF4-FFF2-40B4-BE49-F238E27FC236}">
                  <a16:creationId xmlns:a16="http://schemas.microsoft.com/office/drawing/2014/main" id="{6DB6E000-26A6-4D61-9BFA-498AC60E42F3}"/>
                </a:ext>
              </a:extLst>
            </p:cNvPr>
            <p:cNvSpPr/>
            <p:nvPr/>
          </p:nvSpPr>
          <p:spPr bwMode="auto">
            <a:xfrm>
              <a:off x="7907160" y="4815052"/>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Athens</a:t>
              </a:r>
            </a:p>
          </p:txBody>
        </p:sp>
        <p:sp>
          <p:nvSpPr>
            <p:cNvPr id="110" name="Rectangle 109">
              <a:extLst>
                <a:ext uri="{FF2B5EF4-FFF2-40B4-BE49-F238E27FC236}">
                  <a16:creationId xmlns:a16="http://schemas.microsoft.com/office/drawing/2014/main" id="{F67531E6-CCE4-4349-BF44-415172A0FA2B}"/>
                </a:ext>
              </a:extLst>
            </p:cNvPr>
            <p:cNvSpPr/>
            <p:nvPr/>
          </p:nvSpPr>
          <p:spPr bwMode="auto">
            <a:xfrm>
              <a:off x="6182790"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11" name="Rectangle 110">
              <a:extLst>
                <a:ext uri="{FF2B5EF4-FFF2-40B4-BE49-F238E27FC236}">
                  <a16:creationId xmlns:a16="http://schemas.microsoft.com/office/drawing/2014/main" id="{C0D16AAA-3269-416A-B039-343D3383C7AB}"/>
                </a:ext>
              </a:extLst>
            </p:cNvPr>
            <p:cNvSpPr/>
            <p:nvPr/>
          </p:nvSpPr>
          <p:spPr bwMode="auto">
            <a:xfrm>
              <a:off x="6091350"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Berlin</a:t>
              </a:r>
            </a:p>
          </p:txBody>
        </p:sp>
        <p:sp>
          <p:nvSpPr>
            <p:cNvPr id="112" name="Rectangle 111">
              <a:extLst>
                <a:ext uri="{FF2B5EF4-FFF2-40B4-BE49-F238E27FC236}">
                  <a16:creationId xmlns:a16="http://schemas.microsoft.com/office/drawing/2014/main" id="{7F07DCCD-4FAF-4F2B-83E9-93D32C414146}"/>
                </a:ext>
              </a:extLst>
            </p:cNvPr>
            <p:cNvSpPr/>
            <p:nvPr/>
          </p:nvSpPr>
          <p:spPr bwMode="auto">
            <a:xfrm>
              <a:off x="4904569"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Italy</a:t>
              </a:r>
            </a:p>
          </p:txBody>
        </p:sp>
        <p:sp>
          <p:nvSpPr>
            <p:cNvPr id="113" name="Rectangle 112">
              <a:extLst>
                <a:ext uri="{FF2B5EF4-FFF2-40B4-BE49-F238E27FC236}">
                  <a16:creationId xmlns:a16="http://schemas.microsoft.com/office/drawing/2014/main" id="{6971CD2C-B89B-45C7-B3EC-83783F8D5797}"/>
                </a:ext>
              </a:extLst>
            </p:cNvPr>
            <p:cNvSpPr/>
            <p:nvPr/>
          </p:nvSpPr>
          <p:spPr bwMode="auto">
            <a:xfrm>
              <a:off x="6859567"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dealers</a:t>
              </a:r>
            </a:p>
          </p:txBody>
        </p:sp>
        <p:sp>
          <p:nvSpPr>
            <p:cNvPr id="114" name="Rectangle 113">
              <a:extLst>
                <a:ext uri="{FF2B5EF4-FFF2-40B4-BE49-F238E27FC236}">
                  <a16:creationId xmlns:a16="http://schemas.microsoft.com/office/drawing/2014/main" id="{55C5B2FA-F2D9-4E46-9A67-BD2A425AD9E5}"/>
                </a:ext>
              </a:extLst>
            </p:cNvPr>
            <p:cNvSpPr/>
            <p:nvPr/>
          </p:nvSpPr>
          <p:spPr bwMode="auto">
            <a:xfrm>
              <a:off x="7088167" y="4815052"/>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15" name="Rectangle 114">
              <a:extLst>
                <a:ext uri="{FF2B5EF4-FFF2-40B4-BE49-F238E27FC236}">
                  <a16:creationId xmlns:a16="http://schemas.microsoft.com/office/drawing/2014/main" id="{D3E8FBF6-661D-4FF2-8EE2-2E080D3BBA9E}"/>
                </a:ext>
              </a:extLst>
            </p:cNvPr>
            <p:cNvSpPr/>
            <p:nvPr/>
          </p:nvSpPr>
          <p:spPr bwMode="auto">
            <a:xfrm>
              <a:off x="6951007" y="540513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name</a:t>
              </a:r>
            </a:p>
          </p:txBody>
        </p:sp>
        <p:sp>
          <p:nvSpPr>
            <p:cNvPr id="116" name="Rectangle 115">
              <a:extLst>
                <a:ext uri="{FF2B5EF4-FFF2-40B4-BE49-F238E27FC236}">
                  <a16:creationId xmlns:a16="http://schemas.microsoft.com/office/drawing/2014/main" id="{C5BD9FF3-59EF-42EB-9215-720A0BC10973}"/>
                </a:ext>
              </a:extLst>
            </p:cNvPr>
            <p:cNvSpPr/>
            <p:nvPr/>
          </p:nvSpPr>
          <p:spPr bwMode="auto">
            <a:xfrm>
              <a:off x="6951007" y="589718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Hans</a:t>
              </a:r>
            </a:p>
          </p:txBody>
        </p:sp>
        <p:sp>
          <p:nvSpPr>
            <p:cNvPr id="117" name="Rectangle 116">
              <a:extLst>
                <a:ext uri="{FF2B5EF4-FFF2-40B4-BE49-F238E27FC236}">
                  <a16:creationId xmlns:a16="http://schemas.microsoft.com/office/drawing/2014/main" id="{BA00C19B-36C7-4FF4-A541-44DD3497B7C1}"/>
                </a:ext>
              </a:extLst>
            </p:cNvPr>
            <p:cNvSpPr/>
            <p:nvPr/>
          </p:nvSpPr>
          <p:spPr bwMode="auto">
            <a:xfrm>
              <a:off x="1808527"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Bonn</a:t>
              </a:r>
            </a:p>
          </p:txBody>
        </p:sp>
        <p:sp>
          <p:nvSpPr>
            <p:cNvPr id="118" name="Rectangle 117">
              <a:extLst>
                <a:ext uri="{FF2B5EF4-FFF2-40B4-BE49-F238E27FC236}">
                  <a16:creationId xmlns:a16="http://schemas.microsoft.com/office/drawing/2014/main" id="{D26CE8D8-43CE-4406-B68F-249C6E84C942}"/>
                </a:ext>
              </a:extLst>
            </p:cNvPr>
            <p:cNvSpPr/>
            <p:nvPr/>
          </p:nvSpPr>
          <p:spPr bwMode="auto">
            <a:xfrm>
              <a:off x="2751269"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1</a:t>
              </a:r>
            </a:p>
          </p:txBody>
        </p:sp>
        <p:sp>
          <p:nvSpPr>
            <p:cNvPr id="119" name="Rectangle 118">
              <a:extLst>
                <a:ext uri="{FF2B5EF4-FFF2-40B4-BE49-F238E27FC236}">
                  <a16:creationId xmlns:a16="http://schemas.microsoft.com/office/drawing/2014/main" id="{DC5E8237-9641-4C8F-965D-25BA8D6248C9}"/>
                </a:ext>
              </a:extLst>
            </p:cNvPr>
            <p:cNvSpPr/>
            <p:nvPr/>
          </p:nvSpPr>
          <p:spPr bwMode="auto">
            <a:xfrm>
              <a:off x="371912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country</a:t>
              </a:r>
            </a:p>
          </p:txBody>
        </p:sp>
        <p:sp>
          <p:nvSpPr>
            <p:cNvPr id="120" name="Rectangle 119">
              <a:extLst>
                <a:ext uri="{FF2B5EF4-FFF2-40B4-BE49-F238E27FC236}">
                  <a16:creationId xmlns:a16="http://schemas.microsoft.com/office/drawing/2014/main" id="{81B2EA5F-11C9-4D98-B957-6FB9891163E6}"/>
                </a:ext>
              </a:extLst>
            </p:cNvPr>
            <p:cNvSpPr/>
            <p:nvPr/>
          </p:nvSpPr>
          <p:spPr bwMode="auto">
            <a:xfrm>
              <a:off x="490456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21" name="Rectangle 120">
              <a:extLst>
                <a:ext uri="{FF2B5EF4-FFF2-40B4-BE49-F238E27FC236}">
                  <a16:creationId xmlns:a16="http://schemas.microsoft.com/office/drawing/2014/main" id="{75CDD8A1-702C-4D29-8639-2F9440E8B6D2}"/>
                </a:ext>
              </a:extLst>
            </p:cNvPr>
            <p:cNvSpPr/>
            <p:nvPr/>
          </p:nvSpPr>
          <p:spPr bwMode="auto">
            <a:xfrm>
              <a:off x="3329397" y="4106774"/>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France</a:t>
              </a:r>
            </a:p>
          </p:txBody>
        </p:sp>
        <p:sp>
          <p:nvSpPr>
            <p:cNvPr id="122" name="Rectangle 121">
              <a:extLst>
                <a:ext uri="{FF2B5EF4-FFF2-40B4-BE49-F238E27FC236}">
                  <a16:creationId xmlns:a16="http://schemas.microsoft.com/office/drawing/2014/main" id="{133DF133-DC6B-4064-8FA9-C9808E508ECC}"/>
                </a:ext>
              </a:extLst>
            </p:cNvPr>
            <p:cNvSpPr/>
            <p:nvPr/>
          </p:nvSpPr>
          <p:spPr bwMode="auto">
            <a:xfrm>
              <a:off x="4263310" y="4106774"/>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Paris</a:t>
              </a:r>
            </a:p>
          </p:txBody>
        </p:sp>
        <p:sp>
          <p:nvSpPr>
            <p:cNvPr id="123" name="Rectangle 122">
              <a:extLst>
                <a:ext uri="{FF2B5EF4-FFF2-40B4-BE49-F238E27FC236}">
                  <a16:creationId xmlns:a16="http://schemas.microsoft.com/office/drawing/2014/main" id="{E73033FD-B1AD-4167-94B2-39DD5026FC11}"/>
                </a:ext>
              </a:extLst>
            </p:cNvPr>
            <p:cNvSpPr/>
            <p:nvPr/>
          </p:nvSpPr>
          <p:spPr bwMode="auto">
            <a:xfrm>
              <a:off x="3787597"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Belgium</a:t>
              </a:r>
            </a:p>
          </p:txBody>
        </p:sp>
        <p:sp>
          <p:nvSpPr>
            <p:cNvPr id="124" name="Rectangle 123">
              <a:extLst>
                <a:ext uri="{FF2B5EF4-FFF2-40B4-BE49-F238E27FC236}">
                  <a16:creationId xmlns:a16="http://schemas.microsoft.com/office/drawing/2014/main" id="{B50F02B2-DBB2-424B-B1DE-E799AC2AE0ED}"/>
                </a:ext>
              </a:extLst>
            </p:cNvPr>
            <p:cNvSpPr/>
            <p:nvPr/>
          </p:nvSpPr>
          <p:spPr bwMode="auto">
            <a:xfrm>
              <a:off x="5131273" y="410677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Moscow</a:t>
              </a:r>
            </a:p>
          </p:txBody>
        </p:sp>
        <p:sp>
          <p:nvSpPr>
            <p:cNvPr id="125" name="TextBox 124">
              <a:extLst>
                <a:ext uri="{FF2B5EF4-FFF2-40B4-BE49-F238E27FC236}">
                  <a16:creationId xmlns:a16="http://schemas.microsoft.com/office/drawing/2014/main" id="{E372C1B8-6938-4940-8755-8E8E2C27258C}"/>
                </a:ext>
              </a:extLst>
            </p:cNvPr>
            <p:cNvSpPr txBox="1"/>
            <p:nvPr/>
          </p:nvSpPr>
          <p:spPr>
            <a:xfrm>
              <a:off x="4252807" y="1854798"/>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6" name="TextBox 125">
              <a:extLst>
                <a:ext uri="{FF2B5EF4-FFF2-40B4-BE49-F238E27FC236}">
                  <a16:creationId xmlns:a16="http://schemas.microsoft.com/office/drawing/2014/main" id="{9E3831CF-019B-4BAF-A271-4745121F5AD7}"/>
                </a:ext>
              </a:extLst>
            </p:cNvPr>
            <p:cNvSpPr txBox="1"/>
            <p:nvPr/>
          </p:nvSpPr>
          <p:spPr>
            <a:xfrm>
              <a:off x="1762339"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7" name="TextBox 126">
              <a:extLst>
                <a:ext uri="{FF2B5EF4-FFF2-40B4-BE49-F238E27FC236}">
                  <a16:creationId xmlns:a16="http://schemas.microsoft.com/office/drawing/2014/main" id="{D72A107D-6D5F-45A8-AB24-E316483346D7}"/>
                </a:ext>
              </a:extLst>
            </p:cNvPr>
            <p:cNvSpPr txBox="1"/>
            <p:nvPr/>
          </p:nvSpPr>
          <p:spPr>
            <a:xfrm>
              <a:off x="3798673"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8" name="TextBox 127">
              <a:extLst>
                <a:ext uri="{FF2B5EF4-FFF2-40B4-BE49-F238E27FC236}">
                  <a16:creationId xmlns:a16="http://schemas.microsoft.com/office/drawing/2014/main" id="{CFED6688-540F-428A-B61C-F1B1EDFAC207}"/>
                </a:ext>
              </a:extLst>
            </p:cNvPr>
            <p:cNvSpPr txBox="1"/>
            <p:nvPr/>
          </p:nvSpPr>
          <p:spPr>
            <a:xfrm>
              <a:off x="6048695"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9" name="TextBox 128">
              <a:extLst>
                <a:ext uri="{FF2B5EF4-FFF2-40B4-BE49-F238E27FC236}">
                  <a16:creationId xmlns:a16="http://schemas.microsoft.com/office/drawing/2014/main" id="{0F1B797D-7A5D-4335-B49C-E8E857A4D30A}"/>
                </a:ext>
              </a:extLst>
            </p:cNvPr>
            <p:cNvSpPr txBox="1"/>
            <p:nvPr/>
          </p:nvSpPr>
          <p:spPr>
            <a:xfrm>
              <a:off x="1636790"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0" name="TextBox 129">
              <a:extLst>
                <a:ext uri="{FF2B5EF4-FFF2-40B4-BE49-F238E27FC236}">
                  <a16:creationId xmlns:a16="http://schemas.microsoft.com/office/drawing/2014/main" id="{2478404C-2D90-47EE-B4EE-C8808B518B48}"/>
                </a:ext>
              </a:extLst>
            </p:cNvPr>
            <p:cNvSpPr txBox="1"/>
            <p:nvPr/>
          </p:nvSpPr>
          <p:spPr>
            <a:xfrm>
              <a:off x="162668"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1" name="TextBox 130">
              <a:extLst>
                <a:ext uri="{FF2B5EF4-FFF2-40B4-BE49-F238E27FC236}">
                  <a16:creationId xmlns:a16="http://schemas.microsoft.com/office/drawing/2014/main" id="{7D4A91AD-F7F6-48F1-BF67-77B8D6A573A0}"/>
                </a:ext>
              </a:extLst>
            </p:cNvPr>
            <p:cNvSpPr txBox="1"/>
            <p:nvPr/>
          </p:nvSpPr>
          <p:spPr>
            <a:xfrm>
              <a:off x="1358100"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3" name="TextBox 132">
              <a:extLst>
                <a:ext uri="{FF2B5EF4-FFF2-40B4-BE49-F238E27FC236}">
                  <a16:creationId xmlns:a16="http://schemas.microsoft.com/office/drawing/2014/main" id="{2E962FA2-78EC-44C5-B05A-D9F7C726DEE2}"/>
                </a:ext>
              </a:extLst>
            </p:cNvPr>
            <p:cNvSpPr txBox="1"/>
            <p:nvPr/>
          </p:nvSpPr>
          <p:spPr>
            <a:xfrm>
              <a:off x="2175769"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4" name="TextBox 133">
              <a:extLst>
                <a:ext uri="{FF2B5EF4-FFF2-40B4-BE49-F238E27FC236}">
                  <a16:creationId xmlns:a16="http://schemas.microsoft.com/office/drawing/2014/main" id="{99A27879-6A28-495C-B559-1C2AE00FACB4}"/>
                </a:ext>
              </a:extLst>
            </p:cNvPr>
            <p:cNvSpPr txBox="1"/>
            <p:nvPr/>
          </p:nvSpPr>
          <p:spPr>
            <a:xfrm>
              <a:off x="116144" y="452032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5" name="TextBox 134">
              <a:extLst>
                <a:ext uri="{FF2B5EF4-FFF2-40B4-BE49-F238E27FC236}">
                  <a16:creationId xmlns:a16="http://schemas.microsoft.com/office/drawing/2014/main" id="{C6841069-1E9A-41B1-B2E5-FFF02D84A576}"/>
                </a:ext>
              </a:extLst>
            </p:cNvPr>
            <p:cNvSpPr txBox="1"/>
            <p:nvPr/>
          </p:nvSpPr>
          <p:spPr>
            <a:xfrm>
              <a:off x="1160156"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36" name="TextBox 135">
              <a:extLst>
                <a:ext uri="{FF2B5EF4-FFF2-40B4-BE49-F238E27FC236}">
                  <a16:creationId xmlns:a16="http://schemas.microsoft.com/office/drawing/2014/main" id="{EBCCC0C3-5330-44A7-8E73-82B1A55105F6}"/>
                </a:ext>
              </a:extLst>
            </p:cNvPr>
            <p:cNvSpPr txBox="1"/>
            <p:nvPr/>
          </p:nvSpPr>
          <p:spPr>
            <a:xfrm>
              <a:off x="1574079"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38" name="TextBox 137">
              <a:extLst>
                <a:ext uri="{FF2B5EF4-FFF2-40B4-BE49-F238E27FC236}">
                  <a16:creationId xmlns:a16="http://schemas.microsoft.com/office/drawing/2014/main" id="{550B1206-71DB-4C16-A5AE-D09310DE11C7}"/>
                </a:ext>
              </a:extLst>
            </p:cNvPr>
            <p:cNvSpPr txBox="1"/>
            <p:nvPr/>
          </p:nvSpPr>
          <p:spPr>
            <a:xfrm>
              <a:off x="2451613"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39" name="TextBox 138">
              <a:extLst>
                <a:ext uri="{FF2B5EF4-FFF2-40B4-BE49-F238E27FC236}">
                  <a16:creationId xmlns:a16="http://schemas.microsoft.com/office/drawing/2014/main" id="{AA1D7BB8-D7E5-40D3-A5B0-F5E7A72530E9}"/>
                </a:ext>
              </a:extLst>
            </p:cNvPr>
            <p:cNvSpPr txBox="1"/>
            <p:nvPr/>
          </p:nvSpPr>
          <p:spPr>
            <a:xfrm>
              <a:off x="4677709" y="2949453"/>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40" name="TextBox 139">
              <a:extLst>
                <a:ext uri="{FF2B5EF4-FFF2-40B4-BE49-F238E27FC236}">
                  <a16:creationId xmlns:a16="http://schemas.microsoft.com/office/drawing/2014/main" id="{C4BAC8B8-74B7-4FB0-A45D-C23967CF3822}"/>
                </a:ext>
              </a:extLst>
            </p:cNvPr>
            <p:cNvSpPr txBox="1"/>
            <p:nvPr/>
          </p:nvSpPr>
          <p:spPr>
            <a:xfrm>
              <a:off x="2569753" y="2949453"/>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1" name="TextBox 140">
              <a:extLst>
                <a:ext uri="{FF2B5EF4-FFF2-40B4-BE49-F238E27FC236}">
                  <a16:creationId xmlns:a16="http://schemas.microsoft.com/office/drawing/2014/main" id="{38E1EC6B-0B8B-45E5-8D4A-5258769F78EB}"/>
                </a:ext>
              </a:extLst>
            </p:cNvPr>
            <p:cNvSpPr txBox="1"/>
            <p:nvPr/>
          </p:nvSpPr>
          <p:spPr>
            <a:xfrm>
              <a:off x="3149892"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3" name="TextBox 142">
              <a:extLst>
                <a:ext uri="{FF2B5EF4-FFF2-40B4-BE49-F238E27FC236}">
                  <a16:creationId xmlns:a16="http://schemas.microsoft.com/office/drawing/2014/main" id="{547B12F8-51F8-453E-B3C4-E395565F5D06}"/>
                </a:ext>
              </a:extLst>
            </p:cNvPr>
            <p:cNvSpPr txBox="1"/>
            <p:nvPr/>
          </p:nvSpPr>
          <p:spPr>
            <a:xfrm>
              <a:off x="4075087"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4" name="TextBox 143">
              <a:extLst>
                <a:ext uri="{FF2B5EF4-FFF2-40B4-BE49-F238E27FC236}">
                  <a16:creationId xmlns:a16="http://schemas.microsoft.com/office/drawing/2014/main" id="{0E866343-FB2D-40CB-AA28-54353885648A}"/>
                </a:ext>
              </a:extLst>
            </p:cNvPr>
            <p:cNvSpPr txBox="1"/>
            <p:nvPr/>
          </p:nvSpPr>
          <p:spPr>
            <a:xfrm>
              <a:off x="3348553"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4" name="TextBox 153">
              <a:extLst>
                <a:ext uri="{FF2B5EF4-FFF2-40B4-BE49-F238E27FC236}">
                  <a16:creationId xmlns:a16="http://schemas.microsoft.com/office/drawing/2014/main" id="{558CD779-4912-4035-866E-5E9144842FC5}"/>
                </a:ext>
              </a:extLst>
            </p:cNvPr>
            <p:cNvSpPr txBox="1"/>
            <p:nvPr/>
          </p:nvSpPr>
          <p:spPr>
            <a:xfrm>
              <a:off x="4538809"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5" name="TextBox 154">
              <a:extLst>
                <a:ext uri="{FF2B5EF4-FFF2-40B4-BE49-F238E27FC236}">
                  <a16:creationId xmlns:a16="http://schemas.microsoft.com/office/drawing/2014/main" id="{A1C2606F-B079-4019-B2F9-F543899DF3A6}"/>
                </a:ext>
              </a:extLst>
            </p:cNvPr>
            <p:cNvSpPr txBox="1"/>
            <p:nvPr/>
          </p:nvSpPr>
          <p:spPr>
            <a:xfrm>
              <a:off x="3604716" y="2949453"/>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56" name="TextBox 155">
              <a:extLst>
                <a:ext uri="{FF2B5EF4-FFF2-40B4-BE49-F238E27FC236}">
                  <a16:creationId xmlns:a16="http://schemas.microsoft.com/office/drawing/2014/main" id="{ED6B3B66-2B7D-4683-953C-4FC15ACC5A51}"/>
                </a:ext>
              </a:extLst>
            </p:cNvPr>
            <p:cNvSpPr txBox="1"/>
            <p:nvPr/>
          </p:nvSpPr>
          <p:spPr>
            <a:xfrm>
              <a:off x="5860141"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7" name="TextBox 156">
              <a:extLst>
                <a:ext uri="{FF2B5EF4-FFF2-40B4-BE49-F238E27FC236}">
                  <a16:creationId xmlns:a16="http://schemas.microsoft.com/office/drawing/2014/main" id="{D53952D2-DF79-4F6E-B3D4-E20FEB3E30DA}"/>
                </a:ext>
              </a:extLst>
            </p:cNvPr>
            <p:cNvSpPr txBox="1"/>
            <p:nvPr/>
          </p:nvSpPr>
          <p:spPr>
            <a:xfrm>
              <a:off x="6691693"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8" name="TextBox 157">
              <a:extLst>
                <a:ext uri="{FF2B5EF4-FFF2-40B4-BE49-F238E27FC236}">
                  <a16:creationId xmlns:a16="http://schemas.microsoft.com/office/drawing/2014/main" id="{B01C752F-21DB-48EC-9A54-9B9082CB87C3}"/>
                </a:ext>
              </a:extLst>
            </p:cNvPr>
            <p:cNvSpPr txBox="1"/>
            <p:nvPr/>
          </p:nvSpPr>
          <p:spPr>
            <a:xfrm>
              <a:off x="5816326"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9" name="TextBox 158">
              <a:extLst>
                <a:ext uri="{FF2B5EF4-FFF2-40B4-BE49-F238E27FC236}">
                  <a16:creationId xmlns:a16="http://schemas.microsoft.com/office/drawing/2014/main" id="{18418AC7-7EC3-4F39-B142-5567430601ED}"/>
                </a:ext>
              </a:extLst>
            </p:cNvPr>
            <p:cNvSpPr txBox="1"/>
            <p:nvPr/>
          </p:nvSpPr>
          <p:spPr>
            <a:xfrm>
              <a:off x="7676715"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60" name="TextBox 159">
              <a:extLst>
                <a:ext uri="{FF2B5EF4-FFF2-40B4-BE49-F238E27FC236}">
                  <a16:creationId xmlns:a16="http://schemas.microsoft.com/office/drawing/2014/main" id="{064D80D9-0ECB-4A34-9E03-6470F1E3AACF}"/>
                </a:ext>
              </a:extLst>
            </p:cNvPr>
            <p:cNvSpPr txBox="1"/>
            <p:nvPr/>
          </p:nvSpPr>
          <p:spPr>
            <a:xfrm>
              <a:off x="6630967" y="3540984"/>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1" name="TextBox 160">
              <a:extLst>
                <a:ext uri="{FF2B5EF4-FFF2-40B4-BE49-F238E27FC236}">
                  <a16:creationId xmlns:a16="http://schemas.microsoft.com/office/drawing/2014/main" id="{D5FC2568-F475-49DF-9248-145A49E99003}"/>
                </a:ext>
              </a:extLst>
            </p:cNvPr>
            <p:cNvSpPr txBox="1"/>
            <p:nvPr/>
          </p:nvSpPr>
          <p:spPr>
            <a:xfrm>
              <a:off x="6859567"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2" name="TextBox 161">
              <a:extLst>
                <a:ext uri="{FF2B5EF4-FFF2-40B4-BE49-F238E27FC236}">
                  <a16:creationId xmlns:a16="http://schemas.microsoft.com/office/drawing/2014/main" id="{ACAEA97E-DABE-43A6-A08E-3636D8F832E8}"/>
                </a:ext>
              </a:extLst>
            </p:cNvPr>
            <p:cNvSpPr txBox="1"/>
            <p:nvPr/>
          </p:nvSpPr>
          <p:spPr>
            <a:xfrm>
              <a:off x="6722303" y="589718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3" name="TextBox 162">
              <a:extLst>
                <a:ext uri="{FF2B5EF4-FFF2-40B4-BE49-F238E27FC236}">
                  <a16:creationId xmlns:a16="http://schemas.microsoft.com/office/drawing/2014/main" id="{1D5F3054-27A9-4E7D-82E4-310857BC0650}"/>
                </a:ext>
              </a:extLst>
            </p:cNvPr>
            <p:cNvSpPr txBox="1"/>
            <p:nvPr/>
          </p:nvSpPr>
          <p:spPr>
            <a:xfrm>
              <a:off x="6722303" y="5405134"/>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4" name="TextBox 163">
              <a:extLst>
                <a:ext uri="{FF2B5EF4-FFF2-40B4-BE49-F238E27FC236}">
                  <a16:creationId xmlns:a16="http://schemas.microsoft.com/office/drawing/2014/main" id="{9E5A5467-31F3-44F0-90B3-D6C4591D9D08}"/>
                </a:ext>
              </a:extLst>
            </p:cNvPr>
            <p:cNvSpPr txBox="1"/>
            <p:nvPr/>
          </p:nvSpPr>
          <p:spPr>
            <a:xfrm>
              <a:off x="4952349"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65" name="TextBox 164">
              <a:extLst>
                <a:ext uri="{FF2B5EF4-FFF2-40B4-BE49-F238E27FC236}">
                  <a16:creationId xmlns:a16="http://schemas.microsoft.com/office/drawing/2014/main" id="{DE88B052-A332-45BC-9A6D-36111C684F9F}"/>
                </a:ext>
              </a:extLst>
            </p:cNvPr>
            <p:cNvSpPr txBox="1"/>
            <p:nvPr/>
          </p:nvSpPr>
          <p:spPr>
            <a:xfrm>
              <a:off x="5866317"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6" name="TextBox 165">
              <a:extLst>
                <a:ext uri="{FF2B5EF4-FFF2-40B4-BE49-F238E27FC236}">
                  <a16:creationId xmlns:a16="http://schemas.microsoft.com/office/drawing/2014/main" id="{60FF1135-6CE7-4648-AEAA-E61BC4D61B8B}"/>
                </a:ext>
              </a:extLst>
            </p:cNvPr>
            <p:cNvSpPr txBox="1"/>
            <p:nvPr/>
          </p:nvSpPr>
          <p:spPr>
            <a:xfrm>
              <a:off x="7672944"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cxnSp>
          <p:nvCxnSpPr>
            <p:cNvPr id="167" name="Connector: Elbow 166">
              <a:extLst>
                <a:ext uri="{FF2B5EF4-FFF2-40B4-BE49-F238E27FC236}">
                  <a16:creationId xmlns:a16="http://schemas.microsoft.com/office/drawing/2014/main" id="{11C20F63-28ED-48B5-A2F9-D6E98AE53187}"/>
                </a:ext>
              </a:extLst>
            </p:cNvPr>
            <p:cNvCxnSpPr>
              <a:stCxn id="95" idx="2"/>
              <a:endCxn id="98" idx="0"/>
            </p:cNvCxnSpPr>
            <p:nvPr/>
          </p:nvCxnSpPr>
          <p:spPr>
            <a:xfrm rot="16200000" flipH="1">
              <a:off x="5634766" y="1252626"/>
              <a:ext cx="317211" cy="20752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1274FAAA-086C-4B35-A6CB-B88633B914DD}"/>
                </a:ext>
              </a:extLst>
            </p:cNvPr>
            <p:cNvCxnSpPr>
              <a:stCxn id="95" idx="2"/>
              <a:endCxn id="96" idx="0"/>
            </p:cNvCxnSpPr>
            <p:nvPr/>
          </p:nvCxnSpPr>
          <p:spPr>
            <a:xfrm rot="5400000">
              <a:off x="3508786" y="1201934"/>
              <a:ext cx="317211" cy="217667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A30B129-32F2-437C-BA66-CC042ACD0843}"/>
                </a:ext>
              </a:extLst>
            </p:cNvPr>
            <p:cNvCxnSpPr>
              <a:stCxn id="95" idx="2"/>
              <a:endCxn id="97" idx="0"/>
            </p:cNvCxnSpPr>
            <p:nvPr/>
          </p:nvCxnSpPr>
          <p:spPr>
            <a:xfrm>
              <a:off x="4755727" y="2131665"/>
              <a:ext cx="1"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39FDC6D6-C20F-415B-B769-E4B90A3DA7F4}"/>
                </a:ext>
              </a:extLst>
            </p:cNvPr>
            <p:cNvCxnSpPr>
              <a:stCxn id="96" idx="2"/>
              <a:endCxn id="99" idx="0"/>
            </p:cNvCxnSpPr>
            <p:nvPr/>
          </p:nvCxnSpPr>
          <p:spPr>
            <a:xfrm rot="5400000">
              <a:off x="2269115" y="2639512"/>
              <a:ext cx="226257" cy="393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60D14B3-A5D9-4AE7-A54B-B92794F5D387}"/>
                </a:ext>
              </a:extLst>
            </p:cNvPr>
            <p:cNvCxnSpPr>
              <a:stCxn id="96" idx="2"/>
              <a:endCxn id="118" idx="0"/>
            </p:cNvCxnSpPr>
            <p:nvPr/>
          </p:nvCxnSpPr>
          <p:spPr>
            <a:xfrm rot="16200000" flipH="1">
              <a:off x="2643474" y="2658777"/>
              <a:ext cx="226257" cy="35509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C5D524B-8EBF-471C-B6C4-522DAD2BE118}"/>
                </a:ext>
              </a:extLst>
            </p:cNvPr>
            <p:cNvCxnSpPr>
              <a:stCxn id="97" idx="2"/>
              <a:endCxn id="123" idx="0"/>
            </p:cNvCxnSpPr>
            <p:nvPr/>
          </p:nvCxnSpPr>
          <p:spPr>
            <a:xfrm rot="5400000">
              <a:off x="4364275" y="2557999"/>
              <a:ext cx="226257" cy="55665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5404DC53-7EFD-49F2-A8DD-CBA40897041C}"/>
                </a:ext>
              </a:extLst>
            </p:cNvPr>
            <p:cNvCxnSpPr>
              <a:stCxn id="97" idx="2"/>
              <a:endCxn id="112" idx="0"/>
            </p:cNvCxnSpPr>
            <p:nvPr/>
          </p:nvCxnSpPr>
          <p:spPr>
            <a:xfrm rot="16200000" flipH="1">
              <a:off x="4922760" y="2556163"/>
              <a:ext cx="226257" cy="56032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23CA00D-3CF7-4B9C-BCF6-1EA52D2BD4DD}"/>
                </a:ext>
              </a:extLst>
            </p:cNvPr>
            <p:cNvCxnSpPr>
              <a:stCxn id="98" idx="2"/>
              <a:endCxn id="106" idx="0"/>
            </p:cNvCxnSpPr>
            <p:nvPr/>
          </p:nvCxnSpPr>
          <p:spPr>
            <a:xfrm rot="5400000">
              <a:off x="6508075" y="2626512"/>
              <a:ext cx="226257" cy="419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436FCEAB-DE46-4703-A187-C5D4D9AFF414}"/>
                </a:ext>
              </a:extLst>
            </p:cNvPr>
            <p:cNvCxnSpPr>
              <a:stCxn id="98" idx="2"/>
              <a:endCxn id="107" idx="0"/>
            </p:cNvCxnSpPr>
            <p:nvPr/>
          </p:nvCxnSpPr>
          <p:spPr>
            <a:xfrm rot="16200000" flipH="1">
              <a:off x="6937903" y="2616308"/>
              <a:ext cx="226257" cy="44003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D660027-8A73-4B81-BB82-A888B13C7740}"/>
                </a:ext>
              </a:extLst>
            </p:cNvPr>
            <p:cNvCxnSpPr>
              <a:stCxn id="99" idx="2"/>
              <a:endCxn id="101" idx="0"/>
            </p:cNvCxnSpPr>
            <p:nvPr/>
          </p:nvCxnSpPr>
          <p:spPr>
            <a:xfrm rot="5400000">
              <a:off x="1908593" y="3264146"/>
              <a:ext cx="317211" cy="23646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5B1CB188-080C-4F01-8FB2-072469C3AEE5}"/>
                </a:ext>
              </a:extLst>
            </p:cNvPr>
            <p:cNvCxnSpPr>
              <a:stCxn id="99" idx="2"/>
              <a:endCxn id="100" idx="0"/>
            </p:cNvCxnSpPr>
            <p:nvPr/>
          </p:nvCxnSpPr>
          <p:spPr>
            <a:xfrm rot="5400000">
              <a:off x="1405273" y="2760826"/>
              <a:ext cx="317211" cy="124310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6AA3BB6D-0156-430C-82A6-8A41B2235CCD}"/>
                </a:ext>
              </a:extLst>
            </p:cNvPr>
            <p:cNvCxnSpPr>
              <a:stCxn id="99" idx="2"/>
              <a:endCxn id="104" idx="0"/>
            </p:cNvCxnSpPr>
            <p:nvPr/>
          </p:nvCxnSpPr>
          <p:spPr>
            <a:xfrm rot="16200000" flipH="1">
              <a:off x="2410959" y="2998244"/>
              <a:ext cx="317211" cy="76826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E7A1441-3586-467C-AC79-FE882E7CC204}"/>
                </a:ext>
              </a:extLst>
            </p:cNvPr>
            <p:cNvCxnSpPr>
              <a:stCxn id="118" idx="2"/>
              <a:endCxn id="119" idx="0"/>
            </p:cNvCxnSpPr>
            <p:nvPr/>
          </p:nvCxnSpPr>
          <p:spPr>
            <a:xfrm rot="16200000" flipH="1">
              <a:off x="3373772" y="2784150"/>
              <a:ext cx="317211" cy="1196456"/>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D857E8A2-434B-4761-97E1-DA0A1B979B26}"/>
                </a:ext>
              </a:extLst>
            </p:cNvPr>
            <p:cNvCxnSpPr>
              <a:stCxn id="118" idx="2"/>
              <a:endCxn id="120" idx="0"/>
            </p:cNvCxnSpPr>
            <p:nvPr/>
          </p:nvCxnSpPr>
          <p:spPr>
            <a:xfrm rot="16200000" flipH="1">
              <a:off x="3875054" y="2282868"/>
              <a:ext cx="317211" cy="2199020"/>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CACD7929-B327-4FE0-9C27-6276259784E3}"/>
                </a:ext>
              </a:extLst>
            </p:cNvPr>
            <p:cNvCxnSpPr>
              <a:stCxn id="106" idx="2"/>
              <a:endCxn id="113" idx="0"/>
            </p:cNvCxnSpPr>
            <p:nvPr/>
          </p:nvCxnSpPr>
          <p:spPr>
            <a:xfrm rot="16200000" flipH="1">
              <a:off x="6682613" y="2952549"/>
              <a:ext cx="317211" cy="85965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4B104C04-6274-4076-A45E-FE158BDE124E}"/>
                </a:ext>
              </a:extLst>
            </p:cNvPr>
            <p:cNvCxnSpPr>
              <a:stCxn id="107" idx="2"/>
              <a:endCxn id="108" idx="0"/>
            </p:cNvCxnSpPr>
            <p:nvPr/>
          </p:nvCxnSpPr>
          <p:spPr>
            <a:xfrm rot="16200000" flipH="1">
              <a:off x="7614163" y="2880657"/>
              <a:ext cx="317211" cy="1003442"/>
            </a:xfrm>
            <a:prstGeom prst="bentConnector3">
              <a:avLst>
                <a:gd name="adj1" fmla="val 27988"/>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3C5B25D-29D7-4702-B724-A1CB0EF22532}"/>
                </a:ext>
              </a:extLst>
            </p:cNvPr>
            <p:cNvCxnSpPr>
              <a:stCxn id="106" idx="2"/>
              <a:endCxn id="110" idx="0"/>
            </p:cNvCxnSpPr>
            <p:nvPr/>
          </p:nvCxnSpPr>
          <p:spPr>
            <a:xfrm>
              <a:off x="6411390" y="3223773"/>
              <a:ext cx="0"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40039964-DB34-48EE-BC48-E07F23560282}"/>
                </a:ext>
              </a:extLst>
            </p:cNvPr>
            <p:cNvCxnSpPr>
              <a:stCxn id="110" idx="2"/>
              <a:endCxn id="111" idx="0"/>
            </p:cNvCxnSpPr>
            <p:nvPr/>
          </p:nvCxnSpPr>
          <p:spPr>
            <a:xfrm>
              <a:off x="6411390"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A18E8D5-30A6-40CC-BE5A-CF3550EF429B}"/>
                </a:ext>
              </a:extLst>
            </p:cNvPr>
            <p:cNvCxnSpPr>
              <a:stCxn id="113" idx="2"/>
              <a:endCxn id="114" idx="0"/>
            </p:cNvCxnSpPr>
            <p:nvPr/>
          </p:nvCxnSpPr>
          <p:spPr>
            <a:xfrm>
              <a:off x="7271047"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BB6E4A-FC7F-4347-9079-A65987D3FBBC}"/>
                </a:ext>
              </a:extLst>
            </p:cNvPr>
            <p:cNvCxnSpPr>
              <a:stCxn id="114" idx="2"/>
              <a:endCxn id="115" idx="0"/>
            </p:cNvCxnSpPr>
            <p:nvPr/>
          </p:nvCxnSpPr>
          <p:spPr>
            <a:xfrm>
              <a:off x="7271047" y="5089372"/>
              <a:ext cx="0" cy="31576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8B5C8FF-FD1A-4954-BD94-E8E6FA5CC54B}"/>
                </a:ext>
              </a:extLst>
            </p:cNvPr>
            <p:cNvCxnSpPr>
              <a:stCxn id="115" idx="2"/>
              <a:endCxn id="116" idx="0"/>
            </p:cNvCxnSpPr>
            <p:nvPr/>
          </p:nvCxnSpPr>
          <p:spPr>
            <a:xfrm>
              <a:off x="7271047" y="5679454"/>
              <a:ext cx="0" cy="21772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F53809B-EAEE-41F8-AC27-D0D9A516646E}"/>
                </a:ext>
              </a:extLst>
            </p:cNvPr>
            <p:cNvCxnSpPr>
              <a:stCxn id="108" idx="2"/>
              <a:endCxn id="109" idx="0"/>
            </p:cNvCxnSpPr>
            <p:nvPr/>
          </p:nvCxnSpPr>
          <p:spPr>
            <a:xfrm flipH="1">
              <a:off x="8272920" y="3815304"/>
              <a:ext cx="1569"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80D29E23-8BC0-4EE9-B1E7-2AFA54626ECD}"/>
                </a:ext>
              </a:extLst>
            </p:cNvPr>
            <p:cNvCxnSpPr>
              <a:cxnSpLocks/>
              <a:stCxn id="104" idx="2"/>
              <a:endCxn id="105" idx="0"/>
            </p:cNvCxnSpPr>
            <p:nvPr/>
          </p:nvCxnSpPr>
          <p:spPr>
            <a:xfrm>
              <a:off x="2953698" y="3815304"/>
              <a:ext cx="1"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82E3C23D-CDA1-405A-974D-33D698CD1EDB}"/>
                </a:ext>
              </a:extLst>
            </p:cNvPr>
            <p:cNvCxnSpPr>
              <a:cxnSpLocks/>
              <a:stCxn id="100" idx="2"/>
              <a:endCxn id="102" idx="0"/>
            </p:cNvCxnSpPr>
            <p:nvPr/>
          </p:nvCxnSpPr>
          <p:spPr>
            <a:xfrm>
              <a:off x="942325" y="3815304"/>
              <a:ext cx="453" cy="70689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2BE06F5B-7275-4F7A-8513-61C64E5EBFB1}"/>
                </a:ext>
              </a:extLst>
            </p:cNvPr>
            <p:cNvCxnSpPr>
              <a:stCxn id="110" idx="2"/>
              <a:endCxn id="124" idx="0"/>
            </p:cNvCxnSpPr>
            <p:nvPr/>
          </p:nvCxnSpPr>
          <p:spPr>
            <a:xfrm rot="5400000">
              <a:off x="5831337" y="3526721"/>
              <a:ext cx="291470" cy="86863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98FFB68F-6F31-4FE7-8DC6-6873FC548CD7}"/>
                </a:ext>
              </a:extLst>
            </p:cNvPr>
            <p:cNvCxnSpPr>
              <a:stCxn id="120" idx="2"/>
              <a:endCxn id="122" idx="0"/>
            </p:cNvCxnSpPr>
            <p:nvPr/>
          </p:nvCxnSpPr>
          <p:spPr>
            <a:xfrm rot="5400000">
              <a:off x="4689665" y="3663270"/>
              <a:ext cx="291470" cy="59553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55C98EDA-0CC7-4D94-AE3D-B4552924F8B8}"/>
                </a:ext>
              </a:extLst>
            </p:cNvPr>
            <p:cNvCxnSpPr>
              <a:stCxn id="119" idx="2"/>
              <a:endCxn id="121" idx="0"/>
            </p:cNvCxnSpPr>
            <p:nvPr/>
          </p:nvCxnSpPr>
          <p:spPr>
            <a:xfrm rot="5400000">
              <a:off x="3767146" y="3743315"/>
              <a:ext cx="291470" cy="43544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3185B847-D839-4E96-9389-8F689221BE26}"/>
                </a:ext>
              </a:extLst>
            </p:cNvPr>
            <p:cNvCxnSpPr>
              <a:stCxn id="101" idx="2"/>
              <a:endCxn id="103" idx="0"/>
            </p:cNvCxnSpPr>
            <p:nvPr/>
          </p:nvCxnSpPr>
          <p:spPr>
            <a:xfrm rot="5400000">
              <a:off x="1661168" y="3818977"/>
              <a:ext cx="291470" cy="28412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5680A6A2-B13F-426D-8137-1CCCA639F3CD}"/>
                </a:ext>
              </a:extLst>
            </p:cNvPr>
            <p:cNvCxnSpPr>
              <a:stCxn id="101" idx="2"/>
              <a:endCxn id="117" idx="0"/>
            </p:cNvCxnSpPr>
            <p:nvPr/>
          </p:nvCxnSpPr>
          <p:spPr>
            <a:xfrm rot="16200000" flipH="1">
              <a:off x="1538892" y="4225377"/>
              <a:ext cx="999748" cy="179602"/>
            </a:xfrm>
            <a:prstGeom prst="bentConnector3">
              <a:avLst>
                <a:gd name="adj1" fmla="val 1441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78831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D55E-F129-4396-A9F4-9AD8F564487D}"/>
              </a:ext>
            </a:extLst>
          </p:cNvPr>
          <p:cNvSpPr>
            <a:spLocks noGrp="1"/>
          </p:cNvSpPr>
          <p:nvPr>
            <p:ph type="title"/>
          </p:nvPr>
        </p:nvSpPr>
        <p:spPr/>
        <p:txBody>
          <a:bodyPr/>
          <a:lstStyle/>
          <a:p>
            <a:r>
              <a:rPr lang="en-US" dirty="0"/>
              <a:t>Indexing Policy</a:t>
            </a:r>
          </a:p>
        </p:txBody>
      </p:sp>
      <p:sp>
        <p:nvSpPr>
          <p:cNvPr id="4" name="Rectangle 3">
            <a:extLst>
              <a:ext uri="{FF2B5EF4-FFF2-40B4-BE49-F238E27FC236}">
                <a16:creationId xmlns:a16="http://schemas.microsoft.com/office/drawing/2014/main" id="{F43FBE14-5476-4FFA-94A8-D8E422182F7A}"/>
              </a:ext>
            </a:extLst>
          </p:cNvPr>
          <p:cNvSpPr/>
          <p:nvPr/>
        </p:nvSpPr>
        <p:spPr>
          <a:xfrm>
            <a:off x="269240" y="1956751"/>
            <a:ext cx="6096000" cy="1754326"/>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indexingMode</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"none",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"automatic": false,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includedPaths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excludedPaths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38FFC35D-96F4-44C4-B168-445B25EDBEE6}"/>
              </a:ext>
            </a:extLst>
          </p:cNvPr>
          <p:cNvSpPr txBox="1"/>
          <p:nvPr/>
        </p:nvSpPr>
        <p:spPr>
          <a:xfrm>
            <a:off x="537029" y="4296229"/>
            <a:ext cx="3802742" cy="627864"/>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No indexing</a:t>
            </a:r>
          </a:p>
        </p:txBody>
      </p:sp>
      <p:sp>
        <p:nvSpPr>
          <p:cNvPr id="9" name="Rectangle 8">
            <a:extLst>
              <a:ext uri="{FF2B5EF4-FFF2-40B4-BE49-F238E27FC236}">
                <a16:creationId xmlns:a16="http://schemas.microsoft.com/office/drawing/2014/main" id="{664624D5-8447-4B35-8680-FFEDF075CEC9}"/>
              </a:ext>
            </a:extLst>
          </p:cNvPr>
          <p:cNvSpPr/>
          <p:nvPr/>
        </p:nvSpPr>
        <p:spPr>
          <a:xfrm>
            <a:off x="4557488" y="28033"/>
            <a:ext cx="7365271" cy="677108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indexingMode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"consistent",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"automatic": true,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includedPaths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"indexes":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"kind": "Range",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dataType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"Number",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"precision":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"/gender/?",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"indexes":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"kind": "Range",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dataType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"precision":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excludedPaths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 name="TextBox 9">
            <a:extLst>
              <a:ext uri="{FF2B5EF4-FFF2-40B4-BE49-F238E27FC236}">
                <a16:creationId xmlns:a16="http://schemas.microsoft.com/office/drawing/2014/main" id="{8823039D-E9A0-41B0-B0BC-EA602A803F45}"/>
              </a:ext>
            </a:extLst>
          </p:cNvPr>
          <p:cNvSpPr txBox="1"/>
          <p:nvPr/>
        </p:nvSpPr>
        <p:spPr>
          <a:xfrm>
            <a:off x="7424058" y="4296229"/>
            <a:ext cx="3802742" cy="627864"/>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Index some properties</a:t>
            </a:r>
          </a:p>
        </p:txBody>
      </p:sp>
    </p:spTree>
    <p:extLst>
      <p:ext uri="{BB962C8B-B14F-4D97-AF65-F5344CB8AC3E}">
        <p14:creationId xmlns:p14="http://schemas.microsoft.com/office/powerpoint/2010/main" val="8608296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a:xfrm>
            <a:off x="269240" y="289511"/>
            <a:ext cx="11655840" cy="899665"/>
          </a:xfrm>
        </p:spPr>
        <p:txBody>
          <a:bodyPr/>
          <a:lstStyle/>
          <a:p>
            <a:r>
              <a:rPr lang="en-US" dirty="0"/>
              <a:t>Range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fontScale="92500" lnSpcReduction="10000"/>
          </a:bodyPr>
          <a:lstStyle/>
          <a:p>
            <a:r>
              <a:rPr lang="en-US" sz="2800" dirty="0"/>
              <a:t>These </a:t>
            </a:r>
            <a:r>
              <a:rPr lang="en-US" sz="2800" u="sng" dirty="0"/>
              <a:t>are created by default </a:t>
            </a:r>
            <a:r>
              <a:rPr lang="en-US" sz="2800" dirty="0"/>
              <a:t>for each property and are needed for:</a:t>
            </a:r>
          </a:p>
          <a:p>
            <a:pPr lvl="0" eaLnBrk="0" fontAlgn="base" hangingPunct="0">
              <a:lnSpc>
                <a:spcPct val="100000"/>
              </a:lnSpc>
              <a:spcBef>
                <a:spcPct val="0"/>
              </a:spcBef>
              <a:spcAft>
                <a:spcPct val="0"/>
              </a:spcAft>
            </a:pPr>
            <a:endParaRPr lang="en-US" altLang="en-US" sz="2400" b="0" dirty="0">
              <a:solidFill>
                <a:schemeClr val="tx1"/>
              </a:solidFill>
            </a:endParaRPr>
          </a:p>
          <a:p>
            <a:pPr lvl="0" eaLnBrk="0" fontAlgn="base" hangingPunct="0">
              <a:lnSpc>
                <a:spcPct val="100000"/>
              </a:lnSpc>
              <a:spcBef>
                <a:spcPct val="0"/>
              </a:spcBef>
              <a:spcAft>
                <a:spcPct val="0"/>
              </a:spcAft>
            </a:pPr>
            <a:r>
              <a:rPr lang="en-US" altLang="en-US" sz="2400" dirty="0">
                <a:solidFill>
                  <a:srgbClr val="000000"/>
                </a:solidFill>
                <a:latin typeface="Segoe UI" panose="020B0502040204020203" pitchFamily="34" charset="0"/>
                <a:cs typeface="Segoe UI" panose="020B0502040204020203" pitchFamily="34" charset="0"/>
              </a:rPr>
              <a:t>Equality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WHERE </a:t>
            </a:r>
            <a:r>
              <a:rPr lang="en-US" altLang="en-US" sz="2400" b="0" dirty="0" err="1">
                <a:solidFill>
                  <a:srgbClr val="000000"/>
                </a:solidFill>
                <a:latin typeface="Consolas" panose="020B0609020204030204" pitchFamily="49" charset="0"/>
                <a:cs typeface="Segoe UI" panose="020B0502040204020203" pitchFamily="34" charset="0"/>
              </a:rPr>
              <a:t>c.property</a:t>
            </a:r>
            <a:r>
              <a:rPr lang="en-US" altLang="en-US" sz="2400" b="0" dirty="0">
                <a:solidFill>
                  <a:srgbClr val="000000"/>
                </a:solidFill>
                <a:latin typeface="Consolas" panose="020B0609020204030204" pitchFamily="49" charset="0"/>
                <a:cs typeface="Segoe UI" panose="020B0502040204020203" pitchFamily="34" charset="0"/>
              </a:rPr>
              <a:t> = 'value’</a:t>
            </a: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Segoe UI" panose="020B0502040204020203" pitchFamily="34" charset="0"/>
                <a:cs typeface="Segoe UI" panose="020B0502040204020203" pitchFamily="34" charset="0"/>
              </a:rPr>
              <a:t>Range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WHERE </a:t>
            </a:r>
            <a:r>
              <a:rPr lang="en-US" altLang="en-US" sz="2400" b="0" dirty="0" err="1">
                <a:solidFill>
                  <a:srgbClr val="000000"/>
                </a:solidFill>
                <a:latin typeface="Consolas" panose="020B0609020204030204" pitchFamily="49" charset="0"/>
                <a:cs typeface="Segoe UI" panose="020B0502040204020203" pitchFamily="34" charset="0"/>
              </a:rPr>
              <a:t>c.property</a:t>
            </a:r>
            <a:r>
              <a:rPr lang="en-US" altLang="en-US" sz="2400" b="0" dirty="0">
                <a:solidFill>
                  <a:srgbClr val="000000"/>
                </a:solidFill>
                <a:latin typeface="Consolas" panose="020B0609020204030204" pitchFamily="49" charset="0"/>
                <a:cs typeface="Segoe UI" panose="020B0502040204020203" pitchFamily="34" charset="0"/>
              </a:rPr>
              <a:t> &gt; 'value'</a:t>
            </a:r>
            <a:r>
              <a:rPr lang="en-US" altLang="en-US" sz="2400" b="0" dirty="0">
                <a:solidFill>
                  <a:srgbClr val="000000"/>
                </a:solidFill>
                <a:latin typeface="Segoe UI" panose="020B0502040204020203" pitchFamily="34" charset="0"/>
                <a:cs typeface="Segoe UI" panose="020B0502040204020203" pitchFamily="34" charset="0"/>
              </a:rPr>
              <a:t> (works for </a:t>
            </a:r>
            <a:r>
              <a:rPr lang="en-US" altLang="en-US" sz="2400" b="0" dirty="0">
                <a:solidFill>
                  <a:srgbClr val="000000"/>
                </a:solidFill>
                <a:latin typeface="Consolas" panose="020B0609020204030204" pitchFamily="49" charset="0"/>
                <a:cs typeface="Segoe UI" panose="020B0502040204020203" pitchFamily="34" charset="0"/>
              </a:rPr>
              <a:t>&gt;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&lt;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&gt;=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&lt;=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a:t>
            </a:r>
            <a:r>
              <a:rPr lang="en-US" altLang="en-US" sz="2400" b="0" dirty="0">
                <a:solidFill>
                  <a:srgbClr val="000000"/>
                </a:solidFill>
                <a:latin typeface="Segoe UI" panose="020B0502040204020203" pitchFamily="34" charset="0"/>
                <a:cs typeface="Segoe UI" panose="020B0502040204020203" pitchFamily="34" charset="0"/>
              </a:rPr>
              <a:t>)</a:t>
            </a:r>
          </a:p>
          <a:p>
            <a:pPr lvl="0" eaLnBrk="0" fontAlgn="base" hangingPunct="0">
              <a:lnSpc>
                <a:spcPct val="100000"/>
              </a:lnSpc>
              <a:spcBef>
                <a:spcPct val="0"/>
              </a:spcBef>
              <a:spcAft>
                <a:spcPct val="0"/>
              </a:spcAft>
            </a:pPr>
            <a:endParaRPr lang="en-US" altLang="en-US" sz="2400" b="0" dirty="0">
              <a:solidFill>
                <a:srgbClr val="000000"/>
              </a:solidFill>
              <a:latin typeface="Consolas" panose="020B0609020204030204" pitchFamily="49"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Consolas" panose="020B0609020204030204" pitchFamily="49" charset="0"/>
                <a:cs typeface="Segoe UI" panose="020B0502040204020203" pitchFamily="34" charset="0"/>
              </a:rPr>
              <a:t>ORDER BY</a:t>
            </a:r>
            <a:r>
              <a:rPr lang="en-US" altLang="en-US" sz="2400" dirty="0">
                <a:solidFill>
                  <a:srgbClr val="000000"/>
                </a:solidFill>
                <a:latin typeface="Segoe UI" panose="020B0502040204020203" pitchFamily="34" charset="0"/>
                <a:cs typeface="Segoe UI" panose="020B0502040204020203" pitchFamily="34" charset="0"/>
              </a:rPr>
              <a:t>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ORDER BY </a:t>
            </a:r>
            <a:r>
              <a:rPr lang="en-US" altLang="en-US" sz="2400" b="0" dirty="0" err="1">
                <a:solidFill>
                  <a:srgbClr val="000000"/>
                </a:solidFill>
                <a:latin typeface="Consolas" panose="020B0609020204030204" pitchFamily="49" charset="0"/>
                <a:cs typeface="Segoe UI" panose="020B0502040204020203" pitchFamily="34" charset="0"/>
              </a:rPr>
              <a:t>c.property</a:t>
            </a: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endParaRPr lang="en-US" altLang="en-US" sz="2400" b="0" dirty="0">
              <a:solidFill>
                <a:srgbClr val="000000"/>
              </a:solidFill>
              <a:latin typeface="Consolas" panose="020B0609020204030204" pitchFamily="49"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Consolas" panose="020B0609020204030204" pitchFamily="49" charset="0"/>
                <a:cs typeface="Segoe UI" panose="020B0502040204020203" pitchFamily="34" charset="0"/>
              </a:rPr>
              <a:t>JOIN</a:t>
            </a:r>
            <a:r>
              <a:rPr lang="en-US" altLang="en-US" sz="2400" dirty="0">
                <a:solidFill>
                  <a:srgbClr val="000000"/>
                </a:solidFill>
                <a:latin typeface="Segoe UI" panose="020B0502040204020203" pitchFamily="34" charset="0"/>
                <a:cs typeface="Segoe UI" panose="020B0502040204020203" pitchFamily="34" charset="0"/>
              </a:rPr>
              <a:t>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child FROM container c JOIN child IN </a:t>
            </a:r>
            <a:r>
              <a:rPr lang="en-US" altLang="en-US" sz="2400" b="0" dirty="0" err="1">
                <a:solidFill>
                  <a:srgbClr val="000000"/>
                </a:solidFill>
                <a:latin typeface="Consolas" panose="020B0609020204030204" pitchFamily="49" charset="0"/>
                <a:cs typeface="Segoe UI" panose="020B0502040204020203" pitchFamily="34" charset="0"/>
              </a:rPr>
              <a:t>c.properties</a:t>
            </a:r>
            <a:r>
              <a:rPr lang="en-US" altLang="en-US" sz="2400" b="0" dirty="0">
                <a:solidFill>
                  <a:srgbClr val="000000"/>
                </a:solidFill>
                <a:latin typeface="Consolas" panose="020B0609020204030204" pitchFamily="49" charset="0"/>
                <a:cs typeface="Segoe UI" panose="020B0502040204020203" pitchFamily="34" charset="0"/>
              </a:rPr>
              <a:t> WHERE child = 'value'</a:t>
            </a:r>
            <a:endParaRPr lang="en-US" altLang="en-US" sz="2400" b="0" dirty="0">
              <a:solidFill>
                <a:srgbClr val="000000"/>
              </a:solidFill>
              <a:latin typeface="Segoe UI" panose="020B0502040204020203" pitchFamily="34" charset="0"/>
              <a:cs typeface="Segoe UI" panose="020B0502040204020203" pitchFamily="34" charset="0"/>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5" name="Rectangle 2">
            <a:extLst>
              <a:ext uri="{FF2B5EF4-FFF2-40B4-BE49-F238E27FC236}">
                <a16:creationId xmlns:a16="http://schemas.microsoft.com/office/drawing/2014/main" id="{EAFA922F-2EF7-46B4-BC2F-B550B44722AD}"/>
              </a:ext>
            </a:extLst>
          </p:cNvPr>
          <p:cNvSpPr>
            <a:spLocks noChangeArrowheads="1"/>
          </p:cNvSpPr>
          <p:nvPr/>
        </p:nvSpPr>
        <p:spPr bwMode="auto">
          <a:xfrm>
            <a:off x="0" y="-215419"/>
            <a:ext cx="182749"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9125112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a:xfrm>
            <a:off x="269240" y="289511"/>
            <a:ext cx="11655840" cy="899665"/>
          </a:xfrm>
        </p:spPr>
        <p:txBody>
          <a:bodyPr/>
          <a:lstStyle/>
          <a:p>
            <a:r>
              <a:rPr lang="en-US" dirty="0"/>
              <a:t>Spatial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a:bodyPr>
          <a:lstStyle/>
          <a:p>
            <a:r>
              <a:rPr lang="en-US" sz="2800" dirty="0"/>
              <a:t>These </a:t>
            </a:r>
            <a:r>
              <a:rPr lang="en-US" sz="2800" u="sng" dirty="0"/>
              <a:t>must be added </a:t>
            </a:r>
            <a:r>
              <a:rPr lang="en-US" sz="2800" dirty="0"/>
              <a:t>and are needed for geospatial queries:</a:t>
            </a:r>
          </a:p>
          <a:p>
            <a:pPr lvl="0" eaLnBrk="0" fontAlgn="base" hangingPunct="0">
              <a:lnSpc>
                <a:spcPct val="100000"/>
              </a:lnSpc>
              <a:spcBef>
                <a:spcPct val="0"/>
              </a:spcBef>
              <a:spcAft>
                <a:spcPct val="0"/>
              </a:spcAft>
            </a:pPr>
            <a:endParaRPr lang="en-US" altLang="en-US" sz="2400" b="0" dirty="0">
              <a:solidFill>
                <a:schemeClr val="tx1"/>
              </a:solidFill>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5" name="Rectangle 2">
            <a:extLst>
              <a:ext uri="{FF2B5EF4-FFF2-40B4-BE49-F238E27FC236}">
                <a16:creationId xmlns:a16="http://schemas.microsoft.com/office/drawing/2014/main" id="{EAFA922F-2EF7-46B4-BC2F-B550B44722AD}"/>
              </a:ext>
            </a:extLst>
          </p:cNvPr>
          <p:cNvSpPr>
            <a:spLocks noChangeArrowheads="1"/>
          </p:cNvSpPr>
          <p:nvPr/>
        </p:nvSpPr>
        <p:spPr bwMode="auto">
          <a:xfrm>
            <a:off x="0" y="-215419"/>
            <a:ext cx="182749"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Rectangle 6">
            <a:extLst>
              <a:ext uri="{FF2B5EF4-FFF2-40B4-BE49-F238E27FC236}">
                <a16:creationId xmlns:a16="http://schemas.microsoft.com/office/drawing/2014/main" id="{C213BB59-84A8-4436-AED3-16726F61328C}"/>
              </a:ext>
            </a:extLst>
          </p:cNvPr>
          <p:cNvSpPr>
            <a:spLocks noChangeArrowheads="1"/>
          </p:cNvSpPr>
          <p:nvPr/>
        </p:nvSpPr>
        <p:spPr bwMode="auto">
          <a:xfrm>
            <a:off x="266920" y="2505777"/>
            <a:ext cx="11655206" cy="2646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Geospatial distance queries: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SELECT * FROM container c WHERE ST_DISTANCE(</a:t>
            </a:r>
            <a:r>
              <a:rPr kumimoji="0" lang="en-US" altLang="en-US" sz="2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c.property</a:t>
            </a: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 "type": "Point", "coordinates": [0.0, 10.0] }) &lt; 40</a:t>
            </a:r>
            <a:endParaRPr kumimoji="0" lang="en-US" altLang="en-US" sz="2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Geospatial within queries: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SELECT * FROM container c WHERE ST_WITHIN(</a:t>
            </a:r>
            <a:r>
              <a:rPr kumimoji="0" lang="en-US" altLang="en-US" sz="2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c.property</a:t>
            </a: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{"type": "Point", "coordinates": [0.0, 10.0] } })</a:t>
            </a:r>
            <a:endParaRPr kumimoji="0" lang="en-US" altLang="en-US" sz="2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536742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p:txBody>
          <a:bodyPr/>
          <a:lstStyle/>
          <a:p>
            <a:r>
              <a:rPr lang="en-US" dirty="0"/>
              <a:t>Composite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a:bodyPr>
          <a:lstStyle/>
          <a:p>
            <a:endParaRPr lang="en-US" sz="2800" dirty="0"/>
          </a:p>
          <a:p>
            <a:endParaRPr lang="en-US" sz="2800" dirty="0"/>
          </a:p>
          <a:p>
            <a:endParaRPr lang="en-US" sz="2800" dirty="0"/>
          </a:p>
          <a:p>
            <a:endParaRPr lang="en-US" sz="2800" dirty="0"/>
          </a:p>
          <a:p>
            <a:endParaRPr lang="en-US" sz="2800" dirty="0"/>
          </a:p>
        </p:txBody>
      </p:sp>
      <p:sp>
        <p:nvSpPr>
          <p:cNvPr id="4" name="Text Placeholder 2">
            <a:extLst>
              <a:ext uri="{FF2B5EF4-FFF2-40B4-BE49-F238E27FC236}">
                <a16:creationId xmlns:a16="http://schemas.microsoft.com/office/drawing/2014/main" id="{6853D164-3818-4711-A0EF-1DDEF6DB4DBB}"/>
              </a:ext>
            </a:extLst>
          </p:cNvPr>
          <p:cNvSpPr txBox="1">
            <a:spLocks/>
          </p:cNvSpPr>
          <p:nvPr/>
        </p:nvSpPr>
        <p:spPr>
          <a:xfrm>
            <a:off x="268397" y="1584156"/>
            <a:ext cx="11655206" cy="4751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lang="en-US" sz="1600" b="1" kern="1200" spc="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236538" indent="-236538" algn="l" defTabSz="914400" rtl="0" eaLnBrk="1" latinLnBrk="0" hangingPunct="1">
              <a:lnSpc>
                <a:spcPct val="90000"/>
              </a:lnSpc>
              <a:spcBef>
                <a:spcPts val="800"/>
              </a:spcBef>
              <a:spcAft>
                <a:spcPts val="400"/>
              </a:spcAft>
              <a:buClr>
                <a:schemeClr val="tx2"/>
              </a:buClr>
              <a:buFont typeface="Arial" panose="020B0604020202020204" pitchFamily="34" charset="0"/>
              <a:buChar char="•"/>
              <a:defRPr lang="en-US" sz="1600" kern="1200" spc="0"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These </a:t>
            </a:r>
            <a:r>
              <a:rPr kumimoji="0" lang="en-US" sz="2800" b="1" i="0" u="sng"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must be added </a:t>
            </a: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and are needed for queries that ORDER BY two or more properties.</a:t>
            </a: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22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ORDER BY queries on multiple properties:</a:t>
            </a:r>
            <a:endPar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2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SELECT * FROM container c ORDER BY </a:t>
            </a:r>
            <a:r>
              <a:rPr kumimoji="0" lang="en-US" altLang="en-US" sz="2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c.firstName</a:t>
            </a:r>
            <a:r>
              <a:rPr kumimoji="0" lang="en-US" altLang="en-US" sz="2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altLang="en-US" sz="2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c.lastName</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44617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Online Index Transformations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208059" cy="1992340"/>
          </a:xfrm>
        </p:spPr>
        <p:txBody>
          <a:bodyPr vert="horz" wrap="square" lIns="146304" tIns="91440" rIns="146304" bIns="91440" rtlCol="0" anchor="t">
            <a:spAutoFit/>
          </a:bodyPr>
          <a:lstStyle/>
          <a:p>
            <a:pPr lvl="0"/>
            <a:r>
              <a:rPr lang="en-US" dirty="0"/>
              <a:t>On-the-fly Index Changes</a:t>
            </a:r>
          </a:p>
          <a:p>
            <a:pPr marL="0" lvl="1" indent="0">
              <a:buNone/>
            </a:pPr>
            <a:r>
              <a:rPr lang="en-US" dirty="0"/>
              <a:t>In Azure Cosmos DB, you can make changes to the indexing policy of a collection on the fly. Changes can affect the shape of the index, including paths, precision values, and its consistency model. </a:t>
            </a:r>
          </a:p>
          <a:p>
            <a:pPr marL="0" lvl="1" indent="0">
              <a:buNone/>
            </a:pPr>
            <a:r>
              <a:rPr lang="en-US" dirty="0"/>
              <a:t>A change in indexing policy effectively requires a transformation of the old index into a new index.</a:t>
            </a:r>
          </a:p>
        </p:txBody>
      </p:sp>
      <p:sp>
        <p:nvSpPr>
          <p:cNvPr id="4" name="Isosceles Triangle 3">
            <a:extLst>
              <a:ext uri="{FF2B5EF4-FFF2-40B4-BE49-F238E27FC236}">
                <a16:creationId xmlns:a16="http://schemas.microsoft.com/office/drawing/2014/main" id="{FD5E3EBE-F6F4-49A8-8796-377DC33427BB}"/>
              </a:ext>
            </a:extLst>
          </p:cNvPr>
          <p:cNvSpPr/>
          <p:nvPr/>
        </p:nvSpPr>
        <p:spPr bwMode="auto">
          <a:xfrm>
            <a:off x="6018854"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v1</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 Policy</a:t>
            </a:r>
          </a:p>
        </p:txBody>
      </p:sp>
      <p:sp>
        <p:nvSpPr>
          <p:cNvPr id="5" name="Isosceles Triangle 4">
            <a:extLst>
              <a:ext uri="{FF2B5EF4-FFF2-40B4-BE49-F238E27FC236}">
                <a16:creationId xmlns:a16="http://schemas.microsoft.com/office/drawing/2014/main" id="{E96FEDF1-0894-4FBF-A009-1B0BA979F85D}"/>
              </a:ext>
            </a:extLst>
          </p:cNvPr>
          <p:cNvSpPr/>
          <p:nvPr/>
        </p:nvSpPr>
        <p:spPr bwMode="auto">
          <a:xfrm>
            <a:off x="9976757"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v2</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 Policy</a:t>
            </a:r>
          </a:p>
        </p:txBody>
      </p:sp>
      <p:grpSp>
        <p:nvGrpSpPr>
          <p:cNvPr id="23" name="Group 22">
            <a:extLst>
              <a:ext uri="{FF2B5EF4-FFF2-40B4-BE49-F238E27FC236}">
                <a16:creationId xmlns:a16="http://schemas.microsoft.com/office/drawing/2014/main" id="{604D0526-4E5C-40D3-8EEE-C3F18AF7B506}"/>
              </a:ext>
            </a:extLst>
          </p:cNvPr>
          <p:cNvGrpSpPr/>
          <p:nvPr/>
        </p:nvGrpSpPr>
        <p:grpSpPr>
          <a:xfrm>
            <a:off x="8059782" y="3052611"/>
            <a:ext cx="1599111" cy="1371600"/>
            <a:chOff x="6441077" y="3052611"/>
            <a:chExt cx="2926080" cy="1371600"/>
          </a:xfrm>
        </p:grpSpPr>
        <p:cxnSp>
          <p:nvCxnSpPr>
            <p:cNvPr id="7" name="Straight Arrow Connector 6">
              <a:extLst>
                <a:ext uri="{FF2B5EF4-FFF2-40B4-BE49-F238E27FC236}">
                  <a16:creationId xmlns:a16="http://schemas.microsoft.com/office/drawing/2014/main" id="{649F5164-0ECC-464F-B3B8-D44159C97FF5}"/>
                </a:ext>
              </a:extLst>
            </p:cNvPr>
            <p:cNvCxnSpPr/>
            <p:nvPr/>
          </p:nvCxnSpPr>
          <p:spPr>
            <a:xfrm flipH="1">
              <a:off x="644107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EBEB2DAA-45DE-4099-B022-A6B82D753132}"/>
                </a:ext>
              </a:extLst>
            </p:cNvPr>
            <p:cNvCxnSpPr/>
            <p:nvPr/>
          </p:nvCxnSpPr>
          <p:spPr>
            <a:xfrm flipH="1">
              <a:off x="721323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a:extLst>
                <a:ext uri="{FF2B5EF4-FFF2-40B4-BE49-F238E27FC236}">
                  <a16:creationId xmlns:a16="http://schemas.microsoft.com/office/drawing/2014/main" id="{F2C3C93B-5986-4D02-A4C2-99F499A10724}"/>
                </a:ext>
              </a:extLst>
            </p:cNvPr>
            <p:cNvCxnSpPr/>
            <p:nvPr/>
          </p:nvCxnSpPr>
          <p:spPr>
            <a:xfrm flipH="1">
              <a:off x="798539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6ABA6E19-BD18-4E7A-A566-DEC9C19E8F7F}"/>
                </a:ext>
              </a:extLst>
            </p:cNvPr>
            <p:cNvCxnSpPr/>
            <p:nvPr/>
          </p:nvCxnSpPr>
          <p:spPr>
            <a:xfrm flipH="1">
              <a:off x="875755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Straight Arrow Connector 11">
            <a:extLst>
              <a:ext uri="{FF2B5EF4-FFF2-40B4-BE49-F238E27FC236}">
                <a16:creationId xmlns:a16="http://schemas.microsoft.com/office/drawing/2014/main" id="{B9C7945E-92CC-4535-BD2A-1D61F59F5E70}"/>
              </a:ext>
            </a:extLst>
          </p:cNvPr>
          <p:cNvCxnSpPr>
            <a:cxnSpLocks/>
          </p:cNvCxnSpPr>
          <p:nvPr/>
        </p:nvCxnSpPr>
        <p:spPr>
          <a:xfrm>
            <a:off x="5608320" y="4705633"/>
            <a:ext cx="60905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E778DD62-83CF-4C9B-A471-6EAC6AA3A519}"/>
              </a:ext>
            </a:extLst>
          </p:cNvPr>
          <p:cNvSpPr txBox="1"/>
          <p:nvPr/>
        </p:nvSpPr>
        <p:spPr>
          <a:xfrm>
            <a:off x="7285335" y="2582258"/>
            <a:ext cx="3063240" cy="461665"/>
          </a:xfrm>
          <a:prstGeom prst="rect">
            <a:avLst/>
          </a:prstGeom>
          <a:noFill/>
        </p:spPr>
        <p:txBody>
          <a:bodyPr wrap="square" lIns="182880" tIns="146304" rIns="182880" bIns="146304" rtlCol="0">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New document writes (CRUD) &amp; queries</a:t>
            </a:r>
          </a:p>
        </p:txBody>
      </p:sp>
      <p:sp>
        <p:nvSpPr>
          <p:cNvPr id="16" name="TextBox 15">
            <a:extLst>
              <a:ext uri="{FF2B5EF4-FFF2-40B4-BE49-F238E27FC236}">
                <a16:creationId xmlns:a16="http://schemas.microsoft.com/office/drawing/2014/main" id="{50C53113-1429-44D6-A6DE-ED1CBD6E1845}"/>
              </a:ext>
            </a:extLst>
          </p:cNvPr>
          <p:cNvSpPr txBox="1"/>
          <p:nvPr/>
        </p:nvSpPr>
        <p:spPr>
          <a:xfrm>
            <a:off x="574892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PUT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colls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examplecollection</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indexingPolicy</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 … }</a:t>
            </a:r>
          </a:p>
        </p:txBody>
      </p:sp>
      <p:sp>
        <p:nvSpPr>
          <p:cNvPr id="17" name="TextBox 16">
            <a:extLst>
              <a:ext uri="{FF2B5EF4-FFF2-40B4-BE49-F238E27FC236}">
                <a16:creationId xmlns:a16="http://schemas.microsoft.com/office/drawing/2014/main" id="{50FAE8FA-5176-4C60-B7EB-AA80C89F1971}"/>
              </a:ext>
            </a:extLst>
          </p:cNvPr>
          <p:cNvSpPr txBox="1"/>
          <p:nvPr/>
        </p:nvSpPr>
        <p:spPr>
          <a:xfrm>
            <a:off x="891503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GET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colls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examplecollection</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x-</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ms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-index-transformation-progress: 100</a:t>
            </a:r>
          </a:p>
        </p:txBody>
      </p:sp>
      <p:cxnSp>
        <p:nvCxnSpPr>
          <p:cNvPr id="18" name="Straight Arrow Connector 17">
            <a:extLst>
              <a:ext uri="{FF2B5EF4-FFF2-40B4-BE49-F238E27FC236}">
                <a16:creationId xmlns:a16="http://schemas.microsoft.com/office/drawing/2014/main" id="{17E2F2F0-A100-47CE-A0F2-8C9D08CBD778}"/>
              </a:ext>
            </a:extLst>
          </p:cNvPr>
          <p:cNvCxnSpPr>
            <a:cxnSpLocks/>
          </p:cNvCxnSpPr>
          <p:nvPr/>
        </p:nvCxnSpPr>
        <p:spPr>
          <a:xfrm flipH="1" flipV="1">
            <a:off x="6838004" y="474603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A7BE7757-81C3-4A47-907A-A992CCAA9636}"/>
              </a:ext>
            </a:extLst>
          </p:cNvPr>
          <p:cNvCxnSpPr>
            <a:cxnSpLocks/>
          </p:cNvCxnSpPr>
          <p:nvPr/>
        </p:nvCxnSpPr>
        <p:spPr>
          <a:xfrm flipH="1" flipV="1">
            <a:off x="10795907" y="474236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14FAB9E6-029F-4D52-A1C4-032E6F37B817}"/>
              </a:ext>
            </a:extLst>
          </p:cNvPr>
          <p:cNvSpPr txBox="1"/>
          <p:nvPr/>
        </p:nvSpPr>
        <p:spPr>
          <a:xfrm>
            <a:off x="5773783" y="4742362"/>
            <a:ext cx="182880" cy="152349"/>
          </a:xfrm>
          <a:prstGeom prst="rect">
            <a:avLst/>
          </a:prstGeom>
          <a:noFill/>
          <a:ln>
            <a:noFill/>
          </a:ln>
        </p:spPr>
        <p:txBody>
          <a:bodyPr wrap="square" lIns="0" tIns="0" rIns="0" bIns="0" rtlCol="0" anchor="ctr">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t</a:t>
            </a:r>
            <a:r>
              <a:rPr kumimoji="0" lang="en-US" sz="1100" b="0" i="0" u="none" strike="noStrike" kern="1200" cap="none" spc="0" normalizeH="0" baseline="-2500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0</a:t>
            </a:r>
          </a:p>
        </p:txBody>
      </p:sp>
      <p:sp>
        <p:nvSpPr>
          <p:cNvPr id="22" name="TextBox 21">
            <a:extLst>
              <a:ext uri="{FF2B5EF4-FFF2-40B4-BE49-F238E27FC236}">
                <a16:creationId xmlns:a16="http://schemas.microsoft.com/office/drawing/2014/main" id="{852C0450-36C4-48CA-B531-ABC8EF798D09}"/>
              </a:ext>
            </a:extLst>
          </p:cNvPr>
          <p:cNvSpPr txBox="1"/>
          <p:nvPr/>
        </p:nvSpPr>
        <p:spPr>
          <a:xfrm>
            <a:off x="11332573" y="4742362"/>
            <a:ext cx="182880" cy="152349"/>
          </a:xfrm>
          <a:prstGeom prst="rect">
            <a:avLst/>
          </a:prstGeom>
          <a:noFill/>
          <a:ln>
            <a:noFill/>
          </a:ln>
        </p:spPr>
        <p:txBody>
          <a:bodyPr wrap="square" lIns="0" tIns="0" rIns="0" bIns="0" rtlCol="0" anchor="ctr">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t</a:t>
            </a:r>
            <a:r>
              <a:rPr kumimoji="0" lang="en-US" sz="1100" b="0" i="0" u="none" strike="noStrike" kern="1200" cap="none" spc="0" normalizeH="0" baseline="-2500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31634261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a:xfrm>
            <a:off x="268080" y="291643"/>
            <a:ext cx="11655840" cy="672414"/>
          </a:xfrm>
        </p:spPr>
        <p:txBody>
          <a:bodyPr/>
          <a:lstStyle/>
          <a:p>
            <a:r>
              <a:rPr lang="en-US" dirty="0">
                <a:solidFill>
                  <a:schemeClr val="bg1"/>
                </a:solidFill>
              </a:rPr>
              <a:t>Which database? </a:t>
            </a:r>
          </a:p>
        </p:txBody>
      </p:sp>
      <p:grpSp>
        <p:nvGrpSpPr>
          <p:cNvPr id="92" name="Group 91">
            <a:extLst>
              <a:ext uri="{FF2B5EF4-FFF2-40B4-BE49-F238E27FC236}">
                <a16:creationId xmlns:a16="http://schemas.microsoft.com/office/drawing/2014/main" id="{8C337BE4-31F5-9141-9806-008FCE89055C}"/>
              </a:ext>
            </a:extLst>
          </p:cNvPr>
          <p:cNvGrpSpPr/>
          <p:nvPr/>
        </p:nvGrpSpPr>
        <p:grpSpPr>
          <a:xfrm>
            <a:off x="364087" y="1368741"/>
            <a:ext cx="11205742" cy="5074923"/>
            <a:chOff x="151689" y="1409290"/>
            <a:chExt cx="11205742" cy="5074923"/>
          </a:xfrm>
        </p:grpSpPr>
        <p:cxnSp>
          <p:nvCxnSpPr>
            <p:cNvPr id="66" name="Straight Arrow Connector 65">
              <a:extLst>
                <a:ext uri="{FF2B5EF4-FFF2-40B4-BE49-F238E27FC236}">
                  <a16:creationId xmlns:a16="http://schemas.microsoft.com/office/drawing/2014/main" id="{4E5177B7-1AAC-5442-A8CE-F7DFCBD29C18}"/>
                </a:ext>
              </a:extLst>
            </p:cNvPr>
            <p:cNvCxnSpPr>
              <a:cxnSpLocks/>
            </p:cNvCxnSpPr>
            <p:nvPr/>
          </p:nvCxnSpPr>
          <p:spPr>
            <a:xfrm>
              <a:off x="5883602" y="1823629"/>
              <a:ext cx="0" cy="4246245"/>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4396851-125D-2545-852A-0D505393C95A}"/>
                </a:ext>
              </a:extLst>
            </p:cNvPr>
            <p:cNvCxnSpPr>
              <a:cxnSpLocks/>
            </p:cNvCxnSpPr>
            <p:nvPr/>
          </p:nvCxnSpPr>
          <p:spPr>
            <a:xfrm>
              <a:off x="2001680" y="3812448"/>
              <a:ext cx="7763844" cy="2"/>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0777053-9FF2-A142-8B33-C5BC9435ADA0}"/>
                </a:ext>
              </a:extLst>
            </p:cNvPr>
            <p:cNvSpPr txBox="1"/>
            <p:nvPr/>
          </p:nvSpPr>
          <p:spPr>
            <a:xfrm>
              <a:off x="4916355" y="1409290"/>
              <a:ext cx="193450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High Concurrency</a:t>
              </a:r>
            </a:p>
          </p:txBody>
        </p:sp>
        <p:sp>
          <p:nvSpPr>
            <p:cNvPr id="83" name="TextBox 82">
              <a:extLst>
                <a:ext uri="{FF2B5EF4-FFF2-40B4-BE49-F238E27FC236}">
                  <a16:creationId xmlns:a16="http://schemas.microsoft.com/office/drawing/2014/main" id="{068217EB-F7CA-9441-B9FF-81E581EBBA27}"/>
                </a:ext>
              </a:extLst>
            </p:cNvPr>
            <p:cNvSpPr txBox="1"/>
            <p:nvPr/>
          </p:nvSpPr>
          <p:spPr>
            <a:xfrm>
              <a:off x="4953222" y="6176436"/>
              <a:ext cx="18607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Low Concurrency</a:t>
              </a:r>
            </a:p>
          </p:txBody>
        </p:sp>
        <p:sp>
          <p:nvSpPr>
            <p:cNvPr id="86" name="TextBox 85">
              <a:extLst>
                <a:ext uri="{FF2B5EF4-FFF2-40B4-BE49-F238E27FC236}">
                  <a16:creationId xmlns:a16="http://schemas.microsoft.com/office/drawing/2014/main" id="{066EB1A5-0443-A545-976E-2561EEFF70F7}"/>
                </a:ext>
              </a:extLst>
            </p:cNvPr>
            <p:cNvSpPr txBox="1"/>
            <p:nvPr/>
          </p:nvSpPr>
          <p:spPr>
            <a:xfrm>
              <a:off x="9962818" y="3638974"/>
              <a:ext cx="139461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Schema-Less</a:t>
              </a:r>
            </a:p>
          </p:txBody>
        </p:sp>
        <p:sp>
          <p:nvSpPr>
            <p:cNvPr id="87" name="TextBox 86">
              <a:extLst>
                <a:ext uri="{FF2B5EF4-FFF2-40B4-BE49-F238E27FC236}">
                  <a16:creationId xmlns:a16="http://schemas.microsoft.com/office/drawing/2014/main" id="{3DCB87E0-3F28-AD45-AB08-9E98C31CA34F}"/>
                </a:ext>
              </a:extLst>
            </p:cNvPr>
            <p:cNvSpPr txBox="1"/>
            <p:nvPr/>
          </p:nvSpPr>
          <p:spPr>
            <a:xfrm>
              <a:off x="151689" y="3658560"/>
              <a:ext cx="1652697" cy="307777"/>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Schema-Bound</a:t>
              </a:r>
            </a:p>
          </p:txBody>
        </p:sp>
      </p:grpSp>
      <p:grpSp>
        <p:nvGrpSpPr>
          <p:cNvPr id="147" name="Group 146">
            <a:extLst>
              <a:ext uri="{FF2B5EF4-FFF2-40B4-BE49-F238E27FC236}">
                <a16:creationId xmlns:a16="http://schemas.microsoft.com/office/drawing/2014/main" id="{E867E0FA-19D5-504E-A09A-088703C148C2}"/>
              </a:ext>
            </a:extLst>
          </p:cNvPr>
          <p:cNvGrpSpPr/>
          <p:nvPr/>
        </p:nvGrpSpPr>
        <p:grpSpPr>
          <a:xfrm>
            <a:off x="6319715" y="1886336"/>
            <a:ext cx="3526827" cy="1862632"/>
            <a:chOff x="6319715" y="1886336"/>
            <a:chExt cx="3526827" cy="1862632"/>
          </a:xfrm>
        </p:grpSpPr>
        <p:pic>
          <p:nvPicPr>
            <p:cNvPr id="120" name="Graphic 119">
              <a:extLst>
                <a:ext uri="{FF2B5EF4-FFF2-40B4-BE49-F238E27FC236}">
                  <a16:creationId xmlns:a16="http://schemas.microsoft.com/office/drawing/2014/main" id="{8BBC8B4B-BD50-3B4B-89C3-3BB1BC0A4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9715" y="2356601"/>
              <a:ext cx="676893" cy="676893"/>
            </a:xfrm>
            <a:prstGeom prst="rect">
              <a:avLst/>
            </a:prstGeom>
          </p:spPr>
        </p:pic>
        <p:pic>
          <p:nvPicPr>
            <p:cNvPr id="123" name="Picture 6" descr="See the source image">
              <a:extLst>
                <a:ext uri="{FF2B5EF4-FFF2-40B4-BE49-F238E27FC236}">
                  <a16:creationId xmlns:a16="http://schemas.microsoft.com/office/drawing/2014/main" id="{23FEFDCB-8027-F345-8F23-27DCF0CD83A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27" t="46020" r="14527" b="38364"/>
            <a:stretch/>
          </p:blipFill>
          <p:spPr bwMode="auto">
            <a:xfrm>
              <a:off x="7241294" y="2602976"/>
              <a:ext cx="1205276" cy="20499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36" descr="See the source image">
              <a:extLst>
                <a:ext uri="{FF2B5EF4-FFF2-40B4-BE49-F238E27FC236}">
                  <a16:creationId xmlns:a16="http://schemas.microsoft.com/office/drawing/2014/main" id="{EFE39E37-284C-124A-966C-D12DC7F1298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1019" y="1886336"/>
              <a:ext cx="1752157" cy="408152"/>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125" name="Picture 34" descr="See the source image">
              <a:extLst>
                <a:ext uri="{FF2B5EF4-FFF2-40B4-BE49-F238E27FC236}">
                  <a16:creationId xmlns:a16="http://schemas.microsoft.com/office/drawing/2014/main" id="{1DD95538-8669-D54B-9EDE-73230175E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1590" y="2886365"/>
              <a:ext cx="1509555" cy="862603"/>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126" name="Picture 32" descr="See the source image">
              <a:extLst>
                <a:ext uri="{FF2B5EF4-FFF2-40B4-BE49-F238E27FC236}">
                  <a16:creationId xmlns:a16="http://schemas.microsoft.com/office/drawing/2014/main" id="{C46E53CD-393E-BD42-8D9B-7C58F4F98E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74093" y="3159231"/>
              <a:ext cx="1465867" cy="41819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8" descr="See the source image">
              <a:extLst>
                <a:ext uri="{FF2B5EF4-FFF2-40B4-BE49-F238E27FC236}">
                  <a16:creationId xmlns:a16="http://schemas.microsoft.com/office/drawing/2014/main" id="{6DD4585E-C175-CA4B-8FFB-BB3172526F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6638" y="2424412"/>
              <a:ext cx="1149904" cy="5995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2" name="Group 141">
            <a:extLst>
              <a:ext uri="{FF2B5EF4-FFF2-40B4-BE49-F238E27FC236}">
                <a16:creationId xmlns:a16="http://schemas.microsoft.com/office/drawing/2014/main" id="{F566161C-16C5-904A-997E-E82CD0C97B5A}"/>
              </a:ext>
            </a:extLst>
          </p:cNvPr>
          <p:cNvGrpSpPr/>
          <p:nvPr/>
        </p:nvGrpSpPr>
        <p:grpSpPr>
          <a:xfrm>
            <a:off x="2231212" y="4010089"/>
            <a:ext cx="3465588" cy="1804936"/>
            <a:chOff x="2231212" y="4010089"/>
            <a:chExt cx="3465588" cy="1804936"/>
          </a:xfrm>
        </p:grpSpPr>
        <p:pic>
          <p:nvPicPr>
            <p:cNvPr id="128" name="Graphic 127">
              <a:extLst>
                <a:ext uri="{FF2B5EF4-FFF2-40B4-BE49-F238E27FC236}">
                  <a16:creationId xmlns:a16="http://schemas.microsoft.com/office/drawing/2014/main" id="{201EA373-0FBC-DA40-8BE8-F45C9FFD00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31212" y="4010089"/>
              <a:ext cx="827038" cy="827038"/>
            </a:xfrm>
            <a:prstGeom prst="rect">
              <a:avLst/>
            </a:prstGeom>
          </p:spPr>
        </p:pic>
        <p:pic>
          <p:nvPicPr>
            <p:cNvPr id="129" name="Graphic 128">
              <a:extLst>
                <a:ext uri="{FF2B5EF4-FFF2-40B4-BE49-F238E27FC236}">
                  <a16:creationId xmlns:a16="http://schemas.microsoft.com/office/drawing/2014/main" id="{B3928B23-CD72-4645-8729-DC59C66680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33139" y="4846224"/>
              <a:ext cx="746658" cy="746658"/>
            </a:xfrm>
            <a:prstGeom prst="rect">
              <a:avLst/>
            </a:prstGeom>
          </p:spPr>
        </p:pic>
        <p:pic>
          <p:nvPicPr>
            <p:cNvPr id="130" name="Picture 14" descr="See the source image">
              <a:extLst>
                <a:ext uri="{FF2B5EF4-FFF2-40B4-BE49-F238E27FC236}">
                  <a16:creationId xmlns:a16="http://schemas.microsoft.com/office/drawing/2014/main" id="{D671F08E-1FD8-4940-A159-F048E8A55104}"/>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89958" y="4843703"/>
              <a:ext cx="1068875" cy="35519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6" descr="See the source image">
              <a:extLst>
                <a:ext uri="{FF2B5EF4-FFF2-40B4-BE49-F238E27FC236}">
                  <a16:creationId xmlns:a16="http://schemas.microsoft.com/office/drawing/2014/main" id="{F3EF892E-3CB2-9247-9C96-964557AD22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3848" y="4087514"/>
              <a:ext cx="1642952" cy="38873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8" descr="See the source image">
              <a:extLst>
                <a:ext uri="{FF2B5EF4-FFF2-40B4-BE49-F238E27FC236}">
                  <a16:creationId xmlns:a16="http://schemas.microsoft.com/office/drawing/2014/main" id="{F931AA95-CFBE-474C-8498-25E6579484B9}"/>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20698" b="23838"/>
            <a:stretch/>
          </p:blipFill>
          <p:spPr bwMode="auto">
            <a:xfrm>
              <a:off x="4360959" y="5517651"/>
              <a:ext cx="1253008" cy="2973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6" name="Group 145">
            <a:extLst>
              <a:ext uri="{FF2B5EF4-FFF2-40B4-BE49-F238E27FC236}">
                <a16:creationId xmlns:a16="http://schemas.microsoft.com/office/drawing/2014/main" id="{25724FCD-9857-F645-90F5-4CEDC615A735}"/>
              </a:ext>
            </a:extLst>
          </p:cNvPr>
          <p:cNvGrpSpPr/>
          <p:nvPr/>
        </p:nvGrpSpPr>
        <p:grpSpPr>
          <a:xfrm>
            <a:off x="6505149" y="3977428"/>
            <a:ext cx="3490356" cy="2184474"/>
            <a:chOff x="6505149" y="3977428"/>
            <a:chExt cx="3490356" cy="2184474"/>
          </a:xfrm>
        </p:grpSpPr>
        <p:grpSp>
          <p:nvGrpSpPr>
            <p:cNvPr id="143" name="Group 142">
              <a:extLst>
                <a:ext uri="{FF2B5EF4-FFF2-40B4-BE49-F238E27FC236}">
                  <a16:creationId xmlns:a16="http://schemas.microsoft.com/office/drawing/2014/main" id="{7018C902-A2F7-AA4A-9934-7F8131D96192}"/>
                </a:ext>
              </a:extLst>
            </p:cNvPr>
            <p:cNvGrpSpPr/>
            <p:nvPr/>
          </p:nvGrpSpPr>
          <p:grpSpPr>
            <a:xfrm>
              <a:off x="6606437" y="5062628"/>
              <a:ext cx="1560450" cy="697545"/>
              <a:chOff x="6606437" y="5091204"/>
              <a:chExt cx="1560450" cy="697545"/>
            </a:xfrm>
          </p:grpSpPr>
          <p:pic>
            <p:nvPicPr>
              <p:cNvPr id="134" name="Graphic 133">
                <a:extLst>
                  <a:ext uri="{FF2B5EF4-FFF2-40B4-BE49-F238E27FC236}">
                    <a16:creationId xmlns:a16="http://schemas.microsoft.com/office/drawing/2014/main" id="{E317679F-B92B-C544-8308-EEC9F07D5B3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06437" y="5091204"/>
                <a:ext cx="655626" cy="682943"/>
              </a:xfrm>
              <a:prstGeom prst="rect">
                <a:avLst/>
              </a:prstGeom>
            </p:spPr>
          </p:pic>
          <p:pic>
            <p:nvPicPr>
              <p:cNvPr id="135" name="Picture 8" descr="See the source image">
                <a:extLst>
                  <a:ext uri="{FF2B5EF4-FFF2-40B4-BE49-F238E27FC236}">
                    <a16:creationId xmlns:a16="http://schemas.microsoft.com/office/drawing/2014/main" id="{B3EBE134-99F7-2B44-B955-8D93863422F3}"/>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6836" t="24152" r="11164" b="28049"/>
              <a:stretch/>
            </p:blipFill>
            <p:spPr bwMode="auto">
              <a:xfrm>
                <a:off x="7345081" y="5362514"/>
                <a:ext cx="821806" cy="426235"/>
              </a:xfrm>
              <a:prstGeom prst="rect">
                <a:avLst/>
              </a:prstGeom>
              <a:noFill/>
              <a:extLst>
                <a:ext uri="{909E8E84-426E-40DD-AFC4-6F175D3DCCD1}">
                  <a14:hiddenFill xmlns:a14="http://schemas.microsoft.com/office/drawing/2010/main">
                    <a:solidFill>
                      <a:srgbClr val="FFFFFF"/>
                    </a:solidFill>
                  </a14:hiddenFill>
                </a:ext>
              </a:extLst>
            </p:spPr>
          </p:pic>
        </p:grpSp>
        <p:pic>
          <p:nvPicPr>
            <p:cNvPr id="136" name="Picture 30" descr="See the source image">
              <a:extLst>
                <a:ext uri="{FF2B5EF4-FFF2-40B4-BE49-F238E27FC236}">
                  <a16:creationId xmlns:a16="http://schemas.microsoft.com/office/drawing/2014/main" id="{3554E0DD-4A5D-074C-8FE5-D09033B09DD7}"/>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7713" t="37853" r="18099" b="32442"/>
            <a:stretch/>
          </p:blipFill>
          <p:spPr bwMode="auto">
            <a:xfrm>
              <a:off x="8601625" y="3977428"/>
              <a:ext cx="1035536" cy="37032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0" descr="See the source image">
              <a:extLst>
                <a:ext uri="{FF2B5EF4-FFF2-40B4-BE49-F238E27FC236}">
                  <a16:creationId xmlns:a16="http://schemas.microsoft.com/office/drawing/2014/main" id="{5AB26743-809D-E947-A8BD-C6F73319DCE7}"/>
                </a:ext>
              </a:extLst>
            </p:cNvPr>
            <p:cNvPicPr>
              <a:picLocks noChangeAspect="1" noChangeArrowheads="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t="24737" b="32918"/>
            <a:stretch/>
          </p:blipFill>
          <p:spPr bwMode="auto">
            <a:xfrm>
              <a:off x="8651717" y="5592882"/>
              <a:ext cx="1343788" cy="56902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2" descr="See the source image">
              <a:extLst>
                <a:ext uri="{FF2B5EF4-FFF2-40B4-BE49-F238E27FC236}">
                  <a16:creationId xmlns:a16="http://schemas.microsoft.com/office/drawing/2014/main" id="{3BBF6431-7D80-754C-8256-708D2B9ECD29}"/>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7086" y="5141783"/>
              <a:ext cx="1309009" cy="24134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4" descr="See the source image">
              <a:extLst>
                <a:ext uri="{FF2B5EF4-FFF2-40B4-BE49-F238E27FC236}">
                  <a16:creationId xmlns:a16="http://schemas.microsoft.com/office/drawing/2014/main" id="{6D543C89-6F5E-D546-85E0-C3F9392CC21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96583" y="4542074"/>
              <a:ext cx="896339" cy="407554"/>
            </a:xfrm>
            <a:prstGeom prst="rect">
              <a:avLst/>
            </a:prstGeom>
            <a:noFill/>
            <a:extLst>
              <a:ext uri="{909E8E84-426E-40DD-AFC4-6F175D3DCCD1}">
                <a14:hiddenFill xmlns:a14="http://schemas.microsoft.com/office/drawing/2010/main">
                  <a:solidFill>
                    <a:srgbClr val="FFFFFF"/>
                  </a:solidFill>
                </a14:hiddenFill>
              </a:ext>
            </a:extLst>
          </p:spPr>
        </p:pic>
        <p:grpSp>
          <p:nvGrpSpPr>
            <p:cNvPr id="145" name="Group 144">
              <a:extLst>
                <a:ext uri="{FF2B5EF4-FFF2-40B4-BE49-F238E27FC236}">
                  <a16:creationId xmlns:a16="http://schemas.microsoft.com/office/drawing/2014/main" id="{BEBB94A4-D8AE-C64D-8570-30A70254FD13}"/>
                </a:ext>
              </a:extLst>
            </p:cNvPr>
            <p:cNvGrpSpPr/>
            <p:nvPr/>
          </p:nvGrpSpPr>
          <p:grpSpPr>
            <a:xfrm>
              <a:off x="6505149" y="4048601"/>
              <a:ext cx="1531812" cy="765903"/>
              <a:chOff x="6505149" y="4048601"/>
              <a:chExt cx="1531812" cy="765903"/>
            </a:xfrm>
          </p:grpSpPr>
          <p:pic>
            <p:nvPicPr>
              <p:cNvPr id="133" name="Graphic 132">
                <a:extLst>
                  <a:ext uri="{FF2B5EF4-FFF2-40B4-BE49-F238E27FC236}">
                    <a16:creationId xmlns:a16="http://schemas.microsoft.com/office/drawing/2014/main" id="{77BD8FB0-0B56-B442-B545-A790C412B628}"/>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26250" t="26467" r="28394" b="26911"/>
              <a:stretch/>
            </p:blipFill>
            <p:spPr>
              <a:xfrm>
                <a:off x="6505149" y="4048601"/>
                <a:ext cx="959802" cy="765903"/>
              </a:xfrm>
              <a:prstGeom prst="rect">
                <a:avLst/>
              </a:prstGeom>
            </p:spPr>
          </p:pic>
          <p:sp>
            <p:nvSpPr>
              <p:cNvPr id="144" name="TextBox 143">
                <a:extLst>
                  <a:ext uri="{FF2B5EF4-FFF2-40B4-BE49-F238E27FC236}">
                    <a16:creationId xmlns:a16="http://schemas.microsoft.com/office/drawing/2014/main" id="{6A921DCE-D681-0046-AEB0-499C9AA09784}"/>
                  </a:ext>
                </a:extLst>
              </p:cNvPr>
              <p:cNvSpPr txBox="1"/>
              <p:nvPr/>
            </p:nvSpPr>
            <p:spPr>
              <a:xfrm>
                <a:off x="7245078" y="4559681"/>
                <a:ext cx="79188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HDInsight</a:t>
                </a:r>
              </a:p>
            </p:txBody>
          </p:sp>
        </p:grpSp>
      </p:grpSp>
      <p:grpSp>
        <p:nvGrpSpPr>
          <p:cNvPr id="7" name="Group 6">
            <a:extLst>
              <a:ext uri="{FF2B5EF4-FFF2-40B4-BE49-F238E27FC236}">
                <a16:creationId xmlns:a16="http://schemas.microsoft.com/office/drawing/2014/main" id="{249695DE-CA5B-4348-B99B-7B6220B4995A}"/>
              </a:ext>
            </a:extLst>
          </p:cNvPr>
          <p:cNvGrpSpPr/>
          <p:nvPr/>
        </p:nvGrpSpPr>
        <p:grpSpPr>
          <a:xfrm>
            <a:off x="2616107" y="1760708"/>
            <a:ext cx="3171696" cy="1816887"/>
            <a:chOff x="2616107" y="1760708"/>
            <a:chExt cx="3171696" cy="1816887"/>
          </a:xfrm>
        </p:grpSpPr>
        <p:pic>
          <p:nvPicPr>
            <p:cNvPr id="48" name="Picture 47" descr="A picture containing drawing&#10;&#10;Description automatically generated">
              <a:extLst>
                <a:ext uri="{FF2B5EF4-FFF2-40B4-BE49-F238E27FC236}">
                  <a16:creationId xmlns:a16="http://schemas.microsoft.com/office/drawing/2014/main" id="{5D554019-A4D1-46C7-A3FA-7EDD332C7F7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16107" y="1760708"/>
              <a:ext cx="739779" cy="762897"/>
            </a:xfrm>
            <a:prstGeom prst="rect">
              <a:avLst/>
            </a:prstGeom>
          </p:spPr>
        </p:pic>
        <p:grpSp>
          <p:nvGrpSpPr>
            <p:cNvPr id="140" name="Group 139">
              <a:extLst>
                <a:ext uri="{FF2B5EF4-FFF2-40B4-BE49-F238E27FC236}">
                  <a16:creationId xmlns:a16="http://schemas.microsoft.com/office/drawing/2014/main" id="{ADDAC302-0C2D-9847-86D6-7C63DD5495EB}"/>
                </a:ext>
              </a:extLst>
            </p:cNvPr>
            <p:cNvGrpSpPr/>
            <p:nvPr/>
          </p:nvGrpSpPr>
          <p:grpSpPr>
            <a:xfrm>
              <a:off x="2688360" y="1783994"/>
              <a:ext cx="3099443" cy="1793601"/>
              <a:chOff x="2772929" y="1834182"/>
              <a:chExt cx="3099443" cy="1793601"/>
            </a:xfrm>
          </p:grpSpPr>
          <p:pic>
            <p:nvPicPr>
              <p:cNvPr id="111" name="Graphic 110">
                <a:extLst>
                  <a:ext uri="{FF2B5EF4-FFF2-40B4-BE49-F238E27FC236}">
                    <a16:creationId xmlns:a16="http://schemas.microsoft.com/office/drawing/2014/main" id="{72667485-C5D5-EF48-B2AB-1B12101EB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58954" y="1834182"/>
                <a:ext cx="708734" cy="708734"/>
              </a:xfrm>
              <a:prstGeom prst="rect">
                <a:avLst/>
              </a:prstGeom>
            </p:spPr>
          </p:pic>
          <p:pic>
            <p:nvPicPr>
              <p:cNvPr id="112" name="Graphic 111">
                <a:extLst>
                  <a:ext uri="{FF2B5EF4-FFF2-40B4-BE49-F238E27FC236}">
                    <a16:creationId xmlns:a16="http://schemas.microsoft.com/office/drawing/2014/main" id="{7E72FB49-9ABC-1949-865D-544791BDFDE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58620" y="1844063"/>
                <a:ext cx="708734" cy="708734"/>
              </a:xfrm>
              <a:prstGeom prst="rect">
                <a:avLst/>
              </a:prstGeom>
            </p:spPr>
          </p:pic>
          <p:grpSp>
            <p:nvGrpSpPr>
              <p:cNvPr id="114" name="Group 113">
                <a:extLst>
                  <a:ext uri="{FF2B5EF4-FFF2-40B4-BE49-F238E27FC236}">
                    <a16:creationId xmlns:a16="http://schemas.microsoft.com/office/drawing/2014/main" id="{9B085C15-3643-7744-A6F3-E03D6739F230}"/>
                  </a:ext>
                </a:extLst>
              </p:cNvPr>
              <p:cNvGrpSpPr/>
              <p:nvPr/>
            </p:nvGrpSpPr>
            <p:grpSpPr>
              <a:xfrm>
                <a:off x="2772929" y="2826989"/>
                <a:ext cx="1503417" cy="675024"/>
                <a:chOff x="4179457" y="1689351"/>
                <a:chExt cx="1732030" cy="777669"/>
              </a:xfrm>
            </p:grpSpPr>
            <p:pic>
              <p:nvPicPr>
                <p:cNvPr id="115" name="Picture 10" descr="See the source image">
                  <a:extLst>
                    <a:ext uri="{FF2B5EF4-FFF2-40B4-BE49-F238E27FC236}">
                      <a16:creationId xmlns:a16="http://schemas.microsoft.com/office/drawing/2014/main" id="{D4F1A043-647C-D544-AE29-29AA4625E173}"/>
                    </a:ext>
                  </a:extLst>
                </p:cNvPr>
                <p:cNvPicPr>
                  <a:picLocks noChangeAspect="1" noChangeArrowheads="1"/>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t="36934" b="35275"/>
                <a:stretch/>
              </p:blipFill>
              <p:spPr bwMode="auto">
                <a:xfrm>
                  <a:off x="4802966" y="2298789"/>
                  <a:ext cx="1108521" cy="168231"/>
                </a:xfrm>
                <a:prstGeom prst="rect">
                  <a:avLst/>
                </a:prstGeom>
                <a:noFill/>
                <a:extLst>
                  <a:ext uri="{909E8E84-426E-40DD-AFC4-6F175D3DCCD1}">
                    <a14:hiddenFill xmlns:a14="http://schemas.microsoft.com/office/drawing/2010/main">
                      <a:solidFill>
                        <a:srgbClr val="FFFFFF"/>
                      </a:solidFill>
                    </a14:hiddenFill>
                  </a:ext>
                </a:extLst>
              </p:spPr>
            </p:pic>
            <p:pic>
              <p:nvPicPr>
                <p:cNvPr id="116" name="Graphic 115">
                  <a:extLst>
                    <a:ext uri="{FF2B5EF4-FFF2-40B4-BE49-F238E27FC236}">
                      <a16:creationId xmlns:a16="http://schemas.microsoft.com/office/drawing/2014/main" id="{C7082AD2-8883-A544-932F-C912EDD68EF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179457" y="1689351"/>
                  <a:ext cx="657415" cy="657415"/>
                </a:xfrm>
                <a:prstGeom prst="rect">
                  <a:avLst/>
                </a:prstGeom>
              </p:spPr>
            </p:pic>
          </p:grpSp>
          <p:grpSp>
            <p:nvGrpSpPr>
              <p:cNvPr id="117" name="Group 116">
                <a:extLst>
                  <a:ext uri="{FF2B5EF4-FFF2-40B4-BE49-F238E27FC236}">
                    <a16:creationId xmlns:a16="http://schemas.microsoft.com/office/drawing/2014/main" id="{ED3B296E-D489-3A4E-B548-3565AFE28770}"/>
                  </a:ext>
                </a:extLst>
              </p:cNvPr>
              <p:cNvGrpSpPr/>
              <p:nvPr/>
            </p:nvGrpSpPr>
            <p:grpSpPr>
              <a:xfrm>
                <a:off x="4456082" y="2826989"/>
                <a:ext cx="1416290" cy="800794"/>
                <a:chOff x="4013503" y="2887508"/>
                <a:chExt cx="1638337" cy="926343"/>
              </a:xfrm>
            </p:grpSpPr>
            <p:pic>
              <p:nvPicPr>
                <p:cNvPr id="118" name="Graphic 117">
                  <a:extLst>
                    <a:ext uri="{FF2B5EF4-FFF2-40B4-BE49-F238E27FC236}">
                      <a16:creationId xmlns:a16="http://schemas.microsoft.com/office/drawing/2014/main" id="{65956980-A505-CD42-9E4A-D45B3B3AA6F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013503" y="2887508"/>
                  <a:ext cx="657415" cy="657415"/>
                </a:xfrm>
                <a:prstGeom prst="rect">
                  <a:avLst/>
                </a:prstGeom>
              </p:spPr>
            </p:pic>
            <p:pic>
              <p:nvPicPr>
                <p:cNvPr id="119" name="Picture 12" descr="See the source image">
                  <a:extLst>
                    <a:ext uri="{FF2B5EF4-FFF2-40B4-BE49-F238E27FC236}">
                      <a16:creationId xmlns:a16="http://schemas.microsoft.com/office/drawing/2014/main" id="{B3A34EF3-3B86-2745-8B5A-5C75CCDC8D4F}"/>
                    </a:ext>
                  </a:extLst>
                </p:cNvPr>
                <p:cNvPicPr>
                  <a:picLocks noChangeAspect="1" noChangeArrowheads="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l="16701" t="36324" r="15555" b="36608"/>
                <a:stretch/>
              </p:blipFill>
              <p:spPr bwMode="auto">
                <a:xfrm>
                  <a:off x="4710145" y="3437589"/>
                  <a:ext cx="941695" cy="37626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1723489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dissolve">
                                      <p:cBhvr>
                                        <p:cTn id="11" dur="500"/>
                                        <p:tgtEl>
                                          <p:spTgt spid="14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dissolve">
                                      <p:cBhvr>
                                        <p:cTn id="15" dur="500"/>
                                        <p:tgtEl>
                                          <p:spTgt spid="146"/>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dissolve">
                                      <p:cBhvr>
                                        <p:cTn id="19"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 Tuning</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0"/>
          </p:nvPr>
        </p:nvSpPr>
        <p:spPr>
          <a:xfrm>
            <a:off x="269239" y="1925685"/>
            <a:ext cx="7031736" cy="2702278"/>
          </a:xfrm>
        </p:spPr>
        <p:txBody>
          <a:bodyPr/>
          <a:lstStyle/>
          <a:p>
            <a:pPr lvl="0"/>
            <a:r>
              <a:rPr lang="en-US" sz="1600" dirty="0">
                <a:solidFill>
                  <a:schemeClr val="tx1"/>
                </a:solidFill>
              </a:rPr>
              <a:t>Metrics Analysis</a:t>
            </a:r>
          </a:p>
          <a:p>
            <a:pPr lvl="0"/>
            <a:r>
              <a:rPr lang="en-US" sz="1600" b="0" dirty="0">
                <a:solidFill>
                  <a:srgbClr val="505050"/>
                </a:solidFill>
              </a:rPr>
              <a:t>The SQL APIs provide information about performance metrics, such as the index storage used and the throughput cost (request units) for every operation. You can use this information to compare various indexing policies, and for performance tuning.</a:t>
            </a:r>
          </a:p>
          <a:p>
            <a:pPr lvl="0"/>
            <a:r>
              <a:rPr lang="en-US" sz="1600" b="0" dirty="0">
                <a:solidFill>
                  <a:srgbClr val="505050"/>
                </a:solidFill>
              </a:rPr>
              <a:t>When running a </a:t>
            </a:r>
            <a:r>
              <a:rPr lang="en-US" sz="1600" dirty="0">
                <a:solidFill>
                  <a:srgbClr val="505050"/>
                </a:solidFill>
              </a:rPr>
              <a:t>HEAD</a:t>
            </a:r>
            <a:r>
              <a:rPr lang="en-US" sz="1600" b="0" dirty="0">
                <a:solidFill>
                  <a:srgbClr val="505050"/>
                </a:solidFill>
              </a:rPr>
              <a:t> or </a:t>
            </a:r>
            <a:r>
              <a:rPr lang="en-US" sz="1600" dirty="0">
                <a:solidFill>
                  <a:srgbClr val="505050"/>
                </a:solidFill>
              </a:rPr>
              <a:t>GET</a:t>
            </a:r>
            <a:r>
              <a:rPr lang="en-US" sz="1600" b="0" dirty="0">
                <a:solidFill>
                  <a:srgbClr val="505050"/>
                </a:solidFill>
              </a:rPr>
              <a:t> request against a collection resource, the</a:t>
            </a:r>
            <a:br>
              <a:rPr lang="en-US" sz="1600" b="0" dirty="0">
                <a:solidFill>
                  <a:srgbClr val="505050"/>
                </a:solidFill>
              </a:rPr>
            </a:br>
            <a:r>
              <a:rPr lang="en-US" sz="1600" dirty="0">
                <a:solidFill>
                  <a:srgbClr val="505050"/>
                </a:solidFill>
              </a:rPr>
              <a:t>x-</a:t>
            </a:r>
            <a:r>
              <a:rPr lang="en-US" sz="1600" dirty="0" err="1">
                <a:solidFill>
                  <a:srgbClr val="505050"/>
                </a:solidFill>
              </a:rPr>
              <a:t>ms</a:t>
            </a:r>
            <a:r>
              <a:rPr lang="en-US" sz="1600" dirty="0">
                <a:solidFill>
                  <a:srgbClr val="505050"/>
                </a:solidFill>
              </a:rPr>
              <a:t>-request-quota</a:t>
            </a:r>
            <a:r>
              <a:rPr lang="en-US" sz="1600" b="0" dirty="0">
                <a:solidFill>
                  <a:srgbClr val="505050"/>
                </a:solidFill>
              </a:rPr>
              <a:t> and the </a:t>
            </a:r>
            <a:r>
              <a:rPr lang="en-US" sz="1600" dirty="0">
                <a:solidFill>
                  <a:srgbClr val="505050"/>
                </a:solidFill>
              </a:rPr>
              <a:t>x-</a:t>
            </a:r>
            <a:r>
              <a:rPr lang="en-US" sz="1600" dirty="0" err="1">
                <a:solidFill>
                  <a:srgbClr val="505050"/>
                </a:solidFill>
              </a:rPr>
              <a:t>ms</a:t>
            </a:r>
            <a:r>
              <a:rPr lang="en-US" sz="1600" dirty="0">
                <a:solidFill>
                  <a:srgbClr val="505050"/>
                </a:solidFill>
              </a:rPr>
              <a:t>-request-usage</a:t>
            </a:r>
            <a:r>
              <a:rPr lang="en-US" sz="1600" b="0" dirty="0">
                <a:solidFill>
                  <a:srgbClr val="505050"/>
                </a:solidFill>
              </a:rPr>
              <a:t> headers provide the </a:t>
            </a:r>
            <a:r>
              <a:rPr lang="en-US" sz="1600" dirty="0">
                <a:solidFill>
                  <a:srgbClr val="505050"/>
                </a:solidFill>
              </a:rPr>
              <a:t>storage quota</a:t>
            </a:r>
            <a:r>
              <a:rPr lang="en-US" sz="1600" b="0" dirty="0">
                <a:solidFill>
                  <a:srgbClr val="505050"/>
                </a:solidFill>
              </a:rPr>
              <a:t> and </a:t>
            </a:r>
            <a:r>
              <a:rPr lang="en-US" sz="1600" dirty="0">
                <a:solidFill>
                  <a:srgbClr val="505050"/>
                </a:solidFill>
              </a:rPr>
              <a:t>usage</a:t>
            </a:r>
            <a:r>
              <a:rPr lang="en-US" sz="1600" b="0" dirty="0">
                <a:solidFill>
                  <a:srgbClr val="505050"/>
                </a:solidFill>
              </a:rPr>
              <a:t> of the collection.</a:t>
            </a:r>
          </a:p>
          <a:p>
            <a:pPr lvl="0"/>
            <a:r>
              <a:rPr lang="en-US" sz="1600" dirty="0">
                <a:solidFill>
                  <a:srgbClr val="505050"/>
                </a:solidFill>
              </a:rPr>
              <a:t>You can use this information to compare various indexing policies, and for performance tuning.</a:t>
            </a:r>
          </a:p>
        </p:txBody>
      </p:sp>
      <p:grpSp>
        <p:nvGrpSpPr>
          <p:cNvPr id="49" name="Group 48">
            <a:extLst>
              <a:ext uri="{FF2B5EF4-FFF2-40B4-BE49-F238E27FC236}">
                <a16:creationId xmlns:a16="http://schemas.microsoft.com/office/drawing/2014/main" id="{72DD179E-8AC0-426C-85DC-C654049F5EA3}"/>
              </a:ext>
            </a:extLst>
          </p:cNvPr>
          <p:cNvGrpSpPr/>
          <p:nvPr/>
        </p:nvGrpSpPr>
        <p:grpSpPr>
          <a:xfrm>
            <a:off x="7913010" y="1928077"/>
            <a:ext cx="3551878" cy="3244050"/>
            <a:chOff x="7913010" y="1928077"/>
            <a:chExt cx="3551878" cy="3244050"/>
          </a:xfrm>
        </p:grpSpPr>
        <p:sp>
          <p:nvSpPr>
            <p:cNvPr id="5" name="TextBox 4">
              <a:extLst>
                <a:ext uri="{FF2B5EF4-FFF2-40B4-BE49-F238E27FC236}">
                  <a16:creationId xmlns:a16="http://schemas.microsoft.com/office/drawing/2014/main" id="{3B0001A3-B344-467F-9A5C-20CCEB2790B7}"/>
                </a:ext>
              </a:extLst>
            </p:cNvPr>
            <p:cNvSpPr txBox="1"/>
            <p:nvPr/>
          </p:nvSpPr>
          <p:spPr>
            <a:xfrm>
              <a:off x="8694919" y="4682762"/>
              <a:ext cx="1357670" cy="489365"/>
            </a:xfrm>
            <a:prstGeom prst="rect">
              <a:avLst/>
            </a:prstGeom>
            <a:noFill/>
          </p:spPr>
          <p:txBody>
            <a:bodyPr wrap="square" lIns="182880" tIns="146304" rIns="182880" bIns="146304" rtlCol="0">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Collection</a:t>
              </a:r>
            </a:p>
          </p:txBody>
        </p:sp>
        <p:grpSp>
          <p:nvGrpSpPr>
            <p:cNvPr id="8" name="Group 7">
              <a:extLst>
                <a:ext uri="{FF2B5EF4-FFF2-40B4-BE49-F238E27FC236}">
                  <a16:creationId xmlns:a16="http://schemas.microsoft.com/office/drawing/2014/main" id="{F726219A-45A1-498D-B986-FD4BBACF1117}"/>
                </a:ext>
              </a:extLst>
            </p:cNvPr>
            <p:cNvGrpSpPr/>
            <p:nvPr/>
          </p:nvGrpSpPr>
          <p:grpSpPr>
            <a:xfrm>
              <a:off x="9809899" y="1966914"/>
              <a:ext cx="485379" cy="412901"/>
              <a:chOff x="5872464" y="2045113"/>
              <a:chExt cx="485379" cy="412901"/>
            </a:xfrm>
            <a:noFill/>
          </p:grpSpPr>
          <p:grpSp>
            <p:nvGrpSpPr>
              <p:cNvPr id="22" name="Group 21">
                <a:extLst>
                  <a:ext uri="{FF2B5EF4-FFF2-40B4-BE49-F238E27FC236}">
                    <a16:creationId xmlns:a16="http://schemas.microsoft.com/office/drawing/2014/main" id="{BAC64F34-A434-4F72-9A74-8C5C3DC54EE1}"/>
                  </a:ext>
                </a:extLst>
              </p:cNvPr>
              <p:cNvGrpSpPr/>
              <p:nvPr/>
            </p:nvGrpSpPr>
            <p:grpSpPr>
              <a:xfrm>
                <a:off x="5872464" y="2045113"/>
                <a:ext cx="485379" cy="412901"/>
                <a:chOff x="2107244" y="1575258"/>
                <a:chExt cx="310993" cy="264555"/>
              </a:xfrm>
              <a:grpFill/>
            </p:grpSpPr>
            <p:sp>
              <p:nvSpPr>
                <p:cNvPr id="27" name="Rectangle 9">
                  <a:extLst>
                    <a:ext uri="{FF2B5EF4-FFF2-40B4-BE49-F238E27FC236}">
                      <a16:creationId xmlns:a16="http://schemas.microsoft.com/office/drawing/2014/main" id="{EAE92754-A73E-4D6A-8E50-C3ACE24E7A5E}"/>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8" name="Line 10">
                  <a:extLst>
                    <a:ext uri="{FF2B5EF4-FFF2-40B4-BE49-F238E27FC236}">
                      <a16:creationId xmlns:a16="http://schemas.microsoft.com/office/drawing/2014/main" id="{29E6FB6C-3ADF-4DA3-B03D-CD431FB04268}"/>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23" name="Group 22">
                <a:extLst>
                  <a:ext uri="{FF2B5EF4-FFF2-40B4-BE49-F238E27FC236}">
                    <a16:creationId xmlns:a16="http://schemas.microsoft.com/office/drawing/2014/main" id="{FA08D623-4067-4847-8E8E-FA2B4ED99E37}"/>
                  </a:ext>
                </a:extLst>
              </p:cNvPr>
              <p:cNvGrpSpPr/>
              <p:nvPr/>
            </p:nvGrpSpPr>
            <p:grpSpPr>
              <a:xfrm>
                <a:off x="6153589" y="2082451"/>
                <a:ext cx="149347" cy="37338"/>
                <a:chOff x="2287367" y="1599181"/>
                <a:chExt cx="95690" cy="23923"/>
              </a:xfrm>
              <a:grpFill/>
            </p:grpSpPr>
            <p:sp>
              <p:nvSpPr>
                <p:cNvPr id="24" name="Oval 11">
                  <a:extLst>
                    <a:ext uri="{FF2B5EF4-FFF2-40B4-BE49-F238E27FC236}">
                      <a16:creationId xmlns:a16="http://schemas.microsoft.com/office/drawing/2014/main" id="{07DB66FA-0E68-4981-AA7A-B6BAFB3A568D}"/>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5" name="Oval 12">
                  <a:extLst>
                    <a:ext uri="{FF2B5EF4-FFF2-40B4-BE49-F238E27FC236}">
                      <a16:creationId xmlns:a16="http://schemas.microsoft.com/office/drawing/2014/main" id="{DB7C4CFB-B97E-4247-853D-ABF220CE562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6" name="Oval 13">
                  <a:extLst>
                    <a:ext uri="{FF2B5EF4-FFF2-40B4-BE49-F238E27FC236}">
                      <a16:creationId xmlns:a16="http://schemas.microsoft.com/office/drawing/2014/main" id="{B860E071-724C-4611-A698-50C28A23024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0" name="Rectangle 9">
              <a:extLst>
                <a:ext uri="{FF2B5EF4-FFF2-40B4-BE49-F238E27FC236}">
                  <a16:creationId xmlns:a16="http://schemas.microsoft.com/office/drawing/2014/main" id="{D38AC014-80D9-4AFA-AE1A-CE218CB40C4C}"/>
                </a:ext>
              </a:extLst>
            </p:cNvPr>
            <p:cNvSpPr/>
            <p:nvPr/>
          </p:nvSpPr>
          <p:spPr bwMode="auto">
            <a:xfrm>
              <a:off x="7937818" y="3119107"/>
              <a:ext cx="2871872" cy="205301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E9551D6-7122-40C2-910C-8E4C9CE4C6F9}"/>
                </a:ext>
              </a:extLst>
            </p:cNvPr>
            <p:cNvGrpSpPr>
              <a:grpSpLocks noChangeAspect="1"/>
            </p:cNvGrpSpPr>
            <p:nvPr/>
          </p:nvGrpSpPr>
          <p:grpSpPr>
            <a:xfrm>
              <a:off x="10459036" y="4869887"/>
              <a:ext cx="350654" cy="302239"/>
              <a:chOff x="9192685" y="1928657"/>
              <a:chExt cx="644698" cy="555680"/>
            </a:xfrm>
          </p:grpSpPr>
          <p:sp>
            <p:nvSpPr>
              <p:cNvPr id="18" name="Star: 4 Points 8">
                <a:extLst>
                  <a:ext uri="{FF2B5EF4-FFF2-40B4-BE49-F238E27FC236}">
                    <a16:creationId xmlns:a16="http://schemas.microsoft.com/office/drawing/2014/main" id="{493B27C4-DBA6-400D-A456-23C9A7BB78F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30408A8E-C3DF-49DB-A9D2-3F68E704E43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CEBFB279-DBEF-4407-BB3A-F5791A876EE6}"/>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9E228279-A17D-4B57-9033-91FB8259AF11}"/>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sp>
          <p:nvSpPr>
            <p:cNvPr id="13" name="Cylinder 513">
              <a:extLst>
                <a:ext uri="{FF2B5EF4-FFF2-40B4-BE49-F238E27FC236}">
                  <a16:creationId xmlns:a16="http://schemas.microsoft.com/office/drawing/2014/main" id="{296A14A3-5980-4E73-ABF1-30DA02DCAD09}"/>
                </a:ext>
              </a:extLst>
            </p:cNvPr>
            <p:cNvSpPr/>
            <p:nvPr/>
          </p:nvSpPr>
          <p:spPr bwMode="auto">
            <a:xfrm>
              <a:off x="8821613" y="3232004"/>
              <a:ext cx="1104283" cy="1450758"/>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4546A"/>
                </a:solidFill>
                <a:effectLst/>
                <a:uLnTx/>
                <a:uFillTx/>
                <a:latin typeface="Calibri Light" panose="020F0302020204030204"/>
                <a:ea typeface="Segoe UI" pitchFamily="34" charset="0"/>
                <a:cs typeface="Arial" panose="020B0604020202020204" pitchFamily="34" charset="0"/>
              </a:endParaRPr>
            </a:p>
          </p:txBody>
        </p:sp>
        <p:sp>
          <p:nvSpPr>
            <p:cNvPr id="17" name="Flowchart: Decision 16">
              <a:extLst>
                <a:ext uri="{FF2B5EF4-FFF2-40B4-BE49-F238E27FC236}">
                  <a16:creationId xmlns:a16="http://schemas.microsoft.com/office/drawing/2014/main" id="{F6B62D78-6B85-42DB-96CA-33C360748A7B}"/>
                </a:ext>
              </a:extLst>
            </p:cNvPr>
            <p:cNvSpPr/>
            <p:nvPr/>
          </p:nvSpPr>
          <p:spPr bwMode="auto">
            <a:xfrm>
              <a:off x="8926527" y="3995998"/>
              <a:ext cx="894454" cy="599284"/>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Index</a:t>
              </a:r>
            </a:p>
          </p:txBody>
        </p:sp>
        <p:cxnSp>
          <p:nvCxnSpPr>
            <p:cNvPr id="32" name="Connector: Curved 31">
              <a:extLst>
                <a:ext uri="{FF2B5EF4-FFF2-40B4-BE49-F238E27FC236}">
                  <a16:creationId xmlns:a16="http://schemas.microsoft.com/office/drawing/2014/main" id="{050EBED1-BDA0-452B-A067-EE29EA8CDB09}"/>
                </a:ext>
              </a:extLst>
            </p:cNvPr>
            <p:cNvCxnSpPr>
              <a:cxnSpLocks/>
              <a:stCxn id="27" idx="3"/>
              <a:endCxn id="17" idx="3"/>
            </p:cNvCxnSpPr>
            <p:nvPr/>
          </p:nvCxnSpPr>
          <p:spPr>
            <a:xfrm flipH="1">
              <a:off x="9820981" y="2173365"/>
              <a:ext cx="474297" cy="2122275"/>
            </a:xfrm>
            <a:prstGeom prst="curvedConnector3">
              <a:avLst>
                <a:gd name="adj1" fmla="val -8033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F450BE3D-0D2B-4DB9-8832-4CAD376F93C5}"/>
                </a:ext>
              </a:extLst>
            </p:cNvPr>
            <p:cNvCxnSpPr>
              <a:cxnSpLocks/>
              <a:stCxn id="27" idx="2"/>
              <a:endCxn id="13" idx="1"/>
            </p:cNvCxnSpPr>
            <p:nvPr/>
          </p:nvCxnSpPr>
          <p:spPr>
            <a:xfrm rot="5400000">
              <a:off x="9287078" y="2466492"/>
              <a:ext cx="852189" cy="678834"/>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9E3A716-C22F-42F5-BCC5-21C70C12E218}"/>
                </a:ext>
              </a:extLst>
            </p:cNvPr>
            <p:cNvCxnSpPr>
              <a:cxnSpLocks/>
              <a:stCxn id="13" idx="2"/>
              <a:endCxn id="27" idx="1"/>
            </p:cNvCxnSpPr>
            <p:nvPr/>
          </p:nvCxnSpPr>
          <p:spPr>
            <a:xfrm rot="10800000" flipH="1">
              <a:off x="8821613" y="2173365"/>
              <a:ext cx="988286" cy="1784018"/>
            </a:xfrm>
            <a:prstGeom prst="curvedConnector3">
              <a:avLst>
                <a:gd name="adj1" fmla="val -231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65F5C40-4698-492E-918B-2B89493F27B4}"/>
                </a:ext>
              </a:extLst>
            </p:cNvPr>
            <p:cNvSpPr txBox="1"/>
            <p:nvPr/>
          </p:nvSpPr>
          <p:spPr>
            <a:xfrm>
              <a:off x="10457881" y="1928077"/>
              <a:ext cx="1007007" cy="489365"/>
            </a:xfrm>
            <a:prstGeom prst="rect">
              <a:avLst/>
            </a:prstGeom>
            <a:noFill/>
          </p:spPr>
          <p:txBody>
            <a:bodyPr wrap="none" lIns="91440" tIns="91440" rIns="91440" bIns="91440" rtlCol="0" anchor="ctr" anchorCtr="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Update Index </a:t>
              </a:r>
              <a:b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b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Policy</a:t>
              </a:r>
            </a:p>
          </p:txBody>
        </p:sp>
        <p:sp>
          <p:nvSpPr>
            <p:cNvPr id="46" name="TextBox 45">
              <a:extLst>
                <a:ext uri="{FF2B5EF4-FFF2-40B4-BE49-F238E27FC236}">
                  <a16:creationId xmlns:a16="http://schemas.microsoft.com/office/drawing/2014/main" id="{BB2BDB78-0047-4B35-B190-3928F5731CD4}"/>
                </a:ext>
              </a:extLst>
            </p:cNvPr>
            <p:cNvSpPr txBox="1"/>
            <p:nvPr/>
          </p:nvSpPr>
          <p:spPr>
            <a:xfrm>
              <a:off x="9441628" y="2842920"/>
              <a:ext cx="1167307" cy="337015"/>
            </a:xfrm>
            <a:prstGeom prst="rect">
              <a:avLst/>
            </a:prstGeom>
            <a:noFill/>
          </p:spPr>
          <p:txBody>
            <a:bodyPr wrap="none" lIns="91440" tIns="91440" rIns="91440" bIns="91440" rtlCol="0" anchor="ctr" anchorCtr="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Query Collection</a:t>
              </a:r>
            </a:p>
          </p:txBody>
        </p:sp>
        <p:sp>
          <p:nvSpPr>
            <p:cNvPr id="47" name="TextBox 46">
              <a:extLst>
                <a:ext uri="{FF2B5EF4-FFF2-40B4-BE49-F238E27FC236}">
                  <a16:creationId xmlns:a16="http://schemas.microsoft.com/office/drawing/2014/main" id="{9B40B7E7-8E0A-4BC4-AC49-3B2F2FD6AF4F}"/>
                </a:ext>
              </a:extLst>
            </p:cNvPr>
            <p:cNvSpPr txBox="1"/>
            <p:nvPr/>
          </p:nvSpPr>
          <p:spPr>
            <a:xfrm>
              <a:off x="7913010" y="2256614"/>
              <a:ext cx="989373" cy="337015"/>
            </a:xfrm>
            <a:prstGeom prst="rect">
              <a:avLst/>
            </a:prstGeom>
            <a:noFill/>
          </p:spPr>
          <p:txBody>
            <a:bodyPr wrap="none" lIns="91440" tIns="91440" rIns="91440" bIns="9144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View Headers</a:t>
              </a:r>
            </a:p>
          </p:txBody>
        </p:sp>
      </p:grpSp>
    </p:spTree>
    <p:extLst>
      <p:ext uri="{BB962C8B-B14F-4D97-AF65-F5344CB8AC3E}">
        <p14:creationId xmlns:p14="http://schemas.microsoft.com/office/powerpoint/2010/main" val="13615636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4B98-AD46-46CB-A54A-426DD7B4DC73}"/>
              </a:ext>
            </a:extLst>
          </p:cNvPr>
          <p:cNvSpPr>
            <a:spLocks noGrp="1"/>
          </p:cNvSpPr>
          <p:nvPr>
            <p:ph type="title"/>
          </p:nvPr>
        </p:nvSpPr>
        <p:spPr>
          <a:solidFill>
            <a:srgbClr val="FFFFFF"/>
          </a:solidFill>
        </p:spPr>
        <p:txBody>
          <a:bodyPr>
            <a:normAutofit/>
          </a:bodyPr>
          <a:lstStyle/>
          <a:p>
            <a:r>
              <a:rPr lang="en-US" sz="4000" dirty="0">
                <a:latin typeface="Arial" panose="020B0604020202020204" pitchFamily="34" charset="0"/>
                <a:cs typeface="Arial" panose="020B0604020202020204" pitchFamily="34" charset="0"/>
              </a:rPr>
              <a:t>Best Practices</a:t>
            </a:r>
          </a:p>
        </p:txBody>
      </p:sp>
      <p:sp>
        <p:nvSpPr>
          <p:cNvPr id="3" name="Text Placeholder 2">
            <a:extLst>
              <a:ext uri="{FF2B5EF4-FFF2-40B4-BE49-F238E27FC236}">
                <a16:creationId xmlns:a16="http://schemas.microsoft.com/office/drawing/2014/main" id="{0ADA74C0-A196-4F99-9347-5534DF036D23}"/>
              </a:ext>
            </a:extLst>
          </p:cNvPr>
          <p:cNvSpPr>
            <a:spLocks noGrp="1"/>
          </p:cNvSpPr>
          <p:nvPr>
            <p:ph type="body" sz="quarter" idx="10"/>
          </p:nvPr>
        </p:nvSpPr>
        <p:spPr>
          <a:xfrm>
            <a:off x="269241" y="1925686"/>
            <a:ext cx="11655839" cy="3707682"/>
          </a:xfrm>
        </p:spPr>
        <p:txBody>
          <a:bodyPr/>
          <a:lstStyle/>
          <a:p>
            <a:r>
              <a:rPr lang="en-US" sz="3200" dirty="0"/>
              <a:t>Understand query patterns – which properties are being used?</a:t>
            </a:r>
          </a:p>
          <a:p>
            <a:endParaRPr lang="en-US" sz="3200" dirty="0"/>
          </a:p>
          <a:p>
            <a:r>
              <a:rPr lang="en-US" sz="3200" dirty="0"/>
              <a:t>Understand impact on write cost – index update RU cost scales with # properties</a:t>
            </a:r>
          </a:p>
          <a:p>
            <a:endParaRPr lang="en-US" sz="3200" dirty="0">
              <a:latin typeface="+mn-lt"/>
            </a:endParaRPr>
          </a:p>
          <a:p>
            <a:endParaRPr lang="en-US" sz="3200" dirty="0">
              <a:latin typeface="+mn-lt"/>
            </a:endParaRPr>
          </a:p>
        </p:txBody>
      </p:sp>
    </p:spTree>
    <p:extLst>
      <p:ext uri="{BB962C8B-B14F-4D97-AF65-F5344CB8AC3E}">
        <p14:creationId xmlns:p14="http://schemas.microsoft.com/office/powerpoint/2010/main" val="195498885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7CC3D55A-6369-459E-9632-913F337C1816}"/>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Request Units &amp; Billing</a:t>
            </a:r>
            <a:endParaRPr lang="en-US" dirty="0"/>
          </a:p>
        </p:txBody>
      </p:sp>
    </p:spTree>
    <p:extLst>
      <p:ext uri="{BB962C8B-B14F-4D97-AF65-F5344CB8AC3E}">
        <p14:creationId xmlns:p14="http://schemas.microsoft.com/office/powerpoint/2010/main" val="360252115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40548808-205D-449B-B942-F61864173731}"/>
              </a:ext>
            </a:extLst>
          </p:cNvPr>
          <p:cNvSpPr txBox="1">
            <a:spLocks/>
          </p:cNvSpPr>
          <p:nvPr/>
        </p:nvSpPr>
        <p:spPr>
          <a:xfrm>
            <a:off x="393031" y="1312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Billing Model</a:t>
            </a:r>
          </a:p>
        </p:txBody>
      </p:sp>
      <p:sp>
        <p:nvSpPr>
          <p:cNvPr id="52" name="Content Placeholder 2">
            <a:extLst>
              <a:ext uri="{FF2B5EF4-FFF2-40B4-BE49-F238E27FC236}">
                <a16:creationId xmlns:a16="http://schemas.microsoft.com/office/drawing/2014/main" id="{585E87FA-299F-4DD2-958B-839ADEFB7BB6}"/>
              </a:ext>
            </a:extLst>
          </p:cNvPr>
          <p:cNvSpPr txBox="1">
            <a:spLocks/>
          </p:cNvSpPr>
          <p:nvPr/>
        </p:nvSpPr>
        <p:spPr>
          <a:xfrm>
            <a:off x="393031" y="1417359"/>
            <a:ext cx="10515600" cy="503237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Two components: Consumed Storage + Provisioned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are billed on consumed storage and provisioned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Containers in a database can share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3" name="Table 52">
            <a:extLst>
              <a:ext uri="{FF2B5EF4-FFF2-40B4-BE49-F238E27FC236}">
                <a16:creationId xmlns:a16="http://schemas.microsoft.com/office/drawing/2014/main" id="{5B8F15BF-8231-471D-9E42-7C4C5A46416A}"/>
              </a:ext>
            </a:extLst>
          </p:cNvPr>
          <p:cNvGraphicFramePr>
            <a:graphicFrameLocks noGrp="1"/>
          </p:cNvGraphicFramePr>
          <p:nvPr/>
        </p:nvGraphicFramePr>
        <p:xfrm>
          <a:off x="2032000" y="2428748"/>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93678563"/>
                    </a:ext>
                  </a:extLst>
                </a:gridCol>
                <a:gridCol w="4064000">
                  <a:extLst>
                    <a:ext uri="{9D8B030D-6E8A-4147-A177-3AD203B41FA5}">
                      <a16:colId xmlns:a16="http://schemas.microsoft.com/office/drawing/2014/main" val="2210173638"/>
                    </a:ext>
                  </a:extLst>
                </a:gridCol>
              </a:tblGrid>
              <a:tr h="370840">
                <a:tc>
                  <a:txBody>
                    <a:bodyPr/>
                    <a:lstStyle/>
                    <a:p>
                      <a:r>
                        <a:rPr lang="en-US"/>
                        <a:t>Unit</a:t>
                      </a:r>
                    </a:p>
                  </a:txBody>
                  <a:tcPr/>
                </a:tc>
                <a:tc>
                  <a:txBody>
                    <a:bodyPr/>
                    <a:lstStyle/>
                    <a:p>
                      <a:r>
                        <a:rPr lang="en-US" dirty="0"/>
                        <a:t>Price (for most Azure regions)</a:t>
                      </a:r>
                    </a:p>
                  </a:txBody>
                  <a:tcPr/>
                </a:tc>
                <a:extLst>
                  <a:ext uri="{0D108BD9-81ED-4DB2-BD59-A6C34878D82A}">
                    <a16:rowId xmlns:a16="http://schemas.microsoft.com/office/drawing/2014/main" val="625062377"/>
                  </a:ext>
                </a:extLst>
              </a:tr>
              <a:tr h="370840">
                <a:tc>
                  <a:txBody>
                    <a:bodyPr/>
                    <a:lstStyle/>
                    <a:p>
                      <a:r>
                        <a:rPr lang="en-US"/>
                        <a:t>SSD Storage (per GB)</a:t>
                      </a:r>
                    </a:p>
                  </a:txBody>
                  <a:tcPr/>
                </a:tc>
                <a:tc>
                  <a:txBody>
                    <a:bodyPr/>
                    <a:lstStyle/>
                    <a:p>
                      <a:r>
                        <a:rPr lang="en-US"/>
                        <a:t>$0.25 per month</a:t>
                      </a:r>
                    </a:p>
                  </a:txBody>
                  <a:tcPr/>
                </a:tc>
                <a:extLst>
                  <a:ext uri="{0D108BD9-81ED-4DB2-BD59-A6C34878D82A}">
                    <a16:rowId xmlns:a16="http://schemas.microsoft.com/office/drawing/2014/main" val="339709160"/>
                  </a:ext>
                </a:extLst>
              </a:tr>
              <a:tr h="370840">
                <a:tc>
                  <a:txBody>
                    <a:bodyPr/>
                    <a:lstStyle/>
                    <a:p>
                      <a:r>
                        <a:rPr lang="en-US"/>
                        <a:t>Provisioned Throughput (single region writes)</a:t>
                      </a:r>
                    </a:p>
                  </a:txBody>
                  <a:tcPr/>
                </a:tc>
                <a:tc>
                  <a:txBody>
                    <a:bodyPr/>
                    <a:lstStyle/>
                    <a:p>
                      <a:r>
                        <a:rPr lang="en-US" dirty="0"/>
                        <a:t>$0.008/hour per 100 RU/s</a:t>
                      </a:r>
                    </a:p>
                  </a:txBody>
                  <a:tcPr/>
                </a:tc>
                <a:extLst>
                  <a:ext uri="{0D108BD9-81ED-4DB2-BD59-A6C34878D82A}">
                    <a16:rowId xmlns:a16="http://schemas.microsoft.com/office/drawing/2014/main" val="484377089"/>
                  </a:ext>
                </a:extLst>
              </a:tr>
              <a:tr h="370840">
                <a:tc>
                  <a:txBody>
                    <a:bodyPr/>
                    <a:lstStyle/>
                    <a:p>
                      <a:r>
                        <a:rPr lang="en-US"/>
                        <a:t>Provisioned Throughput (multi-region writes)</a:t>
                      </a:r>
                    </a:p>
                  </a:txBody>
                  <a:tcPr/>
                </a:tc>
                <a:tc>
                  <a:txBody>
                    <a:bodyPr/>
                    <a:lstStyle/>
                    <a:p>
                      <a:r>
                        <a:rPr lang="en-US" dirty="0"/>
                        <a:t>$0.016/hour per 100 multi-region write RU/s</a:t>
                      </a:r>
                    </a:p>
                  </a:txBody>
                  <a:tcPr/>
                </a:tc>
                <a:extLst>
                  <a:ext uri="{0D108BD9-81ED-4DB2-BD59-A6C34878D82A}">
                    <a16:rowId xmlns:a16="http://schemas.microsoft.com/office/drawing/2014/main" val="4019631662"/>
                  </a:ext>
                </a:extLst>
              </a:tr>
            </a:tbl>
          </a:graphicData>
        </a:graphic>
      </p:graphicFrame>
      <p:sp>
        <p:nvSpPr>
          <p:cNvPr id="54" name="TextBox 53">
            <a:extLst>
              <a:ext uri="{FF2B5EF4-FFF2-40B4-BE49-F238E27FC236}">
                <a16:creationId xmlns:a16="http://schemas.microsoft.com/office/drawing/2014/main" id="{628FF00F-830B-4FFF-9E79-6100A0A8AE43}"/>
              </a:ext>
            </a:extLst>
          </p:cNvPr>
          <p:cNvSpPr txBox="1"/>
          <p:nvPr/>
        </p:nvSpPr>
        <p:spPr>
          <a:xfrm>
            <a:off x="4851972" y="6449734"/>
            <a:ext cx="722415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pricing may vary by region; for up-to-date pricing, see: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https://azure.microsoft.com/pricing/details/cosmos-db/</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49376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3" y="1584156"/>
            <a:ext cx="10731127" cy="5816977"/>
          </a:xfrm>
        </p:spPr>
        <p:txBody>
          <a:bodyPr vert="horz" wrap="square" lIns="146304" tIns="91440" rIns="146304" bIns="91440" rtlCol="0" anchor="t">
            <a:spAutoFit/>
          </a:bodyPr>
          <a:lstStyle/>
          <a:p>
            <a:pPr marL="0" lvl="1" indent="0">
              <a:lnSpc>
                <a:spcPct val="200000"/>
              </a:lnSpc>
              <a:buNone/>
            </a:pPr>
            <a:r>
              <a:rPr lang="en-US" sz="2400" b="1" dirty="0"/>
              <a:t>Request Units (RUs) is a rate-based currency – e.g. 1000 RU/second</a:t>
            </a:r>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r>
              <a:rPr lang="en-US" sz="2400" dirty="0"/>
              <a:t>Abstracts physical resources for performing requests</a:t>
            </a:r>
          </a:p>
          <a:p>
            <a:pPr marL="0" lvl="1" indent="0">
              <a:buNone/>
            </a:pPr>
            <a:endParaRPr lang="en-US" sz="2000" dirty="0"/>
          </a:p>
          <a:p>
            <a:pPr marL="0" lvl="1" indent="0">
              <a:buNone/>
            </a:pPr>
            <a:endParaRPr lang="en-US" sz="2000" dirty="0"/>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471000" y="2934000"/>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pic>
        <p:nvPicPr>
          <p:cNvPr id="5" name="Picture 4">
            <a:extLst>
              <a:ext uri="{FF2B5EF4-FFF2-40B4-BE49-F238E27FC236}">
                <a16:creationId xmlns:a16="http://schemas.microsoft.com/office/drawing/2014/main" id="{74C931E0-9DB6-46F0-9A7B-FA862CDD2937}"/>
              </a:ext>
            </a:extLst>
          </p:cNvPr>
          <p:cNvPicPr>
            <a:picLocks noChangeAspect="1"/>
          </p:cNvPicPr>
          <p:nvPr/>
        </p:nvPicPr>
        <p:blipFill>
          <a:blip r:embed="rId3"/>
          <a:stretch>
            <a:fillRect/>
          </a:stretch>
        </p:blipFill>
        <p:spPr>
          <a:xfrm>
            <a:off x="6328064" y="2846934"/>
            <a:ext cx="4672936" cy="2240885"/>
          </a:xfrm>
          <a:prstGeom prst="rect">
            <a:avLst/>
          </a:prstGeom>
        </p:spPr>
      </p:pic>
    </p:spTree>
    <p:extLst>
      <p:ext uri="{BB962C8B-B14F-4D97-AF65-F5344CB8AC3E}">
        <p14:creationId xmlns:p14="http://schemas.microsoft.com/office/powerpoint/2010/main" val="266526521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a:t>
            </a:r>
          </a:p>
        </p:txBody>
      </p:sp>
      <p:sp>
        <p:nvSpPr>
          <p:cNvPr id="2" name="Text Placeholder 1">
            <a:extLst>
              <a:ext uri="{FF2B5EF4-FFF2-40B4-BE49-F238E27FC236}">
                <a16:creationId xmlns:a16="http://schemas.microsoft.com/office/drawing/2014/main" id="{9EFDA1BF-047A-4947-8FDF-B591515C15C7}"/>
              </a:ext>
            </a:extLst>
          </p:cNvPr>
          <p:cNvSpPr>
            <a:spLocks noGrp="1"/>
          </p:cNvSpPr>
          <p:nvPr>
            <p:ph type="body" sz="quarter" idx="11"/>
          </p:nvPr>
        </p:nvSpPr>
        <p:spPr>
          <a:xfrm>
            <a:off x="269874" y="1584156"/>
            <a:ext cx="6273452" cy="3012748"/>
          </a:xfrm>
        </p:spPr>
        <p:txBody>
          <a:bodyPr vert="horz" wrap="square" lIns="146304" tIns="91440" rIns="146304" bIns="91440" rtlCol="0" anchor="t">
            <a:spAutoFit/>
          </a:bodyPr>
          <a:lstStyle/>
          <a:p>
            <a:pPr marL="0" lvl="1" indent="0">
              <a:lnSpc>
                <a:spcPct val="200000"/>
              </a:lnSpc>
              <a:buNone/>
            </a:pPr>
            <a:r>
              <a:rPr lang="en-US" sz="2000" dirty="0">
                <a:solidFill>
                  <a:srgbClr val="0078D7"/>
                </a:solidFill>
                <a:latin typeface="Arial" panose="020B0604020202020204" pitchFamily="34" charset="0"/>
                <a:cs typeface="Arial" panose="020B0604020202020204" pitchFamily="34" charset="0"/>
              </a:rPr>
              <a:t>Each request consumes # of RU</a:t>
            </a:r>
            <a:endParaRPr lang="en-US" sz="2000" dirty="0"/>
          </a:p>
          <a:p>
            <a:pPr marL="0" lvl="1" indent="0">
              <a:lnSpc>
                <a:spcPct val="200000"/>
              </a:lnSpc>
              <a:buNone/>
            </a:pPr>
            <a:r>
              <a:rPr lang="en-US" sz="2000" dirty="0"/>
              <a:t>Approx. 1 RU =  1 read of 1 KB document</a:t>
            </a:r>
          </a:p>
          <a:p>
            <a:pPr marL="0" lvl="1" indent="0">
              <a:lnSpc>
                <a:spcPct val="200000"/>
              </a:lnSpc>
              <a:buNone/>
            </a:pPr>
            <a:r>
              <a:rPr lang="en-US" sz="2000" dirty="0"/>
              <a:t>Approx. 5 RU = 1 write of a 1KB document</a:t>
            </a:r>
          </a:p>
          <a:p>
            <a:pPr marL="0" lvl="1" indent="0">
              <a:lnSpc>
                <a:spcPct val="200000"/>
              </a:lnSpc>
              <a:buNone/>
            </a:pPr>
            <a:r>
              <a:rPr lang="en-US" sz="2000" dirty="0"/>
              <a:t>Query: Depends on query &amp; documents involved</a:t>
            </a:r>
          </a:p>
        </p:txBody>
      </p:sp>
      <p:sp>
        <p:nvSpPr>
          <p:cNvPr id="22" name="Rectangle 21">
            <a:extLst>
              <a:ext uri="{FF2B5EF4-FFF2-40B4-BE49-F238E27FC236}">
                <a16:creationId xmlns:a16="http://schemas.microsoft.com/office/drawing/2014/main" id="{FF829A84-D6DE-4421-8461-81F858EAE4DB}"/>
              </a:ext>
            </a:extLst>
          </p:cNvPr>
          <p:cNvSpPr/>
          <p:nvPr/>
        </p:nvSpPr>
        <p:spPr bwMode="auto">
          <a:xfrm>
            <a:off x="6268123" y="1592322"/>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GET</a:t>
            </a:r>
          </a:p>
        </p:txBody>
      </p:sp>
      <p:cxnSp>
        <p:nvCxnSpPr>
          <p:cNvPr id="23" name="Straight Arrow Connector 22">
            <a:extLst>
              <a:ext uri="{FF2B5EF4-FFF2-40B4-BE49-F238E27FC236}">
                <a16:creationId xmlns:a16="http://schemas.microsoft.com/office/drawing/2014/main" id="{6D33A2B6-E99C-4870-B99C-27BB2EFB64C2}"/>
              </a:ext>
            </a:extLst>
          </p:cNvPr>
          <p:cNvCxnSpPr>
            <a:cxnSpLocks/>
            <a:stCxn id="22" idx="3"/>
            <a:endCxn id="787" idx="1"/>
          </p:cNvCxnSpPr>
          <p:nvPr/>
        </p:nvCxnSpPr>
        <p:spPr>
          <a:xfrm>
            <a:off x="7482064" y="1867051"/>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30E287F-7126-4348-AA80-70434DC1D5CC}"/>
              </a:ext>
            </a:extLst>
          </p:cNvPr>
          <p:cNvSpPr/>
          <p:nvPr/>
        </p:nvSpPr>
        <p:spPr bwMode="auto">
          <a:xfrm>
            <a:off x="6268123" y="2681248"/>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POST</a:t>
            </a:r>
          </a:p>
        </p:txBody>
      </p:sp>
      <p:cxnSp>
        <p:nvCxnSpPr>
          <p:cNvPr id="28" name="Straight Arrow Connector 27">
            <a:extLst>
              <a:ext uri="{FF2B5EF4-FFF2-40B4-BE49-F238E27FC236}">
                <a16:creationId xmlns:a16="http://schemas.microsoft.com/office/drawing/2014/main" id="{BE42A53C-A3CA-4862-A84E-18953FE6AD75}"/>
              </a:ext>
            </a:extLst>
          </p:cNvPr>
          <p:cNvCxnSpPr>
            <a:cxnSpLocks/>
            <a:stCxn id="27" idx="3"/>
          </p:cNvCxnSpPr>
          <p:nvPr/>
        </p:nvCxnSpPr>
        <p:spPr>
          <a:xfrm>
            <a:off x="7482064" y="2955977"/>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27470C-ADD6-47FA-B275-A2976FD8F3A2}"/>
              </a:ext>
            </a:extLst>
          </p:cNvPr>
          <p:cNvSpPr/>
          <p:nvPr/>
        </p:nvSpPr>
        <p:spPr bwMode="auto">
          <a:xfrm>
            <a:off x="6261417" y="4043297"/>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PUT</a:t>
            </a:r>
          </a:p>
        </p:txBody>
      </p:sp>
      <p:cxnSp>
        <p:nvCxnSpPr>
          <p:cNvPr id="32" name="Straight Arrow Connector 31">
            <a:extLst>
              <a:ext uri="{FF2B5EF4-FFF2-40B4-BE49-F238E27FC236}">
                <a16:creationId xmlns:a16="http://schemas.microsoft.com/office/drawing/2014/main" id="{3FD47464-93D2-40F7-B750-186C3254BF8F}"/>
              </a:ext>
            </a:extLst>
          </p:cNvPr>
          <p:cNvCxnSpPr>
            <a:cxnSpLocks/>
            <a:stCxn id="31" idx="3"/>
            <a:endCxn id="791" idx="1"/>
          </p:cNvCxnSpPr>
          <p:nvPr/>
        </p:nvCxnSpPr>
        <p:spPr>
          <a:xfrm>
            <a:off x="7475358" y="4318026"/>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307B338-B3A5-4388-8BF4-BBE01755AC92}"/>
              </a:ext>
            </a:extLst>
          </p:cNvPr>
          <p:cNvSpPr/>
          <p:nvPr/>
        </p:nvSpPr>
        <p:spPr bwMode="auto">
          <a:xfrm>
            <a:off x="6268123" y="547544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Query</a:t>
            </a:r>
          </a:p>
        </p:txBody>
      </p:sp>
      <p:cxnSp>
        <p:nvCxnSpPr>
          <p:cNvPr id="37" name="Straight Arrow Connector 36">
            <a:extLst>
              <a:ext uri="{FF2B5EF4-FFF2-40B4-BE49-F238E27FC236}">
                <a16:creationId xmlns:a16="http://schemas.microsoft.com/office/drawing/2014/main" id="{109D2C45-23F0-4D75-9FA3-EF3AD2A8633E}"/>
              </a:ext>
            </a:extLst>
          </p:cNvPr>
          <p:cNvCxnSpPr>
            <a:cxnSpLocks/>
            <a:stCxn id="36" idx="3"/>
          </p:cNvCxnSpPr>
          <p:nvPr/>
        </p:nvCxnSpPr>
        <p:spPr>
          <a:xfrm>
            <a:off x="7482064" y="5750178"/>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2BD49C9-5D01-45EF-94CF-933344BDD62A}"/>
              </a:ext>
            </a:extLst>
          </p:cNvPr>
          <p:cNvSpPr txBox="1"/>
          <p:nvPr/>
        </p:nvSpPr>
        <p:spPr>
          <a:xfrm>
            <a:off x="8155936" y="6241454"/>
            <a:ext cx="530941"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grpSp>
        <p:nvGrpSpPr>
          <p:cNvPr id="13" name="Group 12">
            <a:extLst>
              <a:ext uri="{FF2B5EF4-FFF2-40B4-BE49-F238E27FC236}">
                <a16:creationId xmlns:a16="http://schemas.microsoft.com/office/drawing/2014/main" id="{855E984D-E4AD-4EF9-9E35-EB652415DAFD}"/>
              </a:ext>
            </a:extLst>
          </p:cNvPr>
          <p:cNvGrpSpPr/>
          <p:nvPr/>
        </p:nvGrpSpPr>
        <p:grpSpPr>
          <a:xfrm>
            <a:off x="9778278" y="1628825"/>
            <a:ext cx="851793" cy="476453"/>
            <a:chOff x="1240191" y="5112911"/>
            <a:chExt cx="982310" cy="549458"/>
          </a:xfrm>
        </p:grpSpPr>
        <p:sp>
          <p:nvSpPr>
            <p:cNvPr id="470" name="Rectangle 469">
              <a:extLst>
                <a:ext uri="{FF2B5EF4-FFF2-40B4-BE49-F238E27FC236}">
                  <a16:creationId xmlns:a16="http://schemas.microsoft.com/office/drawing/2014/main" id="{46F3CE9E-1CB7-401C-B04E-2CA0142D3976}"/>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71F6682-389D-4F49-9747-268A0437B204}"/>
                </a:ext>
              </a:extLst>
            </p:cNvPr>
            <p:cNvGrpSpPr/>
            <p:nvPr/>
          </p:nvGrpSpPr>
          <p:grpSpPr>
            <a:xfrm>
              <a:off x="1672750" y="5209655"/>
              <a:ext cx="191307" cy="345271"/>
              <a:chOff x="1711103" y="5209655"/>
              <a:chExt cx="191307" cy="345271"/>
            </a:xfrm>
          </p:grpSpPr>
          <p:sp>
            <p:nvSpPr>
              <p:cNvPr id="508" name="Rectangle 507">
                <a:extLst>
                  <a:ext uri="{FF2B5EF4-FFF2-40B4-BE49-F238E27FC236}">
                    <a16:creationId xmlns:a16="http://schemas.microsoft.com/office/drawing/2014/main" id="{9293B542-CDC0-4E5E-B91A-97C09987DC10}"/>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9" name="Oval 508">
                <a:extLst>
                  <a:ext uri="{FF2B5EF4-FFF2-40B4-BE49-F238E27FC236}">
                    <a16:creationId xmlns:a16="http://schemas.microsoft.com/office/drawing/2014/main" id="{C214DE56-8929-44D3-8089-0D8939F3035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10" name="Straight Connector 509">
                <a:extLst>
                  <a:ext uri="{FF2B5EF4-FFF2-40B4-BE49-F238E27FC236}">
                    <a16:creationId xmlns:a16="http://schemas.microsoft.com/office/drawing/2014/main" id="{9703814B-CD90-49C0-8A74-B061822BFDB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5" name="Rectangle 504">
                <a:extLst>
                  <a:ext uri="{FF2B5EF4-FFF2-40B4-BE49-F238E27FC236}">
                    <a16:creationId xmlns:a16="http://schemas.microsoft.com/office/drawing/2014/main" id="{3A96C39A-25DB-411A-B550-C5515E603AA5}"/>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6" name="Oval 505">
                <a:extLst>
                  <a:ext uri="{FF2B5EF4-FFF2-40B4-BE49-F238E27FC236}">
                    <a16:creationId xmlns:a16="http://schemas.microsoft.com/office/drawing/2014/main" id="{8840A537-1A3C-49AE-9A5C-3E1D6FC49B20}"/>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7" name="Straight Connector 506">
                <a:extLst>
                  <a:ext uri="{FF2B5EF4-FFF2-40B4-BE49-F238E27FC236}">
                    <a16:creationId xmlns:a16="http://schemas.microsoft.com/office/drawing/2014/main" id="{81D42511-1517-4451-86A7-73BBBF1AD7D0}"/>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F3B0079E-B0DB-4405-95B0-D604296CD366}"/>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3" name="Oval 502">
                <a:extLst>
                  <a:ext uri="{FF2B5EF4-FFF2-40B4-BE49-F238E27FC236}">
                    <a16:creationId xmlns:a16="http://schemas.microsoft.com/office/drawing/2014/main" id="{F5D151D4-23C8-4199-94C2-7C79F998BC09}"/>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4" name="Straight Connector 503">
                <a:extLst>
                  <a:ext uri="{FF2B5EF4-FFF2-40B4-BE49-F238E27FC236}">
                    <a16:creationId xmlns:a16="http://schemas.microsoft.com/office/drawing/2014/main" id="{7D7663C8-C294-4B9F-BF97-0280BEAAEFDD}"/>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9" name="Rectangle 498">
                <a:extLst>
                  <a:ext uri="{FF2B5EF4-FFF2-40B4-BE49-F238E27FC236}">
                    <a16:creationId xmlns:a16="http://schemas.microsoft.com/office/drawing/2014/main" id="{3215A77C-BFA8-4ECC-93E4-5F08BCF6C695}"/>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0" name="Oval 499">
                <a:extLst>
                  <a:ext uri="{FF2B5EF4-FFF2-40B4-BE49-F238E27FC236}">
                    <a16:creationId xmlns:a16="http://schemas.microsoft.com/office/drawing/2014/main" id="{89F6BB90-A0C2-4834-9024-EEB40148151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1" name="Straight Connector 500">
                <a:extLst>
                  <a:ext uri="{FF2B5EF4-FFF2-40B4-BE49-F238E27FC236}">
                    <a16:creationId xmlns:a16="http://schemas.microsoft.com/office/drawing/2014/main" id="{608584A2-A762-415C-A8F5-CBFD2EDDEE9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84A5585-566A-4092-AA11-2839DB3548C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7" name="Oval 496">
                <a:extLst>
                  <a:ext uri="{FF2B5EF4-FFF2-40B4-BE49-F238E27FC236}">
                    <a16:creationId xmlns:a16="http://schemas.microsoft.com/office/drawing/2014/main" id="{DAA1B80D-D06E-4813-A685-D807A3E6F830}"/>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8" name="Straight Connector 497">
                <a:extLst>
                  <a:ext uri="{FF2B5EF4-FFF2-40B4-BE49-F238E27FC236}">
                    <a16:creationId xmlns:a16="http://schemas.microsoft.com/office/drawing/2014/main" id="{84FA80F2-1C08-4955-8AD8-24CFB13EBA1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BC3E16B9-05E8-4BCE-8673-452CFFB2EC49}"/>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4" name="Oval 493">
                <a:extLst>
                  <a:ext uri="{FF2B5EF4-FFF2-40B4-BE49-F238E27FC236}">
                    <a16:creationId xmlns:a16="http://schemas.microsoft.com/office/drawing/2014/main" id="{660C836D-0DAB-4816-B9AD-0CB853E13BAB}"/>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5" name="Straight Connector 494">
                <a:extLst>
                  <a:ext uri="{FF2B5EF4-FFF2-40B4-BE49-F238E27FC236}">
                    <a16:creationId xmlns:a16="http://schemas.microsoft.com/office/drawing/2014/main" id="{E8D745EA-62DD-4714-80B6-AE3F282BF955}"/>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2" name="Flowchart: Direct Access Storage 471">
              <a:extLst>
                <a:ext uri="{FF2B5EF4-FFF2-40B4-BE49-F238E27FC236}">
                  <a16:creationId xmlns:a16="http://schemas.microsoft.com/office/drawing/2014/main" id="{7CBC2353-97DB-4633-8140-91B158030D99}"/>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292026C6-B32D-48D7-83A3-2FFC3D43051D}"/>
                </a:ext>
              </a:extLst>
            </p:cNvPr>
            <p:cNvGrpSpPr/>
            <p:nvPr/>
          </p:nvGrpSpPr>
          <p:grpSpPr>
            <a:xfrm>
              <a:off x="1351512" y="5207391"/>
              <a:ext cx="220437" cy="345503"/>
              <a:chOff x="1355289" y="5207391"/>
              <a:chExt cx="220437" cy="345503"/>
            </a:xfrm>
          </p:grpSpPr>
          <p:sp>
            <p:nvSpPr>
              <p:cNvPr id="477" name="Rectangle 5">
                <a:extLst>
                  <a:ext uri="{FF2B5EF4-FFF2-40B4-BE49-F238E27FC236}">
                    <a16:creationId xmlns:a16="http://schemas.microsoft.com/office/drawing/2014/main" id="{054C7C60-D9AC-4A53-AC77-2AF5C8BF9FE4}"/>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8" name="Freeform 6">
                <a:extLst>
                  <a:ext uri="{FF2B5EF4-FFF2-40B4-BE49-F238E27FC236}">
                    <a16:creationId xmlns:a16="http://schemas.microsoft.com/office/drawing/2014/main" id="{FCEC6BD7-4703-4F54-9ECD-69CEAC7F0D6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9" name="Freeform 7">
                <a:extLst>
                  <a:ext uri="{FF2B5EF4-FFF2-40B4-BE49-F238E27FC236}">
                    <a16:creationId xmlns:a16="http://schemas.microsoft.com/office/drawing/2014/main" id="{F5CCBDD1-EF3D-43B8-929C-D616A890619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0" name="Freeform 8">
                <a:extLst>
                  <a:ext uri="{FF2B5EF4-FFF2-40B4-BE49-F238E27FC236}">
                    <a16:creationId xmlns:a16="http://schemas.microsoft.com/office/drawing/2014/main" id="{AE1348D0-1C5A-44E1-97CB-200279AFBEF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1" name="Freeform 9">
                <a:extLst>
                  <a:ext uri="{FF2B5EF4-FFF2-40B4-BE49-F238E27FC236}">
                    <a16:creationId xmlns:a16="http://schemas.microsoft.com/office/drawing/2014/main" id="{48CBC3C6-2509-4160-A35F-0C3E5E45F56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482" name="Group 481">
                <a:extLst>
                  <a:ext uri="{FF2B5EF4-FFF2-40B4-BE49-F238E27FC236}">
                    <a16:creationId xmlns:a16="http://schemas.microsoft.com/office/drawing/2014/main" id="{67640F41-D789-4A9A-87EF-48F92E43085A}"/>
                  </a:ext>
                </a:extLst>
              </p:cNvPr>
              <p:cNvGrpSpPr/>
              <p:nvPr/>
            </p:nvGrpSpPr>
            <p:grpSpPr>
              <a:xfrm>
                <a:off x="1521861" y="5255179"/>
                <a:ext cx="19398" cy="206484"/>
                <a:chOff x="7742330" y="5312676"/>
                <a:chExt cx="35450" cy="436485"/>
              </a:xfrm>
              <a:solidFill>
                <a:schemeClr val="tx1"/>
              </a:solidFill>
            </p:grpSpPr>
            <p:sp>
              <p:nvSpPr>
                <p:cNvPr id="483" name="Oval 14">
                  <a:extLst>
                    <a:ext uri="{FF2B5EF4-FFF2-40B4-BE49-F238E27FC236}">
                      <a16:creationId xmlns:a16="http://schemas.microsoft.com/office/drawing/2014/main" id="{7B709353-0617-46DE-9D4E-866F33F5E96B}"/>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4" name="Oval 15">
                  <a:extLst>
                    <a:ext uri="{FF2B5EF4-FFF2-40B4-BE49-F238E27FC236}">
                      <a16:creationId xmlns:a16="http://schemas.microsoft.com/office/drawing/2014/main" id="{C5E4122A-123B-4268-A420-924AA42E61F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5" name="Oval 16">
                  <a:extLst>
                    <a:ext uri="{FF2B5EF4-FFF2-40B4-BE49-F238E27FC236}">
                      <a16:creationId xmlns:a16="http://schemas.microsoft.com/office/drawing/2014/main" id="{2F5FE160-08D1-49FC-9AEB-77DDE566038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6" name="Oval 17">
                  <a:extLst>
                    <a:ext uri="{FF2B5EF4-FFF2-40B4-BE49-F238E27FC236}">
                      <a16:creationId xmlns:a16="http://schemas.microsoft.com/office/drawing/2014/main" id="{E58A5E8C-CC1B-48F1-8AF0-EAB5171468F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16" name="Group 15">
            <a:extLst>
              <a:ext uri="{FF2B5EF4-FFF2-40B4-BE49-F238E27FC236}">
                <a16:creationId xmlns:a16="http://schemas.microsoft.com/office/drawing/2014/main" id="{E1112A41-EB9D-488F-92D4-A490651B6CE8}"/>
              </a:ext>
            </a:extLst>
          </p:cNvPr>
          <p:cNvGrpSpPr/>
          <p:nvPr/>
        </p:nvGrpSpPr>
        <p:grpSpPr>
          <a:xfrm>
            <a:off x="9778278" y="2444627"/>
            <a:ext cx="851793" cy="1022700"/>
            <a:chOff x="9778278" y="2475154"/>
            <a:chExt cx="851793" cy="1022700"/>
          </a:xfrm>
        </p:grpSpPr>
        <p:grpSp>
          <p:nvGrpSpPr>
            <p:cNvPr id="511" name="Group 510">
              <a:extLst>
                <a:ext uri="{FF2B5EF4-FFF2-40B4-BE49-F238E27FC236}">
                  <a16:creationId xmlns:a16="http://schemas.microsoft.com/office/drawing/2014/main" id="{DC193AFB-4FE9-49DC-88AE-8A904D292CA7}"/>
                </a:ext>
              </a:extLst>
            </p:cNvPr>
            <p:cNvGrpSpPr/>
            <p:nvPr/>
          </p:nvGrpSpPr>
          <p:grpSpPr>
            <a:xfrm>
              <a:off x="9778278" y="2475154"/>
              <a:ext cx="851793" cy="476453"/>
              <a:chOff x="1240191" y="5112911"/>
              <a:chExt cx="982310" cy="549458"/>
            </a:xfrm>
          </p:grpSpPr>
          <p:sp>
            <p:nvSpPr>
              <p:cNvPr id="512" name="Rectangle 511">
                <a:extLst>
                  <a:ext uri="{FF2B5EF4-FFF2-40B4-BE49-F238E27FC236}">
                    <a16:creationId xmlns:a16="http://schemas.microsoft.com/office/drawing/2014/main" id="{10F73A18-D7E9-4B27-BC7E-E72816855EE7}"/>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3" name="Group 512">
                <a:extLst>
                  <a:ext uri="{FF2B5EF4-FFF2-40B4-BE49-F238E27FC236}">
                    <a16:creationId xmlns:a16="http://schemas.microsoft.com/office/drawing/2014/main" id="{A56EEBD7-B2E2-4C87-ACC7-C27D52B4543C}"/>
                  </a:ext>
                </a:extLst>
              </p:cNvPr>
              <p:cNvGrpSpPr/>
              <p:nvPr/>
            </p:nvGrpSpPr>
            <p:grpSpPr>
              <a:xfrm>
                <a:off x="1672750" y="5209655"/>
                <a:ext cx="191307" cy="345271"/>
                <a:chOff x="1711103" y="5209655"/>
                <a:chExt cx="191307" cy="345271"/>
              </a:xfrm>
            </p:grpSpPr>
            <p:sp>
              <p:nvSpPr>
                <p:cNvPr id="526" name="Rectangle 525">
                  <a:extLst>
                    <a:ext uri="{FF2B5EF4-FFF2-40B4-BE49-F238E27FC236}">
                      <a16:creationId xmlns:a16="http://schemas.microsoft.com/office/drawing/2014/main" id="{076145E0-77DE-45A8-BCE9-8489F891393A}"/>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7" name="Oval 526">
                  <a:extLst>
                    <a:ext uri="{FF2B5EF4-FFF2-40B4-BE49-F238E27FC236}">
                      <a16:creationId xmlns:a16="http://schemas.microsoft.com/office/drawing/2014/main" id="{9FC446C8-1DFF-477D-904D-023589678B8B}"/>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28" name="Straight Connector 527">
                  <a:extLst>
                    <a:ext uri="{FF2B5EF4-FFF2-40B4-BE49-F238E27FC236}">
                      <a16:creationId xmlns:a16="http://schemas.microsoft.com/office/drawing/2014/main" id="{79B538F1-ADE7-4E05-BEFD-CDD2FD5FDE6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9" name="Rectangle 528">
                  <a:extLst>
                    <a:ext uri="{FF2B5EF4-FFF2-40B4-BE49-F238E27FC236}">
                      <a16:creationId xmlns:a16="http://schemas.microsoft.com/office/drawing/2014/main" id="{AC6E2B1F-294C-403E-AF1F-0A2BACA8089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0" name="Oval 529">
                  <a:extLst>
                    <a:ext uri="{FF2B5EF4-FFF2-40B4-BE49-F238E27FC236}">
                      <a16:creationId xmlns:a16="http://schemas.microsoft.com/office/drawing/2014/main" id="{024BF06D-4A6E-42F1-850D-F85C42E6423A}"/>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1" name="Straight Connector 530">
                  <a:extLst>
                    <a:ext uri="{FF2B5EF4-FFF2-40B4-BE49-F238E27FC236}">
                      <a16:creationId xmlns:a16="http://schemas.microsoft.com/office/drawing/2014/main" id="{5B675A6B-AE6A-45EA-AC3B-6D36476710F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2" name="Rectangle 531">
                  <a:extLst>
                    <a:ext uri="{FF2B5EF4-FFF2-40B4-BE49-F238E27FC236}">
                      <a16:creationId xmlns:a16="http://schemas.microsoft.com/office/drawing/2014/main" id="{0D430A88-9244-44D7-8B55-28D0CC44942A}"/>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3" name="Oval 532">
                  <a:extLst>
                    <a:ext uri="{FF2B5EF4-FFF2-40B4-BE49-F238E27FC236}">
                      <a16:creationId xmlns:a16="http://schemas.microsoft.com/office/drawing/2014/main" id="{530ECA9F-C5A7-4FD0-AC34-35DA223637C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4" name="Straight Connector 533">
                  <a:extLst>
                    <a:ext uri="{FF2B5EF4-FFF2-40B4-BE49-F238E27FC236}">
                      <a16:creationId xmlns:a16="http://schemas.microsoft.com/office/drawing/2014/main" id="{4F55F136-5776-4B2B-85C7-12C31461EC4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5" name="Rectangle 534">
                  <a:extLst>
                    <a:ext uri="{FF2B5EF4-FFF2-40B4-BE49-F238E27FC236}">
                      <a16:creationId xmlns:a16="http://schemas.microsoft.com/office/drawing/2014/main" id="{EC455C87-D910-4B56-B81F-2775809238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6" name="Oval 535">
                  <a:extLst>
                    <a:ext uri="{FF2B5EF4-FFF2-40B4-BE49-F238E27FC236}">
                      <a16:creationId xmlns:a16="http://schemas.microsoft.com/office/drawing/2014/main" id="{7D2C078D-E6D4-40E3-8AB5-C9A1E3F4BC8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7" name="Straight Connector 536">
                  <a:extLst>
                    <a:ext uri="{FF2B5EF4-FFF2-40B4-BE49-F238E27FC236}">
                      <a16:creationId xmlns:a16="http://schemas.microsoft.com/office/drawing/2014/main" id="{55E2A695-1957-40A6-AA3D-70055A56BBD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8" name="Rectangle 537">
                  <a:extLst>
                    <a:ext uri="{FF2B5EF4-FFF2-40B4-BE49-F238E27FC236}">
                      <a16:creationId xmlns:a16="http://schemas.microsoft.com/office/drawing/2014/main" id="{D4638145-8E63-4E9C-A319-95D7B8A4C49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9" name="Oval 538">
                  <a:extLst>
                    <a:ext uri="{FF2B5EF4-FFF2-40B4-BE49-F238E27FC236}">
                      <a16:creationId xmlns:a16="http://schemas.microsoft.com/office/drawing/2014/main" id="{3FF62702-EA49-4E27-B920-9A072F303457}"/>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0" name="Straight Connector 539">
                  <a:extLst>
                    <a:ext uri="{FF2B5EF4-FFF2-40B4-BE49-F238E27FC236}">
                      <a16:creationId xmlns:a16="http://schemas.microsoft.com/office/drawing/2014/main" id="{39C24C89-9ADD-4AEE-825A-4275B7560431}"/>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1" name="Rectangle 540">
                  <a:extLst>
                    <a:ext uri="{FF2B5EF4-FFF2-40B4-BE49-F238E27FC236}">
                      <a16:creationId xmlns:a16="http://schemas.microsoft.com/office/drawing/2014/main" id="{44D98591-7646-4964-9369-4AF616790CF3}"/>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42" name="Oval 541">
                  <a:extLst>
                    <a:ext uri="{FF2B5EF4-FFF2-40B4-BE49-F238E27FC236}">
                      <a16:creationId xmlns:a16="http://schemas.microsoft.com/office/drawing/2014/main" id="{F57B3066-826D-4282-9CFE-8C52C15072A0}"/>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3" name="Straight Connector 542">
                  <a:extLst>
                    <a:ext uri="{FF2B5EF4-FFF2-40B4-BE49-F238E27FC236}">
                      <a16:creationId xmlns:a16="http://schemas.microsoft.com/office/drawing/2014/main" id="{64C1B8EE-679D-49BC-A4D3-5096547AE3B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4" name="Flowchart: Direct Access Storage 513">
                <a:extLst>
                  <a:ext uri="{FF2B5EF4-FFF2-40B4-BE49-F238E27FC236}">
                    <a16:creationId xmlns:a16="http://schemas.microsoft.com/office/drawing/2014/main" id="{14F6D3E9-03E5-4E33-B202-9C44C9D30E01}"/>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5" name="Group 514">
                <a:extLst>
                  <a:ext uri="{FF2B5EF4-FFF2-40B4-BE49-F238E27FC236}">
                    <a16:creationId xmlns:a16="http://schemas.microsoft.com/office/drawing/2014/main" id="{DC7D74DA-6214-4DF2-A8A7-2B47DD13D04D}"/>
                  </a:ext>
                </a:extLst>
              </p:cNvPr>
              <p:cNvGrpSpPr/>
              <p:nvPr/>
            </p:nvGrpSpPr>
            <p:grpSpPr>
              <a:xfrm>
                <a:off x="1351512" y="5207391"/>
                <a:ext cx="220437" cy="345503"/>
                <a:chOff x="1355289" y="5207391"/>
                <a:chExt cx="220437" cy="345503"/>
              </a:xfrm>
            </p:grpSpPr>
            <p:sp>
              <p:nvSpPr>
                <p:cNvPr id="516" name="Rectangle 5">
                  <a:extLst>
                    <a:ext uri="{FF2B5EF4-FFF2-40B4-BE49-F238E27FC236}">
                      <a16:creationId xmlns:a16="http://schemas.microsoft.com/office/drawing/2014/main" id="{AD470A80-55D0-4874-84FA-40811965E34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7" name="Freeform 6">
                  <a:extLst>
                    <a:ext uri="{FF2B5EF4-FFF2-40B4-BE49-F238E27FC236}">
                      <a16:creationId xmlns:a16="http://schemas.microsoft.com/office/drawing/2014/main" id="{CF60FB82-9E5D-4B07-98FC-AB741BD3366E}"/>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8" name="Freeform 7">
                  <a:extLst>
                    <a:ext uri="{FF2B5EF4-FFF2-40B4-BE49-F238E27FC236}">
                      <a16:creationId xmlns:a16="http://schemas.microsoft.com/office/drawing/2014/main" id="{149DD966-8F24-4AF2-BBBC-5A787804C827}"/>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9" name="Freeform 8">
                  <a:extLst>
                    <a:ext uri="{FF2B5EF4-FFF2-40B4-BE49-F238E27FC236}">
                      <a16:creationId xmlns:a16="http://schemas.microsoft.com/office/drawing/2014/main" id="{94952D7D-C7C6-40A1-82BF-FD9B0D8030BE}"/>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0" name="Freeform 9">
                  <a:extLst>
                    <a:ext uri="{FF2B5EF4-FFF2-40B4-BE49-F238E27FC236}">
                      <a16:creationId xmlns:a16="http://schemas.microsoft.com/office/drawing/2014/main" id="{CAC62F1B-F4FB-4AB5-85A3-F2B7788B25B5}"/>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21" name="Group 520">
                  <a:extLst>
                    <a:ext uri="{FF2B5EF4-FFF2-40B4-BE49-F238E27FC236}">
                      <a16:creationId xmlns:a16="http://schemas.microsoft.com/office/drawing/2014/main" id="{2DB334B2-D7EF-4FB8-A648-B79895457970}"/>
                    </a:ext>
                  </a:extLst>
                </p:cNvPr>
                <p:cNvGrpSpPr/>
                <p:nvPr/>
              </p:nvGrpSpPr>
              <p:grpSpPr>
                <a:xfrm>
                  <a:off x="1521861" y="5255179"/>
                  <a:ext cx="19398" cy="206484"/>
                  <a:chOff x="7742330" y="5312676"/>
                  <a:chExt cx="35450" cy="436485"/>
                </a:xfrm>
                <a:solidFill>
                  <a:schemeClr val="tx1"/>
                </a:solidFill>
              </p:grpSpPr>
              <p:sp>
                <p:nvSpPr>
                  <p:cNvPr id="522" name="Oval 14">
                    <a:extLst>
                      <a:ext uri="{FF2B5EF4-FFF2-40B4-BE49-F238E27FC236}">
                        <a16:creationId xmlns:a16="http://schemas.microsoft.com/office/drawing/2014/main" id="{55555005-E254-4E96-A6F8-E4D3D09974C6}"/>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3" name="Oval 15">
                    <a:extLst>
                      <a:ext uri="{FF2B5EF4-FFF2-40B4-BE49-F238E27FC236}">
                        <a16:creationId xmlns:a16="http://schemas.microsoft.com/office/drawing/2014/main" id="{3B08213D-F54A-4DB6-BE1A-AB04CFA42A2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4" name="Oval 16">
                    <a:extLst>
                      <a:ext uri="{FF2B5EF4-FFF2-40B4-BE49-F238E27FC236}">
                        <a16:creationId xmlns:a16="http://schemas.microsoft.com/office/drawing/2014/main" id="{97A8529B-6CD4-4D28-A9E1-6CC0581C4A53}"/>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5" name="Oval 17">
                    <a:extLst>
                      <a:ext uri="{FF2B5EF4-FFF2-40B4-BE49-F238E27FC236}">
                        <a16:creationId xmlns:a16="http://schemas.microsoft.com/office/drawing/2014/main" id="{BC846122-E381-43D8-8773-2552A7C2CC94}"/>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544" name="Group 543">
              <a:extLst>
                <a:ext uri="{FF2B5EF4-FFF2-40B4-BE49-F238E27FC236}">
                  <a16:creationId xmlns:a16="http://schemas.microsoft.com/office/drawing/2014/main" id="{43226D1F-E09C-488A-BB1B-5FA66CD2C5A1}"/>
                </a:ext>
              </a:extLst>
            </p:cNvPr>
            <p:cNvGrpSpPr/>
            <p:nvPr/>
          </p:nvGrpSpPr>
          <p:grpSpPr>
            <a:xfrm>
              <a:off x="9778278" y="3021401"/>
              <a:ext cx="851793" cy="476453"/>
              <a:chOff x="1240191" y="5112911"/>
              <a:chExt cx="982310" cy="549458"/>
            </a:xfrm>
          </p:grpSpPr>
          <p:sp>
            <p:nvSpPr>
              <p:cNvPr id="545" name="Rectangle 544">
                <a:extLst>
                  <a:ext uri="{FF2B5EF4-FFF2-40B4-BE49-F238E27FC236}">
                    <a16:creationId xmlns:a16="http://schemas.microsoft.com/office/drawing/2014/main" id="{968F04DF-2611-41D3-AED6-BCF4E6ED65BF}"/>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6" name="Group 545">
                <a:extLst>
                  <a:ext uri="{FF2B5EF4-FFF2-40B4-BE49-F238E27FC236}">
                    <a16:creationId xmlns:a16="http://schemas.microsoft.com/office/drawing/2014/main" id="{C591886A-B883-4246-8905-1DFE750B8AE0}"/>
                  </a:ext>
                </a:extLst>
              </p:cNvPr>
              <p:cNvGrpSpPr/>
              <p:nvPr/>
            </p:nvGrpSpPr>
            <p:grpSpPr>
              <a:xfrm>
                <a:off x="1672750" y="5209655"/>
                <a:ext cx="191307" cy="345271"/>
                <a:chOff x="1711103" y="5209655"/>
                <a:chExt cx="191307" cy="345271"/>
              </a:xfrm>
            </p:grpSpPr>
            <p:sp>
              <p:nvSpPr>
                <p:cNvPr id="559" name="Rectangle 558">
                  <a:extLst>
                    <a:ext uri="{FF2B5EF4-FFF2-40B4-BE49-F238E27FC236}">
                      <a16:creationId xmlns:a16="http://schemas.microsoft.com/office/drawing/2014/main" id="{17067D53-DAD6-4A87-A398-AF21C96C65AF}"/>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0" name="Oval 559">
                  <a:extLst>
                    <a:ext uri="{FF2B5EF4-FFF2-40B4-BE49-F238E27FC236}">
                      <a16:creationId xmlns:a16="http://schemas.microsoft.com/office/drawing/2014/main" id="{EACEC12D-CAC4-4FAD-B0EB-612DA825F865}"/>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1" name="Straight Connector 560">
                  <a:extLst>
                    <a:ext uri="{FF2B5EF4-FFF2-40B4-BE49-F238E27FC236}">
                      <a16:creationId xmlns:a16="http://schemas.microsoft.com/office/drawing/2014/main" id="{285BA52D-53B3-44D4-BE6A-0FB650264ED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DDE2415-B705-4CCF-969D-DAD5D98255DB}"/>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3" name="Oval 562">
                  <a:extLst>
                    <a:ext uri="{FF2B5EF4-FFF2-40B4-BE49-F238E27FC236}">
                      <a16:creationId xmlns:a16="http://schemas.microsoft.com/office/drawing/2014/main" id="{22DDD0AE-38DE-487F-AF29-ECF6E07BD4D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4" name="Straight Connector 563">
                  <a:extLst>
                    <a:ext uri="{FF2B5EF4-FFF2-40B4-BE49-F238E27FC236}">
                      <a16:creationId xmlns:a16="http://schemas.microsoft.com/office/drawing/2014/main" id="{68B78539-BCF6-4BFC-B651-18E2FAE16808}"/>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5" name="Rectangle 564">
                  <a:extLst>
                    <a:ext uri="{FF2B5EF4-FFF2-40B4-BE49-F238E27FC236}">
                      <a16:creationId xmlns:a16="http://schemas.microsoft.com/office/drawing/2014/main" id="{312332D9-9508-416E-8412-2E38C9C1DD1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6" name="Oval 565">
                  <a:extLst>
                    <a:ext uri="{FF2B5EF4-FFF2-40B4-BE49-F238E27FC236}">
                      <a16:creationId xmlns:a16="http://schemas.microsoft.com/office/drawing/2014/main" id="{E1354E50-ACDA-447A-AC75-76B2A3119FD6}"/>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7" name="Straight Connector 566">
                  <a:extLst>
                    <a:ext uri="{FF2B5EF4-FFF2-40B4-BE49-F238E27FC236}">
                      <a16:creationId xmlns:a16="http://schemas.microsoft.com/office/drawing/2014/main" id="{902B5072-F8BC-4322-B372-95E6D0CA48B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462072DF-5944-4388-B5AC-4D1541105FAD}"/>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9" name="Oval 568">
                  <a:extLst>
                    <a:ext uri="{FF2B5EF4-FFF2-40B4-BE49-F238E27FC236}">
                      <a16:creationId xmlns:a16="http://schemas.microsoft.com/office/drawing/2014/main" id="{1E50879B-61B1-4BB8-B553-CD7CCF0AB6AE}"/>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0" name="Straight Connector 569">
                  <a:extLst>
                    <a:ext uri="{FF2B5EF4-FFF2-40B4-BE49-F238E27FC236}">
                      <a16:creationId xmlns:a16="http://schemas.microsoft.com/office/drawing/2014/main" id="{2DB05D31-02AE-4057-8D75-9AFC8F8AF52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1" name="Rectangle 570">
                  <a:extLst>
                    <a:ext uri="{FF2B5EF4-FFF2-40B4-BE49-F238E27FC236}">
                      <a16:creationId xmlns:a16="http://schemas.microsoft.com/office/drawing/2014/main" id="{C60D03CE-C78C-49B2-8DE0-97163187F598}"/>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2" name="Oval 571">
                  <a:extLst>
                    <a:ext uri="{FF2B5EF4-FFF2-40B4-BE49-F238E27FC236}">
                      <a16:creationId xmlns:a16="http://schemas.microsoft.com/office/drawing/2014/main" id="{30C09EF8-3042-4D5E-A5E5-2F15F8464105}"/>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3" name="Straight Connector 572">
                  <a:extLst>
                    <a:ext uri="{FF2B5EF4-FFF2-40B4-BE49-F238E27FC236}">
                      <a16:creationId xmlns:a16="http://schemas.microsoft.com/office/drawing/2014/main" id="{6E548D31-44DB-4878-8C65-F499E505F70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4" name="Rectangle 573">
                  <a:extLst>
                    <a:ext uri="{FF2B5EF4-FFF2-40B4-BE49-F238E27FC236}">
                      <a16:creationId xmlns:a16="http://schemas.microsoft.com/office/drawing/2014/main" id="{032E832F-4E8C-40C1-A4E4-E128CA79D50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5" name="Oval 574">
                  <a:extLst>
                    <a:ext uri="{FF2B5EF4-FFF2-40B4-BE49-F238E27FC236}">
                      <a16:creationId xmlns:a16="http://schemas.microsoft.com/office/drawing/2014/main" id="{126B892F-9352-4F80-B61D-2A281459FA39}"/>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6" name="Straight Connector 575">
                  <a:extLst>
                    <a:ext uri="{FF2B5EF4-FFF2-40B4-BE49-F238E27FC236}">
                      <a16:creationId xmlns:a16="http://schemas.microsoft.com/office/drawing/2014/main" id="{436D0979-EBDA-4A44-A4F5-1DA0C1C1C5E0}"/>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7" name="Flowchart: Direct Access Storage 546">
                <a:extLst>
                  <a:ext uri="{FF2B5EF4-FFF2-40B4-BE49-F238E27FC236}">
                    <a16:creationId xmlns:a16="http://schemas.microsoft.com/office/drawing/2014/main" id="{CA73BBC7-974C-43F1-9731-E3FE97A282EE}"/>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8" name="Group 547">
                <a:extLst>
                  <a:ext uri="{FF2B5EF4-FFF2-40B4-BE49-F238E27FC236}">
                    <a16:creationId xmlns:a16="http://schemas.microsoft.com/office/drawing/2014/main" id="{8313A220-76E8-4F7D-BC3A-83CDC311A53B}"/>
                  </a:ext>
                </a:extLst>
              </p:cNvPr>
              <p:cNvGrpSpPr/>
              <p:nvPr/>
            </p:nvGrpSpPr>
            <p:grpSpPr>
              <a:xfrm>
                <a:off x="1351512" y="5207391"/>
                <a:ext cx="220437" cy="345503"/>
                <a:chOff x="1355289" y="5207391"/>
                <a:chExt cx="220437" cy="345503"/>
              </a:xfrm>
            </p:grpSpPr>
            <p:sp>
              <p:nvSpPr>
                <p:cNvPr id="549" name="Rectangle 5">
                  <a:extLst>
                    <a:ext uri="{FF2B5EF4-FFF2-40B4-BE49-F238E27FC236}">
                      <a16:creationId xmlns:a16="http://schemas.microsoft.com/office/drawing/2014/main" id="{48F6FF19-8473-47B7-A3D8-04B5134C8472}"/>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0" name="Freeform 6">
                  <a:extLst>
                    <a:ext uri="{FF2B5EF4-FFF2-40B4-BE49-F238E27FC236}">
                      <a16:creationId xmlns:a16="http://schemas.microsoft.com/office/drawing/2014/main" id="{2DB87B00-3C75-42D8-8C59-F9835FCAD3F1}"/>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1" name="Freeform 7">
                  <a:extLst>
                    <a:ext uri="{FF2B5EF4-FFF2-40B4-BE49-F238E27FC236}">
                      <a16:creationId xmlns:a16="http://schemas.microsoft.com/office/drawing/2014/main" id="{58428773-30E5-4AB8-B28B-5B4534FA810D}"/>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2" name="Freeform 8">
                  <a:extLst>
                    <a:ext uri="{FF2B5EF4-FFF2-40B4-BE49-F238E27FC236}">
                      <a16:creationId xmlns:a16="http://schemas.microsoft.com/office/drawing/2014/main" id="{FBD73DF1-9FCB-4C18-94FC-D575F8A67B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3" name="Freeform 9">
                  <a:extLst>
                    <a:ext uri="{FF2B5EF4-FFF2-40B4-BE49-F238E27FC236}">
                      <a16:creationId xmlns:a16="http://schemas.microsoft.com/office/drawing/2014/main" id="{619DD936-7EF8-47AA-A214-28F435DA8CF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54" name="Group 553">
                  <a:extLst>
                    <a:ext uri="{FF2B5EF4-FFF2-40B4-BE49-F238E27FC236}">
                      <a16:creationId xmlns:a16="http://schemas.microsoft.com/office/drawing/2014/main" id="{842BE57D-2C48-48DF-95AB-FBC9FD3AAAE1}"/>
                    </a:ext>
                  </a:extLst>
                </p:cNvPr>
                <p:cNvGrpSpPr/>
                <p:nvPr/>
              </p:nvGrpSpPr>
              <p:grpSpPr>
                <a:xfrm>
                  <a:off x="1521861" y="5255179"/>
                  <a:ext cx="19398" cy="206484"/>
                  <a:chOff x="7742330" y="5312676"/>
                  <a:chExt cx="35450" cy="436485"/>
                </a:xfrm>
                <a:solidFill>
                  <a:schemeClr val="tx1"/>
                </a:solidFill>
              </p:grpSpPr>
              <p:sp>
                <p:nvSpPr>
                  <p:cNvPr id="555" name="Oval 14">
                    <a:extLst>
                      <a:ext uri="{FF2B5EF4-FFF2-40B4-BE49-F238E27FC236}">
                        <a16:creationId xmlns:a16="http://schemas.microsoft.com/office/drawing/2014/main" id="{859BC497-7ADE-4A9A-9561-1BC11EF36D94}"/>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6" name="Oval 15">
                    <a:extLst>
                      <a:ext uri="{FF2B5EF4-FFF2-40B4-BE49-F238E27FC236}">
                        <a16:creationId xmlns:a16="http://schemas.microsoft.com/office/drawing/2014/main" id="{AED8B433-B2DA-4A0F-A1DF-9A0C592C43E2}"/>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7" name="Oval 16">
                    <a:extLst>
                      <a:ext uri="{FF2B5EF4-FFF2-40B4-BE49-F238E27FC236}">
                        <a16:creationId xmlns:a16="http://schemas.microsoft.com/office/drawing/2014/main" id="{1545BF52-26A8-495B-A1BE-C09A59EE865D}"/>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8" name="Oval 17">
                    <a:extLst>
                      <a:ext uri="{FF2B5EF4-FFF2-40B4-BE49-F238E27FC236}">
                        <a16:creationId xmlns:a16="http://schemas.microsoft.com/office/drawing/2014/main" id="{225C5D17-8DBA-4E12-89A1-406A31C8E72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5" name="Group 14">
            <a:extLst>
              <a:ext uri="{FF2B5EF4-FFF2-40B4-BE49-F238E27FC236}">
                <a16:creationId xmlns:a16="http://schemas.microsoft.com/office/drawing/2014/main" id="{D18D79B0-0CC3-4901-8999-159A74DDB210}"/>
              </a:ext>
            </a:extLst>
          </p:cNvPr>
          <p:cNvGrpSpPr/>
          <p:nvPr/>
        </p:nvGrpSpPr>
        <p:grpSpPr>
          <a:xfrm>
            <a:off x="9778278" y="3806676"/>
            <a:ext cx="851793" cy="1022700"/>
            <a:chOff x="9778278" y="3910431"/>
            <a:chExt cx="851793" cy="1022700"/>
          </a:xfrm>
        </p:grpSpPr>
        <p:grpSp>
          <p:nvGrpSpPr>
            <p:cNvPr id="577" name="Group 576">
              <a:extLst>
                <a:ext uri="{FF2B5EF4-FFF2-40B4-BE49-F238E27FC236}">
                  <a16:creationId xmlns:a16="http://schemas.microsoft.com/office/drawing/2014/main" id="{90757F10-8EA9-4100-9046-33635935E0F2}"/>
                </a:ext>
              </a:extLst>
            </p:cNvPr>
            <p:cNvGrpSpPr/>
            <p:nvPr/>
          </p:nvGrpSpPr>
          <p:grpSpPr>
            <a:xfrm>
              <a:off x="9778278" y="3910431"/>
              <a:ext cx="851793" cy="476453"/>
              <a:chOff x="1240191" y="5112911"/>
              <a:chExt cx="982310" cy="549458"/>
            </a:xfrm>
          </p:grpSpPr>
          <p:sp>
            <p:nvSpPr>
              <p:cNvPr id="578" name="Rectangle 577">
                <a:extLst>
                  <a:ext uri="{FF2B5EF4-FFF2-40B4-BE49-F238E27FC236}">
                    <a16:creationId xmlns:a16="http://schemas.microsoft.com/office/drawing/2014/main" id="{5D6F6B22-6A91-4234-898C-99678C0BF8C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79" name="Group 578">
                <a:extLst>
                  <a:ext uri="{FF2B5EF4-FFF2-40B4-BE49-F238E27FC236}">
                    <a16:creationId xmlns:a16="http://schemas.microsoft.com/office/drawing/2014/main" id="{0D42F795-7FA1-49F1-B9C7-D4B7EF3CF65B}"/>
                  </a:ext>
                </a:extLst>
              </p:cNvPr>
              <p:cNvGrpSpPr/>
              <p:nvPr/>
            </p:nvGrpSpPr>
            <p:grpSpPr>
              <a:xfrm>
                <a:off x="1672750" y="5209655"/>
                <a:ext cx="191307" cy="345271"/>
                <a:chOff x="1711103" y="5209655"/>
                <a:chExt cx="191307" cy="345271"/>
              </a:xfrm>
            </p:grpSpPr>
            <p:sp>
              <p:nvSpPr>
                <p:cNvPr id="592" name="Rectangle 591">
                  <a:extLst>
                    <a:ext uri="{FF2B5EF4-FFF2-40B4-BE49-F238E27FC236}">
                      <a16:creationId xmlns:a16="http://schemas.microsoft.com/office/drawing/2014/main" id="{4525B44E-7B6B-474A-9DB7-56BB0976BD01}"/>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3" name="Oval 592">
                  <a:extLst>
                    <a:ext uri="{FF2B5EF4-FFF2-40B4-BE49-F238E27FC236}">
                      <a16:creationId xmlns:a16="http://schemas.microsoft.com/office/drawing/2014/main" id="{41A1AD81-4927-429D-B832-A1D56D8AEF92}"/>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4" name="Straight Connector 593">
                  <a:extLst>
                    <a:ext uri="{FF2B5EF4-FFF2-40B4-BE49-F238E27FC236}">
                      <a16:creationId xmlns:a16="http://schemas.microsoft.com/office/drawing/2014/main" id="{EC39A1D6-DAF7-41B1-B52D-F0B4DBF877A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5" name="Rectangle 594">
                  <a:extLst>
                    <a:ext uri="{FF2B5EF4-FFF2-40B4-BE49-F238E27FC236}">
                      <a16:creationId xmlns:a16="http://schemas.microsoft.com/office/drawing/2014/main" id="{A012F179-0F33-40E2-8E92-08FC08DCAA43}"/>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6" name="Oval 595">
                  <a:extLst>
                    <a:ext uri="{FF2B5EF4-FFF2-40B4-BE49-F238E27FC236}">
                      <a16:creationId xmlns:a16="http://schemas.microsoft.com/office/drawing/2014/main" id="{1D054CBA-369D-4513-9404-AD8DB655792F}"/>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7" name="Straight Connector 596">
                  <a:extLst>
                    <a:ext uri="{FF2B5EF4-FFF2-40B4-BE49-F238E27FC236}">
                      <a16:creationId xmlns:a16="http://schemas.microsoft.com/office/drawing/2014/main" id="{F8297FC0-16A4-4AF0-9017-D1F7DB00CA7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8" name="Rectangle 597">
                  <a:extLst>
                    <a:ext uri="{FF2B5EF4-FFF2-40B4-BE49-F238E27FC236}">
                      <a16:creationId xmlns:a16="http://schemas.microsoft.com/office/drawing/2014/main" id="{085D1F1A-2650-4355-9DE0-B84561DAA21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9" name="Oval 598">
                  <a:extLst>
                    <a:ext uri="{FF2B5EF4-FFF2-40B4-BE49-F238E27FC236}">
                      <a16:creationId xmlns:a16="http://schemas.microsoft.com/office/drawing/2014/main" id="{BCE9FE18-02F7-4F53-AF5C-EB421F696018}"/>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0" name="Straight Connector 599">
                  <a:extLst>
                    <a:ext uri="{FF2B5EF4-FFF2-40B4-BE49-F238E27FC236}">
                      <a16:creationId xmlns:a16="http://schemas.microsoft.com/office/drawing/2014/main" id="{0EA7B3D9-84E1-45A7-942D-BBCA9980F1A9}"/>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1" name="Rectangle 600">
                  <a:extLst>
                    <a:ext uri="{FF2B5EF4-FFF2-40B4-BE49-F238E27FC236}">
                      <a16:creationId xmlns:a16="http://schemas.microsoft.com/office/drawing/2014/main" id="{71440E11-DE88-4EC5-81E7-7852937DF287}"/>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2" name="Oval 601">
                  <a:extLst>
                    <a:ext uri="{FF2B5EF4-FFF2-40B4-BE49-F238E27FC236}">
                      <a16:creationId xmlns:a16="http://schemas.microsoft.com/office/drawing/2014/main" id="{8D9AE121-E065-44E2-BF89-BFF146DB2ACB}"/>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3" name="Straight Connector 602">
                  <a:extLst>
                    <a:ext uri="{FF2B5EF4-FFF2-40B4-BE49-F238E27FC236}">
                      <a16:creationId xmlns:a16="http://schemas.microsoft.com/office/drawing/2014/main" id="{F3592BA5-1A2B-4B4E-A0BB-C7906F8B0B6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4" name="Rectangle 603">
                  <a:extLst>
                    <a:ext uri="{FF2B5EF4-FFF2-40B4-BE49-F238E27FC236}">
                      <a16:creationId xmlns:a16="http://schemas.microsoft.com/office/drawing/2014/main" id="{98F89821-794A-4BDC-AFD4-11734472DE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5" name="Oval 604">
                  <a:extLst>
                    <a:ext uri="{FF2B5EF4-FFF2-40B4-BE49-F238E27FC236}">
                      <a16:creationId xmlns:a16="http://schemas.microsoft.com/office/drawing/2014/main" id="{2EA831D6-94B7-4E65-A9E5-BA78908D98C8}"/>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6" name="Straight Connector 605">
                  <a:extLst>
                    <a:ext uri="{FF2B5EF4-FFF2-40B4-BE49-F238E27FC236}">
                      <a16:creationId xmlns:a16="http://schemas.microsoft.com/office/drawing/2014/main" id="{20EF5959-E9F5-4C09-8614-38CBF3316D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7" name="Rectangle 606">
                  <a:extLst>
                    <a:ext uri="{FF2B5EF4-FFF2-40B4-BE49-F238E27FC236}">
                      <a16:creationId xmlns:a16="http://schemas.microsoft.com/office/drawing/2014/main" id="{4290D62B-2724-4B31-99DF-E95A5F8039DF}"/>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8" name="Oval 607">
                  <a:extLst>
                    <a:ext uri="{FF2B5EF4-FFF2-40B4-BE49-F238E27FC236}">
                      <a16:creationId xmlns:a16="http://schemas.microsoft.com/office/drawing/2014/main" id="{6C7EDC5F-63DB-419A-9D6D-2226CED1DAD4}"/>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9" name="Straight Connector 608">
                  <a:extLst>
                    <a:ext uri="{FF2B5EF4-FFF2-40B4-BE49-F238E27FC236}">
                      <a16:creationId xmlns:a16="http://schemas.microsoft.com/office/drawing/2014/main" id="{4853E139-E935-4418-B9EC-EFA4FC790BEB}"/>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0" name="Flowchart: Direct Access Storage 579">
                <a:extLst>
                  <a:ext uri="{FF2B5EF4-FFF2-40B4-BE49-F238E27FC236}">
                    <a16:creationId xmlns:a16="http://schemas.microsoft.com/office/drawing/2014/main" id="{569CAFDA-796C-4760-BF49-E6F967C8F55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81" name="Group 580">
                <a:extLst>
                  <a:ext uri="{FF2B5EF4-FFF2-40B4-BE49-F238E27FC236}">
                    <a16:creationId xmlns:a16="http://schemas.microsoft.com/office/drawing/2014/main" id="{B1791439-6980-4D44-8BC5-C9C199AD082B}"/>
                  </a:ext>
                </a:extLst>
              </p:cNvPr>
              <p:cNvGrpSpPr/>
              <p:nvPr/>
            </p:nvGrpSpPr>
            <p:grpSpPr>
              <a:xfrm>
                <a:off x="1351512" y="5207391"/>
                <a:ext cx="220437" cy="345503"/>
                <a:chOff x="1355289" y="5207391"/>
                <a:chExt cx="220437" cy="345503"/>
              </a:xfrm>
            </p:grpSpPr>
            <p:sp>
              <p:nvSpPr>
                <p:cNvPr id="582" name="Rectangle 5">
                  <a:extLst>
                    <a:ext uri="{FF2B5EF4-FFF2-40B4-BE49-F238E27FC236}">
                      <a16:creationId xmlns:a16="http://schemas.microsoft.com/office/drawing/2014/main" id="{C57F2FFC-DB3C-4237-A7C7-6484317EE5DC}"/>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3" name="Freeform 6">
                  <a:extLst>
                    <a:ext uri="{FF2B5EF4-FFF2-40B4-BE49-F238E27FC236}">
                      <a16:creationId xmlns:a16="http://schemas.microsoft.com/office/drawing/2014/main" id="{2B0F5DFA-D5CB-494D-B17F-62392EFD5A3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4" name="Freeform 7">
                  <a:extLst>
                    <a:ext uri="{FF2B5EF4-FFF2-40B4-BE49-F238E27FC236}">
                      <a16:creationId xmlns:a16="http://schemas.microsoft.com/office/drawing/2014/main" id="{289F2107-23B4-471D-A67D-D803861A61C5}"/>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5" name="Freeform 8">
                  <a:extLst>
                    <a:ext uri="{FF2B5EF4-FFF2-40B4-BE49-F238E27FC236}">
                      <a16:creationId xmlns:a16="http://schemas.microsoft.com/office/drawing/2014/main" id="{25D4BFDE-68BA-4C28-B10F-37B3DBC6D9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6" name="Freeform 9">
                  <a:extLst>
                    <a:ext uri="{FF2B5EF4-FFF2-40B4-BE49-F238E27FC236}">
                      <a16:creationId xmlns:a16="http://schemas.microsoft.com/office/drawing/2014/main" id="{148B2E83-4ED6-4FFB-A779-5E7BD42EE13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87" name="Group 586">
                  <a:extLst>
                    <a:ext uri="{FF2B5EF4-FFF2-40B4-BE49-F238E27FC236}">
                      <a16:creationId xmlns:a16="http://schemas.microsoft.com/office/drawing/2014/main" id="{3E997ABF-9361-4DAD-92F8-6C5934564B44}"/>
                    </a:ext>
                  </a:extLst>
                </p:cNvPr>
                <p:cNvGrpSpPr/>
                <p:nvPr/>
              </p:nvGrpSpPr>
              <p:grpSpPr>
                <a:xfrm>
                  <a:off x="1521861" y="5255179"/>
                  <a:ext cx="19398" cy="206484"/>
                  <a:chOff x="7742330" y="5312676"/>
                  <a:chExt cx="35450" cy="436485"/>
                </a:xfrm>
                <a:solidFill>
                  <a:schemeClr val="tx1"/>
                </a:solidFill>
              </p:grpSpPr>
              <p:sp>
                <p:nvSpPr>
                  <p:cNvPr id="588" name="Oval 14">
                    <a:extLst>
                      <a:ext uri="{FF2B5EF4-FFF2-40B4-BE49-F238E27FC236}">
                        <a16:creationId xmlns:a16="http://schemas.microsoft.com/office/drawing/2014/main" id="{53C35F49-8B50-4F29-80FF-B77863BD2A57}"/>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9" name="Oval 15">
                    <a:extLst>
                      <a:ext uri="{FF2B5EF4-FFF2-40B4-BE49-F238E27FC236}">
                        <a16:creationId xmlns:a16="http://schemas.microsoft.com/office/drawing/2014/main" id="{4352986A-5D82-418C-AD51-4C11A498C3D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0" name="Oval 16">
                    <a:extLst>
                      <a:ext uri="{FF2B5EF4-FFF2-40B4-BE49-F238E27FC236}">
                        <a16:creationId xmlns:a16="http://schemas.microsoft.com/office/drawing/2014/main" id="{663417E1-8A96-4C7A-9512-E01DE935579A}"/>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1" name="Oval 17">
                    <a:extLst>
                      <a:ext uri="{FF2B5EF4-FFF2-40B4-BE49-F238E27FC236}">
                        <a16:creationId xmlns:a16="http://schemas.microsoft.com/office/drawing/2014/main" id="{3B313349-14D0-4C0A-823A-B3B7D91BFBD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10" name="Group 609">
              <a:extLst>
                <a:ext uri="{FF2B5EF4-FFF2-40B4-BE49-F238E27FC236}">
                  <a16:creationId xmlns:a16="http://schemas.microsoft.com/office/drawing/2014/main" id="{448F13FD-1D1D-4EA7-A97E-A461EE8A61CB}"/>
                </a:ext>
              </a:extLst>
            </p:cNvPr>
            <p:cNvGrpSpPr/>
            <p:nvPr/>
          </p:nvGrpSpPr>
          <p:grpSpPr>
            <a:xfrm>
              <a:off x="9778278" y="4456678"/>
              <a:ext cx="851793" cy="476453"/>
              <a:chOff x="1240191" y="5112911"/>
              <a:chExt cx="982310" cy="549458"/>
            </a:xfrm>
          </p:grpSpPr>
          <p:sp>
            <p:nvSpPr>
              <p:cNvPr id="611" name="Rectangle 610">
                <a:extLst>
                  <a:ext uri="{FF2B5EF4-FFF2-40B4-BE49-F238E27FC236}">
                    <a16:creationId xmlns:a16="http://schemas.microsoft.com/office/drawing/2014/main" id="{732B3344-01B6-4E97-A085-472ACA06A25E}"/>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2" name="Group 611">
                <a:extLst>
                  <a:ext uri="{FF2B5EF4-FFF2-40B4-BE49-F238E27FC236}">
                    <a16:creationId xmlns:a16="http://schemas.microsoft.com/office/drawing/2014/main" id="{EC5FAA80-47E3-4AEB-B8E4-7C0BD3CA4DBC}"/>
                  </a:ext>
                </a:extLst>
              </p:cNvPr>
              <p:cNvGrpSpPr/>
              <p:nvPr/>
            </p:nvGrpSpPr>
            <p:grpSpPr>
              <a:xfrm>
                <a:off x="1672750" y="5209655"/>
                <a:ext cx="191307" cy="345271"/>
                <a:chOff x="1711103" y="5209655"/>
                <a:chExt cx="191307" cy="345271"/>
              </a:xfrm>
            </p:grpSpPr>
            <p:sp>
              <p:nvSpPr>
                <p:cNvPr id="625" name="Rectangle 624">
                  <a:extLst>
                    <a:ext uri="{FF2B5EF4-FFF2-40B4-BE49-F238E27FC236}">
                      <a16:creationId xmlns:a16="http://schemas.microsoft.com/office/drawing/2014/main" id="{E4036BF0-E68E-4CF3-8364-C885046CFC45}"/>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6" name="Oval 625">
                  <a:extLst>
                    <a:ext uri="{FF2B5EF4-FFF2-40B4-BE49-F238E27FC236}">
                      <a16:creationId xmlns:a16="http://schemas.microsoft.com/office/drawing/2014/main" id="{5EABAF2C-03A7-487F-B0DC-8ECCE1AD0457}"/>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27" name="Straight Connector 626">
                  <a:extLst>
                    <a:ext uri="{FF2B5EF4-FFF2-40B4-BE49-F238E27FC236}">
                      <a16:creationId xmlns:a16="http://schemas.microsoft.com/office/drawing/2014/main" id="{DE9F35B9-EE15-4269-A709-67C9F50A4B1D}"/>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8" name="Rectangle 627">
                  <a:extLst>
                    <a:ext uri="{FF2B5EF4-FFF2-40B4-BE49-F238E27FC236}">
                      <a16:creationId xmlns:a16="http://schemas.microsoft.com/office/drawing/2014/main" id="{9A2D1E7B-E8DC-45F5-B7DC-FCCCD59BF9B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9" name="Oval 628">
                  <a:extLst>
                    <a:ext uri="{FF2B5EF4-FFF2-40B4-BE49-F238E27FC236}">
                      <a16:creationId xmlns:a16="http://schemas.microsoft.com/office/drawing/2014/main" id="{052D62B4-E14F-4152-ADA2-8C5A96B891A7}"/>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0" name="Straight Connector 629">
                  <a:extLst>
                    <a:ext uri="{FF2B5EF4-FFF2-40B4-BE49-F238E27FC236}">
                      <a16:creationId xmlns:a16="http://schemas.microsoft.com/office/drawing/2014/main" id="{11D7225B-B9E5-454C-9620-B043822ECDE7}"/>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1" name="Rectangle 630">
                  <a:extLst>
                    <a:ext uri="{FF2B5EF4-FFF2-40B4-BE49-F238E27FC236}">
                      <a16:creationId xmlns:a16="http://schemas.microsoft.com/office/drawing/2014/main" id="{3431F2F7-96F4-432A-9FC6-F0363BBD74B4}"/>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2" name="Oval 631">
                  <a:extLst>
                    <a:ext uri="{FF2B5EF4-FFF2-40B4-BE49-F238E27FC236}">
                      <a16:creationId xmlns:a16="http://schemas.microsoft.com/office/drawing/2014/main" id="{E140706C-F7CE-4E89-8102-1638855D537B}"/>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3" name="Straight Connector 632">
                  <a:extLst>
                    <a:ext uri="{FF2B5EF4-FFF2-40B4-BE49-F238E27FC236}">
                      <a16:creationId xmlns:a16="http://schemas.microsoft.com/office/drawing/2014/main" id="{BFF50551-ED96-4759-A58E-3BC5B1A7D18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4" name="Rectangle 633">
                  <a:extLst>
                    <a:ext uri="{FF2B5EF4-FFF2-40B4-BE49-F238E27FC236}">
                      <a16:creationId xmlns:a16="http://schemas.microsoft.com/office/drawing/2014/main" id="{8820165A-1EE8-47F7-845C-D0E22F30E92B}"/>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5" name="Oval 634">
                  <a:extLst>
                    <a:ext uri="{FF2B5EF4-FFF2-40B4-BE49-F238E27FC236}">
                      <a16:creationId xmlns:a16="http://schemas.microsoft.com/office/drawing/2014/main" id="{E7D07C8B-3C55-49E2-826C-A7E93C1791B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6" name="Straight Connector 635">
                  <a:extLst>
                    <a:ext uri="{FF2B5EF4-FFF2-40B4-BE49-F238E27FC236}">
                      <a16:creationId xmlns:a16="http://schemas.microsoft.com/office/drawing/2014/main" id="{50BD42C1-60D6-4A51-B275-164224A3CDB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7" name="Rectangle 636">
                  <a:extLst>
                    <a:ext uri="{FF2B5EF4-FFF2-40B4-BE49-F238E27FC236}">
                      <a16:creationId xmlns:a16="http://schemas.microsoft.com/office/drawing/2014/main" id="{C58C055B-640E-407E-B230-B444FE53E0E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8" name="Oval 637">
                  <a:extLst>
                    <a:ext uri="{FF2B5EF4-FFF2-40B4-BE49-F238E27FC236}">
                      <a16:creationId xmlns:a16="http://schemas.microsoft.com/office/drawing/2014/main" id="{236622F9-6F57-4B2D-A3F9-66B8504645CA}"/>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9" name="Straight Connector 638">
                  <a:extLst>
                    <a:ext uri="{FF2B5EF4-FFF2-40B4-BE49-F238E27FC236}">
                      <a16:creationId xmlns:a16="http://schemas.microsoft.com/office/drawing/2014/main" id="{6DD39A70-492F-4C36-899F-ADC7A6ECDE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0" name="Rectangle 639">
                  <a:extLst>
                    <a:ext uri="{FF2B5EF4-FFF2-40B4-BE49-F238E27FC236}">
                      <a16:creationId xmlns:a16="http://schemas.microsoft.com/office/drawing/2014/main" id="{1DB6500E-09DA-474D-8AE1-80396B6073C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1" name="Oval 640">
                  <a:extLst>
                    <a:ext uri="{FF2B5EF4-FFF2-40B4-BE49-F238E27FC236}">
                      <a16:creationId xmlns:a16="http://schemas.microsoft.com/office/drawing/2014/main" id="{3E3EF0C4-1957-43DC-9367-355413F8353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42" name="Straight Connector 641">
                  <a:extLst>
                    <a:ext uri="{FF2B5EF4-FFF2-40B4-BE49-F238E27FC236}">
                      <a16:creationId xmlns:a16="http://schemas.microsoft.com/office/drawing/2014/main" id="{348C5095-F97C-4D16-B8D1-C40E7EE4316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3" name="Flowchart: Direct Access Storage 612">
                <a:extLst>
                  <a:ext uri="{FF2B5EF4-FFF2-40B4-BE49-F238E27FC236}">
                    <a16:creationId xmlns:a16="http://schemas.microsoft.com/office/drawing/2014/main" id="{43D107C6-9BD8-4311-94FA-C8FBA232922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4" name="Group 613">
                <a:extLst>
                  <a:ext uri="{FF2B5EF4-FFF2-40B4-BE49-F238E27FC236}">
                    <a16:creationId xmlns:a16="http://schemas.microsoft.com/office/drawing/2014/main" id="{FBA2FB00-CEA4-4978-A6D3-838017750451}"/>
                  </a:ext>
                </a:extLst>
              </p:cNvPr>
              <p:cNvGrpSpPr/>
              <p:nvPr/>
            </p:nvGrpSpPr>
            <p:grpSpPr>
              <a:xfrm>
                <a:off x="1351512" y="5207391"/>
                <a:ext cx="220437" cy="345503"/>
                <a:chOff x="1355289" y="5207391"/>
                <a:chExt cx="220437" cy="345503"/>
              </a:xfrm>
            </p:grpSpPr>
            <p:sp>
              <p:nvSpPr>
                <p:cNvPr id="615" name="Rectangle 5">
                  <a:extLst>
                    <a:ext uri="{FF2B5EF4-FFF2-40B4-BE49-F238E27FC236}">
                      <a16:creationId xmlns:a16="http://schemas.microsoft.com/office/drawing/2014/main" id="{DF869E31-009C-4575-9013-EA34EE9CA567}"/>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6" name="Freeform 6">
                  <a:extLst>
                    <a:ext uri="{FF2B5EF4-FFF2-40B4-BE49-F238E27FC236}">
                      <a16:creationId xmlns:a16="http://schemas.microsoft.com/office/drawing/2014/main" id="{8E221D83-BFF2-4906-9391-838216244D7B}"/>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7" name="Freeform 7">
                  <a:extLst>
                    <a:ext uri="{FF2B5EF4-FFF2-40B4-BE49-F238E27FC236}">
                      <a16:creationId xmlns:a16="http://schemas.microsoft.com/office/drawing/2014/main" id="{9BDA72DC-B8D6-4ADB-95F6-C81C293D3C8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8" name="Freeform 8">
                  <a:extLst>
                    <a:ext uri="{FF2B5EF4-FFF2-40B4-BE49-F238E27FC236}">
                      <a16:creationId xmlns:a16="http://schemas.microsoft.com/office/drawing/2014/main" id="{CFCA290D-EEC0-421A-879F-5CD91038404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9" name="Freeform 9">
                  <a:extLst>
                    <a:ext uri="{FF2B5EF4-FFF2-40B4-BE49-F238E27FC236}">
                      <a16:creationId xmlns:a16="http://schemas.microsoft.com/office/drawing/2014/main" id="{61D00554-E9A0-412F-AB58-0E919936E94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20" name="Group 619">
                  <a:extLst>
                    <a:ext uri="{FF2B5EF4-FFF2-40B4-BE49-F238E27FC236}">
                      <a16:creationId xmlns:a16="http://schemas.microsoft.com/office/drawing/2014/main" id="{B7A59153-6474-452A-8732-242C295FD512}"/>
                    </a:ext>
                  </a:extLst>
                </p:cNvPr>
                <p:cNvGrpSpPr/>
                <p:nvPr/>
              </p:nvGrpSpPr>
              <p:grpSpPr>
                <a:xfrm>
                  <a:off x="1521861" y="5255179"/>
                  <a:ext cx="19398" cy="206484"/>
                  <a:chOff x="7742330" y="5312676"/>
                  <a:chExt cx="35450" cy="436485"/>
                </a:xfrm>
                <a:solidFill>
                  <a:schemeClr val="tx1"/>
                </a:solidFill>
              </p:grpSpPr>
              <p:sp>
                <p:nvSpPr>
                  <p:cNvPr id="621" name="Oval 14">
                    <a:extLst>
                      <a:ext uri="{FF2B5EF4-FFF2-40B4-BE49-F238E27FC236}">
                        <a16:creationId xmlns:a16="http://schemas.microsoft.com/office/drawing/2014/main" id="{24B49CED-B43D-4EE7-87BC-DC433853AD7E}"/>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2" name="Oval 15">
                    <a:extLst>
                      <a:ext uri="{FF2B5EF4-FFF2-40B4-BE49-F238E27FC236}">
                        <a16:creationId xmlns:a16="http://schemas.microsoft.com/office/drawing/2014/main" id="{B9025A61-8698-40ED-8F83-58B4276C01A0}"/>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3" name="Oval 16">
                    <a:extLst>
                      <a:ext uri="{FF2B5EF4-FFF2-40B4-BE49-F238E27FC236}">
                        <a16:creationId xmlns:a16="http://schemas.microsoft.com/office/drawing/2014/main" id="{022BB700-F493-4410-AB8E-B5B21590AA8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4" name="Oval 17">
                    <a:extLst>
                      <a:ext uri="{FF2B5EF4-FFF2-40B4-BE49-F238E27FC236}">
                        <a16:creationId xmlns:a16="http://schemas.microsoft.com/office/drawing/2014/main" id="{30BEEB8F-D9F0-4C65-8E2B-2DD35B59C5F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4" name="Group 13">
            <a:extLst>
              <a:ext uri="{FF2B5EF4-FFF2-40B4-BE49-F238E27FC236}">
                <a16:creationId xmlns:a16="http://schemas.microsoft.com/office/drawing/2014/main" id="{7AA72C64-3166-42AD-80D1-A428024F226A}"/>
              </a:ext>
            </a:extLst>
          </p:cNvPr>
          <p:cNvGrpSpPr/>
          <p:nvPr/>
        </p:nvGrpSpPr>
        <p:grpSpPr>
          <a:xfrm>
            <a:off x="9781411" y="5168725"/>
            <a:ext cx="1036720" cy="1162907"/>
            <a:chOff x="9593351" y="5325526"/>
            <a:chExt cx="1036720" cy="1162907"/>
          </a:xfrm>
        </p:grpSpPr>
        <p:grpSp>
          <p:nvGrpSpPr>
            <p:cNvPr id="643" name="Group 642">
              <a:extLst>
                <a:ext uri="{FF2B5EF4-FFF2-40B4-BE49-F238E27FC236}">
                  <a16:creationId xmlns:a16="http://schemas.microsoft.com/office/drawing/2014/main" id="{164A3662-0889-4C54-969D-8FB8491DC0B9}"/>
                </a:ext>
              </a:extLst>
            </p:cNvPr>
            <p:cNvGrpSpPr/>
            <p:nvPr/>
          </p:nvGrpSpPr>
          <p:grpSpPr>
            <a:xfrm>
              <a:off x="9778278" y="5325526"/>
              <a:ext cx="851793" cy="476453"/>
              <a:chOff x="1240191" y="5112911"/>
              <a:chExt cx="982310" cy="549458"/>
            </a:xfrm>
          </p:grpSpPr>
          <p:sp>
            <p:nvSpPr>
              <p:cNvPr id="644" name="Rectangle 643">
                <a:extLst>
                  <a:ext uri="{FF2B5EF4-FFF2-40B4-BE49-F238E27FC236}">
                    <a16:creationId xmlns:a16="http://schemas.microsoft.com/office/drawing/2014/main" id="{9316994E-354F-4109-8A1E-BC9C00C6A69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5" name="Group 644">
                <a:extLst>
                  <a:ext uri="{FF2B5EF4-FFF2-40B4-BE49-F238E27FC236}">
                    <a16:creationId xmlns:a16="http://schemas.microsoft.com/office/drawing/2014/main" id="{26E340A7-D42D-4405-847B-9CC7984F4452}"/>
                  </a:ext>
                </a:extLst>
              </p:cNvPr>
              <p:cNvGrpSpPr/>
              <p:nvPr/>
            </p:nvGrpSpPr>
            <p:grpSpPr>
              <a:xfrm>
                <a:off x="1672750" y="5209655"/>
                <a:ext cx="191307" cy="345271"/>
                <a:chOff x="1711103" y="5209655"/>
                <a:chExt cx="191307" cy="345271"/>
              </a:xfrm>
            </p:grpSpPr>
            <p:sp>
              <p:nvSpPr>
                <p:cNvPr id="658" name="Rectangle 657">
                  <a:extLst>
                    <a:ext uri="{FF2B5EF4-FFF2-40B4-BE49-F238E27FC236}">
                      <a16:creationId xmlns:a16="http://schemas.microsoft.com/office/drawing/2014/main" id="{31E42165-8F43-468F-A625-4CA320F5B3B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9" name="Oval 658">
                  <a:extLst>
                    <a:ext uri="{FF2B5EF4-FFF2-40B4-BE49-F238E27FC236}">
                      <a16:creationId xmlns:a16="http://schemas.microsoft.com/office/drawing/2014/main" id="{38724FF6-6FA8-41BF-8A06-06B587AB41E4}"/>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0" name="Straight Connector 659">
                  <a:extLst>
                    <a:ext uri="{FF2B5EF4-FFF2-40B4-BE49-F238E27FC236}">
                      <a16:creationId xmlns:a16="http://schemas.microsoft.com/office/drawing/2014/main" id="{561AFC75-561E-4515-8E96-E1696BD068E7}"/>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1" name="Rectangle 660">
                  <a:extLst>
                    <a:ext uri="{FF2B5EF4-FFF2-40B4-BE49-F238E27FC236}">
                      <a16:creationId xmlns:a16="http://schemas.microsoft.com/office/drawing/2014/main" id="{AB2D098C-5140-4AA6-BA2B-026F27D5D9DA}"/>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2" name="Oval 661">
                  <a:extLst>
                    <a:ext uri="{FF2B5EF4-FFF2-40B4-BE49-F238E27FC236}">
                      <a16:creationId xmlns:a16="http://schemas.microsoft.com/office/drawing/2014/main" id="{A9DEE9FE-FF1C-4BF7-BAEB-9371CCE7B689}"/>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3" name="Straight Connector 662">
                  <a:extLst>
                    <a:ext uri="{FF2B5EF4-FFF2-40B4-BE49-F238E27FC236}">
                      <a16:creationId xmlns:a16="http://schemas.microsoft.com/office/drawing/2014/main" id="{E1C693EA-4CF7-4B49-8091-0483B2EAEB8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4" name="Rectangle 663">
                  <a:extLst>
                    <a:ext uri="{FF2B5EF4-FFF2-40B4-BE49-F238E27FC236}">
                      <a16:creationId xmlns:a16="http://schemas.microsoft.com/office/drawing/2014/main" id="{8D50EA71-9A5D-42DD-B35B-9015180FA28F}"/>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5" name="Oval 664">
                  <a:extLst>
                    <a:ext uri="{FF2B5EF4-FFF2-40B4-BE49-F238E27FC236}">
                      <a16:creationId xmlns:a16="http://schemas.microsoft.com/office/drawing/2014/main" id="{AF10D0C4-D946-4F10-A83C-845F01287B4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6" name="Straight Connector 665">
                  <a:extLst>
                    <a:ext uri="{FF2B5EF4-FFF2-40B4-BE49-F238E27FC236}">
                      <a16:creationId xmlns:a16="http://schemas.microsoft.com/office/drawing/2014/main" id="{76FCE62A-72D5-4521-9818-18C7B096D1D7}"/>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7" name="Rectangle 666">
                  <a:extLst>
                    <a:ext uri="{FF2B5EF4-FFF2-40B4-BE49-F238E27FC236}">
                      <a16:creationId xmlns:a16="http://schemas.microsoft.com/office/drawing/2014/main" id="{C9740CFF-C4F5-4E45-A875-A643B0C9D4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8" name="Oval 667">
                  <a:extLst>
                    <a:ext uri="{FF2B5EF4-FFF2-40B4-BE49-F238E27FC236}">
                      <a16:creationId xmlns:a16="http://schemas.microsoft.com/office/drawing/2014/main" id="{26308DF9-670C-44ED-8400-34C15BE47BAC}"/>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9" name="Straight Connector 668">
                  <a:extLst>
                    <a:ext uri="{FF2B5EF4-FFF2-40B4-BE49-F238E27FC236}">
                      <a16:creationId xmlns:a16="http://schemas.microsoft.com/office/drawing/2014/main" id="{59D88582-A3E4-4D93-BAC1-793E88FC0DD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0" name="Rectangle 669">
                  <a:extLst>
                    <a:ext uri="{FF2B5EF4-FFF2-40B4-BE49-F238E27FC236}">
                      <a16:creationId xmlns:a16="http://schemas.microsoft.com/office/drawing/2014/main" id="{DF882C89-8EA1-4308-A63E-989A7E778F8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1" name="Oval 670">
                  <a:extLst>
                    <a:ext uri="{FF2B5EF4-FFF2-40B4-BE49-F238E27FC236}">
                      <a16:creationId xmlns:a16="http://schemas.microsoft.com/office/drawing/2014/main" id="{BA30E717-1159-414A-A461-DE671269654F}"/>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2" name="Straight Connector 671">
                  <a:extLst>
                    <a:ext uri="{FF2B5EF4-FFF2-40B4-BE49-F238E27FC236}">
                      <a16:creationId xmlns:a16="http://schemas.microsoft.com/office/drawing/2014/main" id="{2AE26467-15FC-4B02-92F6-04220C23B18F}"/>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0F29EE49-ACEF-498D-AA3A-317D36B432EB}"/>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4" name="Oval 673">
                  <a:extLst>
                    <a:ext uri="{FF2B5EF4-FFF2-40B4-BE49-F238E27FC236}">
                      <a16:creationId xmlns:a16="http://schemas.microsoft.com/office/drawing/2014/main" id="{FB1C52A3-1965-4D19-A02C-DD1D6029ED2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5" name="Straight Connector 674">
                  <a:extLst>
                    <a:ext uri="{FF2B5EF4-FFF2-40B4-BE49-F238E27FC236}">
                      <a16:creationId xmlns:a16="http://schemas.microsoft.com/office/drawing/2014/main" id="{D58CE8ED-6AA0-4068-9F1E-D386AEBDAE6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46" name="Flowchart: Direct Access Storage 645">
                <a:extLst>
                  <a:ext uri="{FF2B5EF4-FFF2-40B4-BE49-F238E27FC236}">
                    <a16:creationId xmlns:a16="http://schemas.microsoft.com/office/drawing/2014/main" id="{5A089003-7BBA-49CD-8278-1F5C4D155037}"/>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7" name="Group 646">
                <a:extLst>
                  <a:ext uri="{FF2B5EF4-FFF2-40B4-BE49-F238E27FC236}">
                    <a16:creationId xmlns:a16="http://schemas.microsoft.com/office/drawing/2014/main" id="{280EC4D4-0EF1-464B-A0EC-D8C11C6D0C51}"/>
                  </a:ext>
                </a:extLst>
              </p:cNvPr>
              <p:cNvGrpSpPr/>
              <p:nvPr/>
            </p:nvGrpSpPr>
            <p:grpSpPr>
              <a:xfrm>
                <a:off x="1351512" y="5207391"/>
                <a:ext cx="220437" cy="345503"/>
                <a:chOff x="1355289" y="5207391"/>
                <a:chExt cx="220437" cy="345503"/>
              </a:xfrm>
            </p:grpSpPr>
            <p:sp>
              <p:nvSpPr>
                <p:cNvPr id="648" name="Rectangle 5">
                  <a:extLst>
                    <a:ext uri="{FF2B5EF4-FFF2-40B4-BE49-F238E27FC236}">
                      <a16:creationId xmlns:a16="http://schemas.microsoft.com/office/drawing/2014/main" id="{AED0C6CD-308A-4184-B306-AB4EF0EA3DE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49" name="Freeform 6">
                  <a:extLst>
                    <a:ext uri="{FF2B5EF4-FFF2-40B4-BE49-F238E27FC236}">
                      <a16:creationId xmlns:a16="http://schemas.microsoft.com/office/drawing/2014/main" id="{1577EAF2-F1E9-4CC5-AA6A-E95AF980181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0" name="Freeform 7">
                  <a:extLst>
                    <a:ext uri="{FF2B5EF4-FFF2-40B4-BE49-F238E27FC236}">
                      <a16:creationId xmlns:a16="http://schemas.microsoft.com/office/drawing/2014/main" id="{16CF327B-D6CA-432B-8CB7-BBC294584CA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1" name="Freeform 8">
                  <a:extLst>
                    <a:ext uri="{FF2B5EF4-FFF2-40B4-BE49-F238E27FC236}">
                      <a16:creationId xmlns:a16="http://schemas.microsoft.com/office/drawing/2014/main" id="{D861234A-438A-44DA-8551-A7B1478DBD2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2" name="Freeform 9">
                  <a:extLst>
                    <a:ext uri="{FF2B5EF4-FFF2-40B4-BE49-F238E27FC236}">
                      <a16:creationId xmlns:a16="http://schemas.microsoft.com/office/drawing/2014/main" id="{DFCB808B-07B2-43FA-9503-7AC56D041DC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53" name="Group 652">
                  <a:extLst>
                    <a:ext uri="{FF2B5EF4-FFF2-40B4-BE49-F238E27FC236}">
                      <a16:creationId xmlns:a16="http://schemas.microsoft.com/office/drawing/2014/main" id="{CAC890FD-0F71-4759-8CDC-9C1B3FF70C6F}"/>
                    </a:ext>
                  </a:extLst>
                </p:cNvPr>
                <p:cNvGrpSpPr/>
                <p:nvPr/>
              </p:nvGrpSpPr>
              <p:grpSpPr>
                <a:xfrm>
                  <a:off x="1521861" y="5255179"/>
                  <a:ext cx="19398" cy="206484"/>
                  <a:chOff x="7742330" y="5312676"/>
                  <a:chExt cx="35450" cy="436485"/>
                </a:xfrm>
                <a:solidFill>
                  <a:schemeClr val="tx1"/>
                </a:solidFill>
              </p:grpSpPr>
              <p:sp>
                <p:nvSpPr>
                  <p:cNvPr id="654" name="Oval 14">
                    <a:extLst>
                      <a:ext uri="{FF2B5EF4-FFF2-40B4-BE49-F238E27FC236}">
                        <a16:creationId xmlns:a16="http://schemas.microsoft.com/office/drawing/2014/main" id="{AC19BEDC-A183-4625-B85B-CFBE4F8AF27C}"/>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5" name="Oval 15">
                    <a:extLst>
                      <a:ext uri="{FF2B5EF4-FFF2-40B4-BE49-F238E27FC236}">
                        <a16:creationId xmlns:a16="http://schemas.microsoft.com/office/drawing/2014/main" id="{9B2850A7-62EA-491D-91B1-E3F50DF1400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6" name="Oval 16">
                    <a:extLst>
                      <a:ext uri="{FF2B5EF4-FFF2-40B4-BE49-F238E27FC236}">
                        <a16:creationId xmlns:a16="http://schemas.microsoft.com/office/drawing/2014/main" id="{92CA053C-573F-4B83-8DFC-AE389002D08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7" name="Oval 17">
                    <a:extLst>
                      <a:ext uri="{FF2B5EF4-FFF2-40B4-BE49-F238E27FC236}">
                        <a16:creationId xmlns:a16="http://schemas.microsoft.com/office/drawing/2014/main" id="{C9C93B2E-0CFD-48EC-8F71-3299B03B90C8}"/>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76" name="Group 675">
              <a:extLst>
                <a:ext uri="{FF2B5EF4-FFF2-40B4-BE49-F238E27FC236}">
                  <a16:creationId xmlns:a16="http://schemas.microsoft.com/office/drawing/2014/main" id="{F1BE21D0-3AFB-42D1-A206-4073277C754C}"/>
                </a:ext>
              </a:extLst>
            </p:cNvPr>
            <p:cNvGrpSpPr/>
            <p:nvPr/>
          </p:nvGrpSpPr>
          <p:grpSpPr>
            <a:xfrm>
              <a:off x="9778278" y="5871773"/>
              <a:ext cx="851793" cy="476453"/>
              <a:chOff x="1240191" y="5112911"/>
              <a:chExt cx="982310" cy="549458"/>
            </a:xfrm>
          </p:grpSpPr>
          <p:sp>
            <p:nvSpPr>
              <p:cNvPr id="677" name="Rectangle 676">
                <a:extLst>
                  <a:ext uri="{FF2B5EF4-FFF2-40B4-BE49-F238E27FC236}">
                    <a16:creationId xmlns:a16="http://schemas.microsoft.com/office/drawing/2014/main" id="{7647E5BE-2E11-4592-85FA-83C75914E4E2}"/>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78" name="Group 677">
                <a:extLst>
                  <a:ext uri="{FF2B5EF4-FFF2-40B4-BE49-F238E27FC236}">
                    <a16:creationId xmlns:a16="http://schemas.microsoft.com/office/drawing/2014/main" id="{F121D138-3645-48C6-A814-9A51E8470F1E}"/>
                  </a:ext>
                </a:extLst>
              </p:cNvPr>
              <p:cNvGrpSpPr/>
              <p:nvPr/>
            </p:nvGrpSpPr>
            <p:grpSpPr>
              <a:xfrm>
                <a:off x="1672750" y="5209655"/>
                <a:ext cx="191307" cy="345271"/>
                <a:chOff x="1711103" y="5209655"/>
                <a:chExt cx="191307" cy="345271"/>
              </a:xfrm>
            </p:grpSpPr>
            <p:sp>
              <p:nvSpPr>
                <p:cNvPr id="691" name="Rectangle 690">
                  <a:extLst>
                    <a:ext uri="{FF2B5EF4-FFF2-40B4-BE49-F238E27FC236}">
                      <a16:creationId xmlns:a16="http://schemas.microsoft.com/office/drawing/2014/main" id="{4555ED64-DADA-4C3F-84EE-29B1E7AA597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2" name="Oval 691">
                  <a:extLst>
                    <a:ext uri="{FF2B5EF4-FFF2-40B4-BE49-F238E27FC236}">
                      <a16:creationId xmlns:a16="http://schemas.microsoft.com/office/drawing/2014/main" id="{06586F56-C39B-478A-A547-20D5CF769E8D}"/>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3" name="Straight Connector 692">
                  <a:extLst>
                    <a:ext uri="{FF2B5EF4-FFF2-40B4-BE49-F238E27FC236}">
                      <a16:creationId xmlns:a16="http://schemas.microsoft.com/office/drawing/2014/main" id="{76BA626D-1228-44F5-8654-3BBF412D585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4" name="Rectangle 693">
                  <a:extLst>
                    <a:ext uri="{FF2B5EF4-FFF2-40B4-BE49-F238E27FC236}">
                      <a16:creationId xmlns:a16="http://schemas.microsoft.com/office/drawing/2014/main" id="{B920B90A-36D5-43A5-8B4F-12139EE9D2F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5" name="Oval 694">
                  <a:extLst>
                    <a:ext uri="{FF2B5EF4-FFF2-40B4-BE49-F238E27FC236}">
                      <a16:creationId xmlns:a16="http://schemas.microsoft.com/office/drawing/2014/main" id="{58288F03-71B3-468B-ABCA-7AA2CD99C1C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6" name="Straight Connector 695">
                  <a:extLst>
                    <a:ext uri="{FF2B5EF4-FFF2-40B4-BE49-F238E27FC236}">
                      <a16:creationId xmlns:a16="http://schemas.microsoft.com/office/drawing/2014/main" id="{62B2EDE3-FCCD-44A7-AE12-72825927FCB5}"/>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7" name="Rectangle 696">
                  <a:extLst>
                    <a:ext uri="{FF2B5EF4-FFF2-40B4-BE49-F238E27FC236}">
                      <a16:creationId xmlns:a16="http://schemas.microsoft.com/office/drawing/2014/main" id="{235AAE6A-8DF4-433D-8C41-98140942FC99}"/>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8" name="Oval 697">
                  <a:extLst>
                    <a:ext uri="{FF2B5EF4-FFF2-40B4-BE49-F238E27FC236}">
                      <a16:creationId xmlns:a16="http://schemas.microsoft.com/office/drawing/2014/main" id="{9D2F3819-2DFF-4B7E-A704-E1D29B3BB02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9" name="Straight Connector 698">
                  <a:extLst>
                    <a:ext uri="{FF2B5EF4-FFF2-40B4-BE49-F238E27FC236}">
                      <a16:creationId xmlns:a16="http://schemas.microsoft.com/office/drawing/2014/main" id="{4A15B90C-CE2A-4283-8C48-1FA5B630E793}"/>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0" name="Rectangle 699">
                  <a:extLst>
                    <a:ext uri="{FF2B5EF4-FFF2-40B4-BE49-F238E27FC236}">
                      <a16:creationId xmlns:a16="http://schemas.microsoft.com/office/drawing/2014/main" id="{36221749-7590-4E67-A0A9-674A91BB9BA6}"/>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1" name="Oval 700">
                  <a:extLst>
                    <a:ext uri="{FF2B5EF4-FFF2-40B4-BE49-F238E27FC236}">
                      <a16:creationId xmlns:a16="http://schemas.microsoft.com/office/drawing/2014/main" id="{CF0D0ED6-A0FF-4B37-93D9-419D12F8A707}"/>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2" name="Straight Connector 701">
                  <a:extLst>
                    <a:ext uri="{FF2B5EF4-FFF2-40B4-BE49-F238E27FC236}">
                      <a16:creationId xmlns:a16="http://schemas.microsoft.com/office/drawing/2014/main" id="{3410FC58-7E88-4068-86D2-BDB93760BCDA}"/>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3" name="Rectangle 702">
                  <a:extLst>
                    <a:ext uri="{FF2B5EF4-FFF2-40B4-BE49-F238E27FC236}">
                      <a16:creationId xmlns:a16="http://schemas.microsoft.com/office/drawing/2014/main" id="{07CC18A3-2CBE-4FEA-B0A7-80626DEC045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4" name="Oval 703">
                  <a:extLst>
                    <a:ext uri="{FF2B5EF4-FFF2-40B4-BE49-F238E27FC236}">
                      <a16:creationId xmlns:a16="http://schemas.microsoft.com/office/drawing/2014/main" id="{07C8AEE8-7BBE-4F52-ACFB-2485B6B6938B}"/>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5" name="Straight Connector 704">
                  <a:extLst>
                    <a:ext uri="{FF2B5EF4-FFF2-40B4-BE49-F238E27FC236}">
                      <a16:creationId xmlns:a16="http://schemas.microsoft.com/office/drawing/2014/main" id="{52CF66D0-B296-4590-86C6-20788A85C77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6" name="Rectangle 705">
                  <a:extLst>
                    <a:ext uri="{FF2B5EF4-FFF2-40B4-BE49-F238E27FC236}">
                      <a16:creationId xmlns:a16="http://schemas.microsoft.com/office/drawing/2014/main" id="{7817B240-464D-4D19-B717-B962DBEF8DA1}"/>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7" name="Oval 706">
                  <a:extLst>
                    <a:ext uri="{FF2B5EF4-FFF2-40B4-BE49-F238E27FC236}">
                      <a16:creationId xmlns:a16="http://schemas.microsoft.com/office/drawing/2014/main" id="{D8340B54-ED62-4110-8A5D-B9F17A622721}"/>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8" name="Straight Connector 707">
                  <a:extLst>
                    <a:ext uri="{FF2B5EF4-FFF2-40B4-BE49-F238E27FC236}">
                      <a16:creationId xmlns:a16="http://schemas.microsoft.com/office/drawing/2014/main" id="{75062AAE-D028-44A9-AD07-68D8EE3ED116}"/>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79" name="Flowchart: Direct Access Storage 678">
                <a:extLst>
                  <a:ext uri="{FF2B5EF4-FFF2-40B4-BE49-F238E27FC236}">
                    <a16:creationId xmlns:a16="http://schemas.microsoft.com/office/drawing/2014/main" id="{9C367112-A22C-423E-8AFD-0E2AD1DF965F}"/>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80" name="Group 679">
                <a:extLst>
                  <a:ext uri="{FF2B5EF4-FFF2-40B4-BE49-F238E27FC236}">
                    <a16:creationId xmlns:a16="http://schemas.microsoft.com/office/drawing/2014/main" id="{95E04AAE-5DE9-4EBC-9ADD-CF3E5591F6CB}"/>
                  </a:ext>
                </a:extLst>
              </p:cNvPr>
              <p:cNvGrpSpPr/>
              <p:nvPr/>
            </p:nvGrpSpPr>
            <p:grpSpPr>
              <a:xfrm>
                <a:off x="1351512" y="5207391"/>
                <a:ext cx="220437" cy="345503"/>
                <a:chOff x="1355289" y="5207391"/>
                <a:chExt cx="220437" cy="345503"/>
              </a:xfrm>
            </p:grpSpPr>
            <p:sp>
              <p:nvSpPr>
                <p:cNvPr id="681" name="Rectangle 5">
                  <a:extLst>
                    <a:ext uri="{FF2B5EF4-FFF2-40B4-BE49-F238E27FC236}">
                      <a16:creationId xmlns:a16="http://schemas.microsoft.com/office/drawing/2014/main" id="{D0368D1F-0294-4F3D-92CC-211A3A9D7788}"/>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2" name="Freeform 6">
                  <a:extLst>
                    <a:ext uri="{FF2B5EF4-FFF2-40B4-BE49-F238E27FC236}">
                      <a16:creationId xmlns:a16="http://schemas.microsoft.com/office/drawing/2014/main" id="{25C046EF-21CB-491F-943E-7CB81E5E67C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3" name="Freeform 7">
                  <a:extLst>
                    <a:ext uri="{FF2B5EF4-FFF2-40B4-BE49-F238E27FC236}">
                      <a16:creationId xmlns:a16="http://schemas.microsoft.com/office/drawing/2014/main" id="{6FC8A8D1-6646-444A-9649-D4CD43AA1C6B}"/>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4" name="Freeform 8">
                  <a:extLst>
                    <a:ext uri="{FF2B5EF4-FFF2-40B4-BE49-F238E27FC236}">
                      <a16:creationId xmlns:a16="http://schemas.microsoft.com/office/drawing/2014/main" id="{BA9F7350-B30D-4E0A-AD89-5961BBCA5F1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5" name="Freeform 9">
                  <a:extLst>
                    <a:ext uri="{FF2B5EF4-FFF2-40B4-BE49-F238E27FC236}">
                      <a16:creationId xmlns:a16="http://schemas.microsoft.com/office/drawing/2014/main" id="{C97AC12A-AA43-49DB-94F6-323C9E4C9A1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86" name="Group 685">
                  <a:extLst>
                    <a:ext uri="{FF2B5EF4-FFF2-40B4-BE49-F238E27FC236}">
                      <a16:creationId xmlns:a16="http://schemas.microsoft.com/office/drawing/2014/main" id="{D42122DF-6C9F-41BA-88C2-482720D93253}"/>
                    </a:ext>
                  </a:extLst>
                </p:cNvPr>
                <p:cNvGrpSpPr/>
                <p:nvPr/>
              </p:nvGrpSpPr>
              <p:grpSpPr>
                <a:xfrm>
                  <a:off x="1521861" y="5255179"/>
                  <a:ext cx="19398" cy="206484"/>
                  <a:chOff x="7742330" y="5312676"/>
                  <a:chExt cx="35450" cy="436485"/>
                </a:xfrm>
                <a:solidFill>
                  <a:schemeClr val="tx1"/>
                </a:solidFill>
              </p:grpSpPr>
              <p:sp>
                <p:nvSpPr>
                  <p:cNvPr id="687" name="Oval 14">
                    <a:extLst>
                      <a:ext uri="{FF2B5EF4-FFF2-40B4-BE49-F238E27FC236}">
                        <a16:creationId xmlns:a16="http://schemas.microsoft.com/office/drawing/2014/main" id="{7FC6E2CD-5258-4524-8A23-9FD8E78EE1B5}"/>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8" name="Oval 15">
                    <a:extLst>
                      <a:ext uri="{FF2B5EF4-FFF2-40B4-BE49-F238E27FC236}">
                        <a16:creationId xmlns:a16="http://schemas.microsoft.com/office/drawing/2014/main" id="{70A0A8DE-AE8E-44E4-BFB1-953C91158ADD}"/>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9" name="Oval 16">
                    <a:extLst>
                      <a:ext uri="{FF2B5EF4-FFF2-40B4-BE49-F238E27FC236}">
                        <a16:creationId xmlns:a16="http://schemas.microsoft.com/office/drawing/2014/main" id="{DE85B41E-9C37-4861-B781-4460EEE1CB0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90" name="Oval 17">
                    <a:extLst>
                      <a:ext uri="{FF2B5EF4-FFF2-40B4-BE49-F238E27FC236}">
                        <a16:creationId xmlns:a16="http://schemas.microsoft.com/office/drawing/2014/main" id="{0FE5BFE8-07EF-427F-8784-F488FD5DF0C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09" name="Group 708">
              <a:extLst>
                <a:ext uri="{FF2B5EF4-FFF2-40B4-BE49-F238E27FC236}">
                  <a16:creationId xmlns:a16="http://schemas.microsoft.com/office/drawing/2014/main" id="{324AD804-4240-478E-B7D2-38877CC1D444}"/>
                </a:ext>
              </a:extLst>
            </p:cNvPr>
            <p:cNvGrpSpPr/>
            <p:nvPr/>
          </p:nvGrpSpPr>
          <p:grpSpPr>
            <a:xfrm>
              <a:off x="9593351" y="5465733"/>
              <a:ext cx="851793" cy="476453"/>
              <a:chOff x="1240191" y="5112911"/>
              <a:chExt cx="982310" cy="549458"/>
            </a:xfrm>
          </p:grpSpPr>
          <p:sp>
            <p:nvSpPr>
              <p:cNvPr id="710" name="Rectangle 709">
                <a:extLst>
                  <a:ext uri="{FF2B5EF4-FFF2-40B4-BE49-F238E27FC236}">
                    <a16:creationId xmlns:a16="http://schemas.microsoft.com/office/drawing/2014/main" id="{FDED5721-4DBF-4F40-87F0-F60D1BEDC9D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1" name="Group 710">
                <a:extLst>
                  <a:ext uri="{FF2B5EF4-FFF2-40B4-BE49-F238E27FC236}">
                    <a16:creationId xmlns:a16="http://schemas.microsoft.com/office/drawing/2014/main" id="{691D8E31-4CBA-481D-932D-731EE8A1481D}"/>
                  </a:ext>
                </a:extLst>
              </p:cNvPr>
              <p:cNvGrpSpPr/>
              <p:nvPr/>
            </p:nvGrpSpPr>
            <p:grpSpPr>
              <a:xfrm>
                <a:off x="1672750" y="5209655"/>
                <a:ext cx="191307" cy="345271"/>
                <a:chOff x="1711103" y="5209655"/>
                <a:chExt cx="191307" cy="345271"/>
              </a:xfrm>
            </p:grpSpPr>
            <p:sp>
              <p:nvSpPr>
                <p:cNvPr id="724" name="Rectangle 723">
                  <a:extLst>
                    <a:ext uri="{FF2B5EF4-FFF2-40B4-BE49-F238E27FC236}">
                      <a16:creationId xmlns:a16="http://schemas.microsoft.com/office/drawing/2014/main" id="{E2D14B56-0A6D-4248-88BA-9343743E380C}"/>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5" name="Oval 724">
                  <a:extLst>
                    <a:ext uri="{FF2B5EF4-FFF2-40B4-BE49-F238E27FC236}">
                      <a16:creationId xmlns:a16="http://schemas.microsoft.com/office/drawing/2014/main" id="{3BAF63B8-1CB7-4EEB-8014-328F0444948E}"/>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6" name="Straight Connector 725">
                  <a:extLst>
                    <a:ext uri="{FF2B5EF4-FFF2-40B4-BE49-F238E27FC236}">
                      <a16:creationId xmlns:a16="http://schemas.microsoft.com/office/drawing/2014/main" id="{2798375A-320E-43D2-B2F2-EF69131DFA4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7" name="Rectangle 726">
                  <a:extLst>
                    <a:ext uri="{FF2B5EF4-FFF2-40B4-BE49-F238E27FC236}">
                      <a16:creationId xmlns:a16="http://schemas.microsoft.com/office/drawing/2014/main" id="{6E9BBFA5-2485-492D-A0B1-AA7F252AD41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8" name="Oval 727">
                  <a:extLst>
                    <a:ext uri="{FF2B5EF4-FFF2-40B4-BE49-F238E27FC236}">
                      <a16:creationId xmlns:a16="http://schemas.microsoft.com/office/drawing/2014/main" id="{1482081E-8ADD-4EA5-989C-ACCB31A1660D}"/>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9" name="Straight Connector 728">
                  <a:extLst>
                    <a:ext uri="{FF2B5EF4-FFF2-40B4-BE49-F238E27FC236}">
                      <a16:creationId xmlns:a16="http://schemas.microsoft.com/office/drawing/2014/main" id="{5EFBB534-3C34-4270-96FB-843B9FED90D3}"/>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0" name="Rectangle 729">
                  <a:extLst>
                    <a:ext uri="{FF2B5EF4-FFF2-40B4-BE49-F238E27FC236}">
                      <a16:creationId xmlns:a16="http://schemas.microsoft.com/office/drawing/2014/main" id="{CA71B942-434D-44E8-A57B-769D22E9010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1" name="Oval 730">
                  <a:extLst>
                    <a:ext uri="{FF2B5EF4-FFF2-40B4-BE49-F238E27FC236}">
                      <a16:creationId xmlns:a16="http://schemas.microsoft.com/office/drawing/2014/main" id="{51A06536-AED1-453D-93A9-716175A4685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2" name="Straight Connector 731">
                  <a:extLst>
                    <a:ext uri="{FF2B5EF4-FFF2-40B4-BE49-F238E27FC236}">
                      <a16:creationId xmlns:a16="http://schemas.microsoft.com/office/drawing/2014/main" id="{F650E626-2996-4DAF-99D9-0587F394D5E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3" name="Rectangle 732">
                  <a:extLst>
                    <a:ext uri="{FF2B5EF4-FFF2-40B4-BE49-F238E27FC236}">
                      <a16:creationId xmlns:a16="http://schemas.microsoft.com/office/drawing/2014/main" id="{BB80160A-D3BE-4AF6-9C35-4E52F6E98C74}"/>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4" name="Oval 733">
                  <a:extLst>
                    <a:ext uri="{FF2B5EF4-FFF2-40B4-BE49-F238E27FC236}">
                      <a16:creationId xmlns:a16="http://schemas.microsoft.com/office/drawing/2014/main" id="{C3A46F28-0E89-4FF5-9BCB-B05257FD3038}"/>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5" name="Straight Connector 734">
                  <a:extLst>
                    <a:ext uri="{FF2B5EF4-FFF2-40B4-BE49-F238E27FC236}">
                      <a16:creationId xmlns:a16="http://schemas.microsoft.com/office/drawing/2014/main" id="{4D109E4E-E736-444D-8022-C35A94241D34}"/>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6" name="Rectangle 735">
                  <a:extLst>
                    <a:ext uri="{FF2B5EF4-FFF2-40B4-BE49-F238E27FC236}">
                      <a16:creationId xmlns:a16="http://schemas.microsoft.com/office/drawing/2014/main" id="{0709B24B-30E3-4FD3-80E7-69667C4222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7" name="Oval 736">
                  <a:extLst>
                    <a:ext uri="{FF2B5EF4-FFF2-40B4-BE49-F238E27FC236}">
                      <a16:creationId xmlns:a16="http://schemas.microsoft.com/office/drawing/2014/main" id="{AA2C9089-1172-4F87-84AB-98B6F6112CA9}"/>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8" name="Straight Connector 737">
                  <a:extLst>
                    <a:ext uri="{FF2B5EF4-FFF2-40B4-BE49-F238E27FC236}">
                      <a16:creationId xmlns:a16="http://schemas.microsoft.com/office/drawing/2014/main" id="{6CB33FCD-AC9F-4E2B-8D97-39CBCB20AD4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9" name="Rectangle 738">
                  <a:extLst>
                    <a:ext uri="{FF2B5EF4-FFF2-40B4-BE49-F238E27FC236}">
                      <a16:creationId xmlns:a16="http://schemas.microsoft.com/office/drawing/2014/main" id="{778C29CF-EF8C-4DF9-8729-8628C0B5A69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40" name="Oval 739">
                  <a:extLst>
                    <a:ext uri="{FF2B5EF4-FFF2-40B4-BE49-F238E27FC236}">
                      <a16:creationId xmlns:a16="http://schemas.microsoft.com/office/drawing/2014/main" id="{6AA60040-B22A-4CCB-9591-9A22F3C9D57D}"/>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41" name="Straight Connector 740">
                  <a:extLst>
                    <a:ext uri="{FF2B5EF4-FFF2-40B4-BE49-F238E27FC236}">
                      <a16:creationId xmlns:a16="http://schemas.microsoft.com/office/drawing/2014/main" id="{FA27E8CD-B104-4F94-988B-659DDFF6A343}"/>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2" name="Flowchart: Direct Access Storage 711">
                <a:extLst>
                  <a:ext uri="{FF2B5EF4-FFF2-40B4-BE49-F238E27FC236}">
                    <a16:creationId xmlns:a16="http://schemas.microsoft.com/office/drawing/2014/main" id="{466394E9-273D-48EC-94FD-903477DB4E1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3" name="Group 712">
                <a:extLst>
                  <a:ext uri="{FF2B5EF4-FFF2-40B4-BE49-F238E27FC236}">
                    <a16:creationId xmlns:a16="http://schemas.microsoft.com/office/drawing/2014/main" id="{95BB0515-51FC-40AC-BF60-B1FC077B69DB}"/>
                  </a:ext>
                </a:extLst>
              </p:cNvPr>
              <p:cNvGrpSpPr/>
              <p:nvPr/>
            </p:nvGrpSpPr>
            <p:grpSpPr>
              <a:xfrm>
                <a:off x="1351512" y="5207391"/>
                <a:ext cx="220437" cy="345503"/>
                <a:chOff x="1355289" y="5207391"/>
                <a:chExt cx="220437" cy="345503"/>
              </a:xfrm>
            </p:grpSpPr>
            <p:sp>
              <p:nvSpPr>
                <p:cNvPr id="714" name="Rectangle 5">
                  <a:extLst>
                    <a:ext uri="{FF2B5EF4-FFF2-40B4-BE49-F238E27FC236}">
                      <a16:creationId xmlns:a16="http://schemas.microsoft.com/office/drawing/2014/main" id="{D098C9FD-086A-4FD8-9F67-1B57BBD134A9}"/>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5" name="Freeform 6">
                  <a:extLst>
                    <a:ext uri="{FF2B5EF4-FFF2-40B4-BE49-F238E27FC236}">
                      <a16:creationId xmlns:a16="http://schemas.microsoft.com/office/drawing/2014/main" id="{745C2521-C23D-4155-888C-FE9150CC909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6" name="Freeform 7">
                  <a:extLst>
                    <a:ext uri="{FF2B5EF4-FFF2-40B4-BE49-F238E27FC236}">
                      <a16:creationId xmlns:a16="http://schemas.microsoft.com/office/drawing/2014/main" id="{876B2F6D-97FE-453C-8EC3-2740A309EFE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7" name="Freeform 8">
                  <a:extLst>
                    <a:ext uri="{FF2B5EF4-FFF2-40B4-BE49-F238E27FC236}">
                      <a16:creationId xmlns:a16="http://schemas.microsoft.com/office/drawing/2014/main" id="{8FA484A2-1451-40AB-BD40-35123EB21459}"/>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8" name="Freeform 9">
                  <a:extLst>
                    <a:ext uri="{FF2B5EF4-FFF2-40B4-BE49-F238E27FC236}">
                      <a16:creationId xmlns:a16="http://schemas.microsoft.com/office/drawing/2014/main" id="{D4966F22-2BF1-44B6-8848-7E16D02A9E94}"/>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19" name="Group 718">
                  <a:extLst>
                    <a:ext uri="{FF2B5EF4-FFF2-40B4-BE49-F238E27FC236}">
                      <a16:creationId xmlns:a16="http://schemas.microsoft.com/office/drawing/2014/main" id="{4B09D255-8E64-419D-B27D-F7517125CA7F}"/>
                    </a:ext>
                  </a:extLst>
                </p:cNvPr>
                <p:cNvGrpSpPr/>
                <p:nvPr/>
              </p:nvGrpSpPr>
              <p:grpSpPr>
                <a:xfrm>
                  <a:off x="1521861" y="5255179"/>
                  <a:ext cx="19398" cy="206484"/>
                  <a:chOff x="7742330" y="5312676"/>
                  <a:chExt cx="35450" cy="436485"/>
                </a:xfrm>
                <a:solidFill>
                  <a:schemeClr val="tx1"/>
                </a:solidFill>
              </p:grpSpPr>
              <p:sp>
                <p:nvSpPr>
                  <p:cNvPr id="720" name="Oval 14">
                    <a:extLst>
                      <a:ext uri="{FF2B5EF4-FFF2-40B4-BE49-F238E27FC236}">
                        <a16:creationId xmlns:a16="http://schemas.microsoft.com/office/drawing/2014/main" id="{902038FA-1F28-4BB3-BDE1-FE133545615A}"/>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1" name="Oval 15">
                    <a:extLst>
                      <a:ext uri="{FF2B5EF4-FFF2-40B4-BE49-F238E27FC236}">
                        <a16:creationId xmlns:a16="http://schemas.microsoft.com/office/drawing/2014/main" id="{A31E0CEC-8E5F-4940-A45C-DB46C29F3C3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2" name="Oval 16">
                    <a:extLst>
                      <a:ext uri="{FF2B5EF4-FFF2-40B4-BE49-F238E27FC236}">
                        <a16:creationId xmlns:a16="http://schemas.microsoft.com/office/drawing/2014/main" id="{115510F1-610E-4691-9773-1F501C64C81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3" name="Oval 17">
                    <a:extLst>
                      <a:ext uri="{FF2B5EF4-FFF2-40B4-BE49-F238E27FC236}">
                        <a16:creationId xmlns:a16="http://schemas.microsoft.com/office/drawing/2014/main" id="{D1317409-CF98-4A95-97AF-682E4D5EE7B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42" name="Group 741">
              <a:extLst>
                <a:ext uri="{FF2B5EF4-FFF2-40B4-BE49-F238E27FC236}">
                  <a16:creationId xmlns:a16="http://schemas.microsoft.com/office/drawing/2014/main" id="{2C30D05B-C74A-415C-9DFD-DA4D74A1C95F}"/>
                </a:ext>
              </a:extLst>
            </p:cNvPr>
            <p:cNvGrpSpPr/>
            <p:nvPr/>
          </p:nvGrpSpPr>
          <p:grpSpPr>
            <a:xfrm>
              <a:off x="9593351" y="6011980"/>
              <a:ext cx="851793" cy="476453"/>
              <a:chOff x="1240191" y="5112911"/>
              <a:chExt cx="982310" cy="549458"/>
            </a:xfrm>
          </p:grpSpPr>
          <p:sp>
            <p:nvSpPr>
              <p:cNvPr id="743" name="Rectangle 742">
                <a:extLst>
                  <a:ext uri="{FF2B5EF4-FFF2-40B4-BE49-F238E27FC236}">
                    <a16:creationId xmlns:a16="http://schemas.microsoft.com/office/drawing/2014/main" id="{36D291F3-646C-4561-AA33-31564241071D}"/>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4" name="Group 743">
                <a:extLst>
                  <a:ext uri="{FF2B5EF4-FFF2-40B4-BE49-F238E27FC236}">
                    <a16:creationId xmlns:a16="http://schemas.microsoft.com/office/drawing/2014/main" id="{AB26B913-7555-43A5-8FF9-830AA66BB787}"/>
                  </a:ext>
                </a:extLst>
              </p:cNvPr>
              <p:cNvGrpSpPr/>
              <p:nvPr/>
            </p:nvGrpSpPr>
            <p:grpSpPr>
              <a:xfrm>
                <a:off x="1672750" y="5209655"/>
                <a:ext cx="191307" cy="345271"/>
                <a:chOff x="1711103" y="5209655"/>
                <a:chExt cx="191307" cy="345271"/>
              </a:xfrm>
            </p:grpSpPr>
            <p:sp>
              <p:nvSpPr>
                <p:cNvPr id="757" name="Rectangle 756">
                  <a:extLst>
                    <a:ext uri="{FF2B5EF4-FFF2-40B4-BE49-F238E27FC236}">
                      <a16:creationId xmlns:a16="http://schemas.microsoft.com/office/drawing/2014/main" id="{A713A109-2D15-4273-856F-CD070BEED3F7}"/>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58" name="Oval 757">
                  <a:extLst>
                    <a:ext uri="{FF2B5EF4-FFF2-40B4-BE49-F238E27FC236}">
                      <a16:creationId xmlns:a16="http://schemas.microsoft.com/office/drawing/2014/main" id="{3825BEF7-77D6-4116-AC54-50BCFC5FA70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59" name="Straight Connector 758">
                  <a:extLst>
                    <a:ext uri="{FF2B5EF4-FFF2-40B4-BE49-F238E27FC236}">
                      <a16:creationId xmlns:a16="http://schemas.microsoft.com/office/drawing/2014/main" id="{7572472D-D435-4E25-A88C-3C6C14A2D5E9}"/>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0" name="Rectangle 759">
                  <a:extLst>
                    <a:ext uri="{FF2B5EF4-FFF2-40B4-BE49-F238E27FC236}">
                      <a16:creationId xmlns:a16="http://schemas.microsoft.com/office/drawing/2014/main" id="{89C41F6F-DA32-4A20-A17D-EAC4A64C0E8E}"/>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1" name="Oval 760">
                  <a:extLst>
                    <a:ext uri="{FF2B5EF4-FFF2-40B4-BE49-F238E27FC236}">
                      <a16:creationId xmlns:a16="http://schemas.microsoft.com/office/drawing/2014/main" id="{AF790108-20B1-4BE9-8ACE-233C6A2ACEF4}"/>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2" name="Straight Connector 761">
                  <a:extLst>
                    <a:ext uri="{FF2B5EF4-FFF2-40B4-BE49-F238E27FC236}">
                      <a16:creationId xmlns:a16="http://schemas.microsoft.com/office/drawing/2014/main" id="{8217FAE1-3BCF-40DA-A6E8-330EAA71A08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3" name="Rectangle 762">
                  <a:extLst>
                    <a:ext uri="{FF2B5EF4-FFF2-40B4-BE49-F238E27FC236}">
                      <a16:creationId xmlns:a16="http://schemas.microsoft.com/office/drawing/2014/main" id="{A173B570-4176-4457-8974-FCD6E9EE82C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4" name="Oval 763">
                  <a:extLst>
                    <a:ext uri="{FF2B5EF4-FFF2-40B4-BE49-F238E27FC236}">
                      <a16:creationId xmlns:a16="http://schemas.microsoft.com/office/drawing/2014/main" id="{7D0113FA-5BC8-4809-ADB7-A25A3F5B183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5" name="Straight Connector 764">
                  <a:extLst>
                    <a:ext uri="{FF2B5EF4-FFF2-40B4-BE49-F238E27FC236}">
                      <a16:creationId xmlns:a16="http://schemas.microsoft.com/office/drawing/2014/main" id="{37511474-8DBA-4937-BD95-DB6749EBE950}"/>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6" name="Rectangle 765">
                  <a:extLst>
                    <a:ext uri="{FF2B5EF4-FFF2-40B4-BE49-F238E27FC236}">
                      <a16:creationId xmlns:a16="http://schemas.microsoft.com/office/drawing/2014/main" id="{AE951EA5-23F1-4FDD-B6BC-9ECF5E0119D2}"/>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7" name="Oval 766">
                  <a:extLst>
                    <a:ext uri="{FF2B5EF4-FFF2-40B4-BE49-F238E27FC236}">
                      <a16:creationId xmlns:a16="http://schemas.microsoft.com/office/drawing/2014/main" id="{70858C9B-E213-4DA2-85CF-DABB36D4DAA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8" name="Straight Connector 767">
                  <a:extLst>
                    <a:ext uri="{FF2B5EF4-FFF2-40B4-BE49-F238E27FC236}">
                      <a16:creationId xmlns:a16="http://schemas.microsoft.com/office/drawing/2014/main" id="{1FA96BBC-6994-4369-B4C4-0CBD7EC1088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9" name="Rectangle 768">
                  <a:extLst>
                    <a:ext uri="{FF2B5EF4-FFF2-40B4-BE49-F238E27FC236}">
                      <a16:creationId xmlns:a16="http://schemas.microsoft.com/office/drawing/2014/main" id="{F219C9B4-B0B6-4A02-BE0E-AF0C0C3A572E}"/>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0" name="Oval 769">
                  <a:extLst>
                    <a:ext uri="{FF2B5EF4-FFF2-40B4-BE49-F238E27FC236}">
                      <a16:creationId xmlns:a16="http://schemas.microsoft.com/office/drawing/2014/main" id="{B3E7F497-6FC7-4705-AEAD-CE2C84496C82}"/>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1" name="Straight Connector 770">
                  <a:extLst>
                    <a:ext uri="{FF2B5EF4-FFF2-40B4-BE49-F238E27FC236}">
                      <a16:creationId xmlns:a16="http://schemas.microsoft.com/office/drawing/2014/main" id="{236600A9-3D97-4467-8DBA-0B50F7A11932}"/>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2" name="Rectangle 771">
                  <a:extLst>
                    <a:ext uri="{FF2B5EF4-FFF2-40B4-BE49-F238E27FC236}">
                      <a16:creationId xmlns:a16="http://schemas.microsoft.com/office/drawing/2014/main" id="{3362DABB-C244-472A-A202-496AE1A2C0D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3" name="Oval 772">
                  <a:extLst>
                    <a:ext uri="{FF2B5EF4-FFF2-40B4-BE49-F238E27FC236}">
                      <a16:creationId xmlns:a16="http://schemas.microsoft.com/office/drawing/2014/main" id="{01AA03E1-C08D-4884-A6EB-39569B44F2F2}"/>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4" name="Straight Connector 773">
                  <a:extLst>
                    <a:ext uri="{FF2B5EF4-FFF2-40B4-BE49-F238E27FC236}">
                      <a16:creationId xmlns:a16="http://schemas.microsoft.com/office/drawing/2014/main" id="{F241A9AF-FE6C-4589-BF66-7E7E9776895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5" name="Flowchart: Direct Access Storage 744">
                <a:extLst>
                  <a:ext uri="{FF2B5EF4-FFF2-40B4-BE49-F238E27FC236}">
                    <a16:creationId xmlns:a16="http://schemas.microsoft.com/office/drawing/2014/main" id="{D63532E9-98FD-49C2-BF46-2B94762616CB}"/>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6" name="Group 745">
                <a:extLst>
                  <a:ext uri="{FF2B5EF4-FFF2-40B4-BE49-F238E27FC236}">
                    <a16:creationId xmlns:a16="http://schemas.microsoft.com/office/drawing/2014/main" id="{EAA580BF-5AEC-4990-AD4D-9D0FB88CA127}"/>
                  </a:ext>
                </a:extLst>
              </p:cNvPr>
              <p:cNvGrpSpPr/>
              <p:nvPr/>
            </p:nvGrpSpPr>
            <p:grpSpPr>
              <a:xfrm>
                <a:off x="1351512" y="5207391"/>
                <a:ext cx="220437" cy="345503"/>
                <a:chOff x="1355289" y="5207391"/>
                <a:chExt cx="220437" cy="345503"/>
              </a:xfrm>
            </p:grpSpPr>
            <p:sp>
              <p:nvSpPr>
                <p:cNvPr id="747" name="Rectangle 5">
                  <a:extLst>
                    <a:ext uri="{FF2B5EF4-FFF2-40B4-BE49-F238E27FC236}">
                      <a16:creationId xmlns:a16="http://schemas.microsoft.com/office/drawing/2014/main" id="{81F4A278-9D1C-40E5-9012-3DA11DD7C37F}"/>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8" name="Freeform 6">
                  <a:extLst>
                    <a:ext uri="{FF2B5EF4-FFF2-40B4-BE49-F238E27FC236}">
                      <a16:creationId xmlns:a16="http://schemas.microsoft.com/office/drawing/2014/main" id="{119F36E7-749C-49A2-85E6-57F1354D3D2A}"/>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9" name="Freeform 7">
                  <a:extLst>
                    <a:ext uri="{FF2B5EF4-FFF2-40B4-BE49-F238E27FC236}">
                      <a16:creationId xmlns:a16="http://schemas.microsoft.com/office/drawing/2014/main" id="{D86D1C04-D0FE-478E-BB9C-1C5785EC3B2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0" name="Freeform 8">
                  <a:extLst>
                    <a:ext uri="{FF2B5EF4-FFF2-40B4-BE49-F238E27FC236}">
                      <a16:creationId xmlns:a16="http://schemas.microsoft.com/office/drawing/2014/main" id="{DF1A8F7D-5E6F-4EDB-8C84-1DCF82D143F6}"/>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1" name="Freeform 9">
                  <a:extLst>
                    <a:ext uri="{FF2B5EF4-FFF2-40B4-BE49-F238E27FC236}">
                      <a16:creationId xmlns:a16="http://schemas.microsoft.com/office/drawing/2014/main" id="{16CD2672-2640-44CE-B2AB-0FB63029988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52" name="Group 751">
                  <a:extLst>
                    <a:ext uri="{FF2B5EF4-FFF2-40B4-BE49-F238E27FC236}">
                      <a16:creationId xmlns:a16="http://schemas.microsoft.com/office/drawing/2014/main" id="{BB276028-4A8F-4AC4-A53F-C1D8A609BD52}"/>
                    </a:ext>
                  </a:extLst>
                </p:cNvPr>
                <p:cNvGrpSpPr/>
                <p:nvPr/>
              </p:nvGrpSpPr>
              <p:grpSpPr>
                <a:xfrm>
                  <a:off x="1521861" y="5255179"/>
                  <a:ext cx="19398" cy="206484"/>
                  <a:chOff x="7742330" y="5312676"/>
                  <a:chExt cx="35450" cy="436485"/>
                </a:xfrm>
                <a:solidFill>
                  <a:schemeClr val="tx1"/>
                </a:solidFill>
              </p:grpSpPr>
              <p:sp>
                <p:nvSpPr>
                  <p:cNvPr id="753" name="Oval 14">
                    <a:extLst>
                      <a:ext uri="{FF2B5EF4-FFF2-40B4-BE49-F238E27FC236}">
                        <a16:creationId xmlns:a16="http://schemas.microsoft.com/office/drawing/2014/main" id="{20A5C4D4-25D1-4598-B216-AE52A3E9B67F}"/>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4" name="Oval 15">
                    <a:extLst>
                      <a:ext uri="{FF2B5EF4-FFF2-40B4-BE49-F238E27FC236}">
                        <a16:creationId xmlns:a16="http://schemas.microsoft.com/office/drawing/2014/main" id="{6EBD04D3-5536-4AB7-848A-F6DC204DD19A}"/>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5" name="Oval 16">
                    <a:extLst>
                      <a:ext uri="{FF2B5EF4-FFF2-40B4-BE49-F238E27FC236}">
                        <a16:creationId xmlns:a16="http://schemas.microsoft.com/office/drawing/2014/main" id="{7DA76E81-AD86-40F2-8BDA-1BB14A1B683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6" name="Oval 17">
                    <a:extLst>
                      <a:ext uri="{FF2B5EF4-FFF2-40B4-BE49-F238E27FC236}">
                        <a16:creationId xmlns:a16="http://schemas.microsoft.com/office/drawing/2014/main" id="{C23EC0CA-9B09-42EA-AA19-C3BF86A3870D}"/>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sp>
        <p:nvSpPr>
          <p:cNvPr id="775" name="TextBox 774">
            <a:extLst>
              <a:ext uri="{FF2B5EF4-FFF2-40B4-BE49-F238E27FC236}">
                <a16:creationId xmlns:a16="http://schemas.microsoft.com/office/drawing/2014/main" id="{CCFBF4CE-4C48-4DAA-9729-C0FF19B9C641}"/>
              </a:ext>
            </a:extLst>
          </p:cNvPr>
          <p:cNvSpPr txBox="1"/>
          <p:nvPr/>
        </p:nvSpPr>
        <p:spPr>
          <a:xfrm>
            <a:off x="9376179" y="1700852"/>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6" name="TextBox 775">
            <a:extLst>
              <a:ext uri="{FF2B5EF4-FFF2-40B4-BE49-F238E27FC236}">
                <a16:creationId xmlns:a16="http://schemas.microsoft.com/office/drawing/2014/main" id="{8ABAF454-F612-4B82-BE9E-6AD0AF4A6A49}"/>
              </a:ext>
            </a:extLst>
          </p:cNvPr>
          <p:cNvSpPr txBox="1"/>
          <p:nvPr/>
        </p:nvSpPr>
        <p:spPr>
          <a:xfrm>
            <a:off x="9376179" y="2789778"/>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7" name="TextBox 776">
            <a:extLst>
              <a:ext uri="{FF2B5EF4-FFF2-40B4-BE49-F238E27FC236}">
                <a16:creationId xmlns:a16="http://schemas.microsoft.com/office/drawing/2014/main" id="{98F4338D-8B39-4B4D-921A-CEEB6470A50D}"/>
              </a:ext>
            </a:extLst>
          </p:cNvPr>
          <p:cNvSpPr txBox="1"/>
          <p:nvPr/>
        </p:nvSpPr>
        <p:spPr>
          <a:xfrm>
            <a:off x="9376179" y="4151827"/>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8" name="TextBox 777">
            <a:extLst>
              <a:ext uri="{FF2B5EF4-FFF2-40B4-BE49-F238E27FC236}">
                <a16:creationId xmlns:a16="http://schemas.microsoft.com/office/drawing/2014/main" id="{FF47740B-6618-40BE-9D2A-FC80496DC48C}"/>
              </a:ext>
            </a:extLst>
          </p:cNvPr>
          <p:cNvSpPr txBox="1"/>
          <p:nvPr/>
        </p:nvSpPr>
        <p:spPr>
          <a:xfrm>
            <a:off x="9376179" y="5583979"/>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87" name="Rectangle 786">
            <a:extLst>
              <a:ext uri="{FF2B5EF4-FFF2-40B4-BE49-F238E27FC236}">
                <a16:creationId xmlns:a16="http://schemas.microsoft.com/office/drawing/2014/main" id="{BA4202D4-8A7F-4937-A1D9-95166A1CEA7D}"/>
              </a:ext>
            </a:extLst>
          </p:cNvPr>
          <p:cNvSpPr/>
          <p:nvPr/>
        </p:nvSpPr>
        <p:spPr bwMode="auto">
          <a:xfrm>
            <a:off x="7922761" y="1658325"/>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1" name="Rectangle 790">
            <a:extLst>
              <a:ext uri="{FF2B5EF4-FFF2-40B4-BE49-F238E27FC236}">
                <a16:creationId xmlns:a16="http://schemas.microsoft.com/office/drawing/2014/main" id="{150A5CC1-A517-4D6C-B976-6454E83EA245}"/>
              </a:ext>
            </a:extLst>
          </p:cNvPr>
          <p:cNvSpPr/>
          <p:nvPr/>
        </p:nvSpPr>
        <p:spPr bwMode="auto">
          <a:xfrm>
            <a:off x="7922761" y="410930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95" name="Group 794">
            <a:extLst>
              <a:ext uri="{FF2B5EF4-FFF2-40B4-BE49-F238E27FC236}">
                <a16:creationId xmlns:a16="http://schemas.microsoft.com/office/drawing/2014/main" id="{6953C157-4E82-48BB-8B6F-FEE72A9B40AC}"/>
              </a:ext>
            </a:extLst>
          </p:cNvPr>
          <p:cNvGrpSpPr/>
          <p:nvPr/>
        </p:nvGrpSpPr>
        <p:grpSpPr>
          <a:xfrm>
            <a:off x="7919988" y="2744429"/>
            <a:ext cx="1159601" cy="580317"/>
            <a:chOff x="7919988" y="2744429"/>
            <a:chExt cx="1159601" cy="580317"/>
          </a:xfrm>
          <a:solidFill>
            <a:schemeClr val="bg1">
              <a:lumMod val="95000"/>
            </a:schemeClr>
          </a:solidFill>
        </p:grpSpPr>
        <p:sp>
          <p:nvSpPr>
            <p:cNvPr id="793" name="Rectangle 792">
              <a:extLst>
                <a:ext uri="{FF2B5EF4-FFF2-40B4-BE49-F238E27FC236}">
                  <a16:creationId xmlns:a16="http://schemas.microsoft.com/office/drawing/2014/main" id="{DD1F8A53-7E2D-46C2-A5B2-E1893013526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0" name="Rectangle 789">
              <a:extLst>
                <a:ext uri="{FF2B5EF4-FFF2-40B4-BE49-F238E27FC236}">
                  <a16:creationId xmlns:a16="http://schemas.microsoft.com/office/drawing/2014/main" id="{82337A4C-ACFC-4B9E-A5A4-CB08D0ED34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4" name="Rectangle 793">
              <a:extLst>
                <a:ext uri="{FF2B5EF4-FFF2-40B4-BE49-F238E27FC236}">
                  <a16:creationId xmlns:a16="http://schemas.microsoft.com/office/drawing/2014/main" id="{F4E0E017-CF30-40C0-B138-6493635040B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798" name="Group 797">
            <a:extLst>
              <a:ext uri="{FF2B5EF4-FFF2-40B4-BE49-F238E27FC236}">
                <a16:creationId xmlns:a16="http://schemas.microsoft.com/office/drawing/2014/main" id="{5493FDB8-5325-4C51-8E96-6B9CE73BB36E}"/>
              </a:ext>
            </a:extLst>
          </p:cNvPr>
          <p:cNvGrpSpPr/>
          <p:nvPr/>
        </p:nvGrpSpPr>
        <p:grpSpPr>
          <a:xfrm>
            <a:off x="7919988" y="5460020"/>
            <a:ext cx="1159601" cy="580317"/>
            <a:chOff x="7919988" y="2744429"/>
            <a:chExt cx="1159601" cy="580317"/>
          </a:xfrm>
          <a:solidFill>
            <a:schemeClr val="bg1">
              <a:lumMod val="95000"/>
            </a:schemeClr>
          </a:solidFill>
        </p:grpSpPr>
        <p:sp>
          <p:nvSpPr>
            <p:cNvPr id="799" name="Rectangle 798">
              <a:extLst>
                <a:ext uri="{FF2B5EF4-FFF2-40B4-BE49-F238E27FC236}">
                  <a16:creationId xmlns:a16="http://schemas.microsoft.com/office/drawing/2014/main" id="{9C01DB10-B35C-4FBA-86CF-1CE2822604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0" name="Rectangle 799">
              <a:extLst>
                <a:ext uri="{FF2B5EF4-FFF2-40B4-BE49-F238E27FC236}">
                  <a16:creationId xmlns:a16="http://schemas.microsoft.com/office/drawing/2014/main" id="{98666428-6C9B-498B-AEB0-BC8D3860F8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1" name="Rectangle 800">
              <a:extLst>
                <a:ext uri="{FF2B5EF4-FFF2-40B4-BE49-F238E27FC236}">
                  <a16:creationId xmlns:a16="http://schemas.microsoft.com/office/drawing/2014/main" id="{983B9418-2E1E-42CA-9B24-CBA1D01A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27" name="Rectangle 326">
            <a:extLst>
              <a:ext uri="{FF2B5EF4-FFF2-40B4-BE49-F238E27FC236}">
                <a16:creationId xmlns:a16="http://schemas.microsoft.com/office/drawing/2014/main" id="{0D4584D3-45DD-4DFD-AD08-0C378BAC454B}"/>
              </a:ext>
            </a:extLst>
          </p:cNvPr>
          <p:cNvSpPr/>
          <p:nvPr/>
        </p:nvSpPr>
        <p:spPr bwMode="auto">
          <a:xfrm>
            <a:off x="5982122" y="1417570"/>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8" name="Rectangle 327">
            <a:extLst>
              <a:ext uri="{FF2B5EF4-FFF2-40B4-BE49-F238E27FC236}">
                <a16:creationId xmlns:a16="http://schemas.microsoft.com/office/drawing/2014/main" id="{E8BD64C8-B7D8-4CCD-80BD-E505F6497B46}"/>
              </a:ext>
            </a:extLst>
          </p:cNvPr>
          <p:cNvSpPr/>
          <p:nvPr/>
        </p:nvSpPr>
        <p:spPr bwMode="auto">
          <a:xfrm>
            <a:off x="6003939" y="2289729"/>
            <a:ext cx="5035331" cy="2738154"/>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9" name="Rectangle 328">
            <a:extLst>
              <a:ext uri="{FF2B5EF4-FFF2-40B4-BE49-F238E27FC236}">
                <a16:creationId xmlns:a16="http://schemas.microsoft.com/office/drawing/2014/main" id="{02BB118A-3B5C-4DF2-BB1A-D485400B0905}"/>
              </a:ext>
            </a:extLst>
          </p:cNvPr>
          <p:cNvSpPr/>
          <p:nvPr/>
        </p:nvSpPr>
        <p:spPr bwMode="auto">
          <a:xfrm>
            <a:off x="6003939" y="5038336"/>
            <a:ext cx="5035331" cy="1530153"/>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647087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2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p:bldP spid="327" grpId="1" animBg="1"/>
      <p:bldP spid="328" grpId="0" animBg="1"/>
      <p:bldP spid="328" grpId="1" animBg="1"/>
      <p:bldP spid="3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 Provisioned throughput</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11"/>
          </p:nvPr>
        </p:nvSpPr>
        <p:spPr>
          <a:xfrm>
            <a:off x="269874" y="1584156"/>
            <a:ext cx="6903661" cy="4216539"/>
          </a:xfrm>
        </p:spPr>
        <p:txBody>
          <a:bodyPr vert="horz" wrap="square" lIns="146304" tIns="91440" rIns="146304" bIns="91440" rtlCol="0" anchor="t">
            <a:spAutoFit/>
          </a:bodyPr>
          <a:lstStyle/>
          <a:p>
            <a:pPr>
              <a:lnSpc>
                <a:spcPct val="200000"/>
              </a:lnSpc>
            </a:pPr>
            <a:r>
              <a:rPr lang="en-US" sz="2000" dirty="0"/>
              <a:t>Provisioned in terms of RU/sec – e.g. 1000 RU/s</a:t>
            </a:r>
          </a:p>
          <a:p>
            <a:pPr>
              <a:lnSpc>
                <a:spcPct val="200000"/>
              </a:lnSpc>
            </a:pPr>
            <a:r>
              <a:rPr lang="en-US" sz="2000" dirty="0"/>
              <a:t>Billed for highest RU/s in 1 hour</a:t>
            </a:r>
          </a:p>
          <a:p>
            <a:pPr marL="0" lvl="1" indent="0">
              <a:lnSpc>
                <a:spcPct val="200000"/>
              </a:lnSpc>
              <a:buNone/>
            </a:pPr>
            <a:r>
              <a:rPr lang="en-US" sz="2000" dirty="0"/>
              <a:t>Easy to increase and decrease on demand</a:t>
            </a:r>
          </a:p>
          <a:p>
            <a:pPr marL="0" lvl="1" indent="0">
              <a:lnSpc>
                <a:spcPct val="200000"/>
              </a:lnSpc>
              <a:buNone/>
            </a:pPr>
            <a:r>
              <a:rPr lang="en-US" sz="2000" dirty="0"/>
              <a:t>Rate limiting based on amount of throughput provisioned</a:t>
            </a:r>
          </a:p>
          <a:p>
            <a:pPr lvl="0" defTabSz="914400">
              <a:spcBef>
                <a:spcPts val="0"/>
              </a:spcBef>
              <a:buSzTx/>
              <a:defRPr/>
            </a:pPr>
            <a:endParaRPr lang="en-US" sz="2000" b="0" dirty="0">
              <a:solidFill>
                <a:prstClr val="black">
                  <a:lumMod val="75000"/>
                  <a:lumOff val="25000"/>
                </a:prstClr>
              </a:solidFill>
              <a:latin typeface="+mn-lt"/>
            </a:endParaRPr>
          </a:p>
          <a:p>
            <a:pPr lvl="0" defTabSz="914400">
              <a:spcBef>
                <a:spcPts val="0"/>
              </a:spcBef>
              <a:buSzTx/>
              <a:defRPr/>
            </a:pPr>
            <a:r>
              <a:rPr lang="en-US" sz="2000" b="0" dirty="0">
                <a:solidFill>
                  <a:prstClr val="black">
                    <a:lumMod val="75000"/>
                    <a:lumOff val="25000"/>
                  </a:prstClr>
                </a:solidFill>
                <a:latin typeface="+mn-lt"/>
              </a:rPr>
              <a:t>Background processes like TTL expiration, index transformations scheduled when quiescent</a:t>
            </a:r>
          </a:p>
          <a:p>
            <a:pPr lvl="0" defTabSz="914400">
              <a:spcBef>
                <a:spcPts val="0"/>
              </a:spcBef>
              <a:buSzTx/>
              <a:defRPr/>
            </a:pPr>
            <a:endParaRPr lang="en-US" sz="2000" b="0" dirty="0">
              <a:solidFill>
                <a:prstClr val="black">
                  <a:lumMod val="75000"/>
                  <a:lumOff val="25000"/>
                </a:prstClr>
              </a:solidFill>
              <a:latin typeface="+mn-lt"/>
            </a:endParaRPr>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4171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4171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5375985" y="3844429"/>
            <a:ext cx="376377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2" y="5175613"/>
            <a:ext cx="228506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 process background operations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7408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Rate limiting – SDK retry </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a:t>
            </a:r>
          </a:p>
        </p:txBody>
      </p:sp>
      <p:sp>
        <p:nvSpPr>
          <p:cNvPr id="29" name="Rectangle 28">
            <a:extLst>
              <a:ext uri="{FF2B5EF4-FFF2-40B4-BE49-F238E27FC236}">
                <a16:creationId xmlns:a16="http://schemas.microsoft.com/office/drawing/2014/main" id="{920C1550-C725-4C03-8CEC-BF07BC280CE5}"/>
              </a:ext>
            </a:extLst>
          </p:cNvPr>
          <p:cNvSpPr/>
          <p:nvPr/>
        </p:nvSpPr>
        <p:spPr bwMode="auto">
          <a:xfrm>
            <a:off x="7594150" y="4465749"/>
            <a:ext cx="4493079" cy="1678766"/>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0" name="Rectangle 29">
            <a:extLst>
              <a:ext uri="{FF2B5EF4-FFF2-40B4-BE49-F238E27FC236}">
                <a16:creationId xmlns:a16="http://schemas.microsoft.com/office/drawing/2014/main" id="{BEE25FBE-5EB6-4FE0-B1EB-51A6CC4C17D3}"/>
              </a:ext>
            </a:extLst>
          </p:cNvPr>
          <p:cNvSpPr/>
          <p:nvPr/>
        </p:nvSpPr>
        <p:spPr bwMode="auto">
          <a:xfrm>
            <a:off x="7594149" y="3625152"/>
            <a:ext cx="4493079" cy="93818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1" name="Rectangle 30">
            <a:extLst>
              <a:ext uri="{FF2B5EF4-FFF2-40B4-BE49-F238E27FC236}">
                <a16:creationId xmlns:a16="http://schemas.microsoft.com/office/drawing/2014/main" id="{7DF2C0EE-D5E7-4105-B9CA-B9B528E12782}"/>
              </a:ext>
            </a:extLst>
          </p:cNvPr>
          <p:cNvSpPr/>
          <p:nvPr/>
        </p:nvSpPr>
        <p:spPr bwMode="auto">
          <a:xfrm>
            <a:off x="7603364" y="1834792"/>
            <a:ext cx="4493079" cy="1764168"/>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413977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ext uri="{D42A27DB-BD31-4B8C-83A1-F6EECF244321}">
                <p14:modId xmlns:p14="http://schemas.microsoft.com/office/powerpoint/2010/main" val="2283733198"/>
              </p:ext>
            </p:extLst>
          </p:nvPr>
        </p:nvGraphicFramePr>
        <p:xfrm>
          <a:off x="559358" y="1026090"/>
          <a:ext cx="11341642" cy="3357933"/>
        </p:xfrm>
        <a:graphic>
          <a:graphicData uri="http://schemas.openxmlformats.org/drawingml/2006/table">
            <a:tbl>
              <a:tblPr>
                <a:tableStyleId>{5C22544A-7EE6-4342-B048-85BDC9FD1C3A}</a:tableStyleId>
              </a:tblPr>
              <a:tblGrid>
                <a:gridCol w="2476642">
                  <a:extLst>
                    <a:ext uri="{9D8B030D-6E8A-4147-A177-3AD203B41FA5}">
                      <a16:colId xmlns:a16="http://schemas.microsoft.com/office/drawing/2014/main" val="653658921"/>
                    </a:ext>
                  </a:extLst>
                </a:gridCol>
                <a:gridCol w="3105000">
                  <a:extLst>
                    <a:ext uri="{9D8B030D-6E8A-4147-A177-3AD203B41FA5}">
                      <a16:colId xmlns:a16="http://schemas.microsoft.com/office/drawing/2014/main" val="96964796"/>
                    </a:ext>
                  </a:extLst>
                </a:gridCol>
                <a:gridCol w="3150000">
                  <a:extLst>
                    <a:ext uri="{9D8B030D-6E8A-4147-A177-3AD203B41FA5}">
                      <a16:colId xmlns:a16="http://schemas.microsoft.com/office/drawing/2014/main" val="2813250456"/>
                    </a:ext>
                  </a:extLst>
                </a:gridCol>
                <a:gridCol w="2610000">
                  <a:extLst>
                    <a:ext uri="{9D8B030D-6E8A-4147-A177-3AD203B41FA5}">
                      <a16:colId xmlns:a16="http://schemas.microsoft.com/office/drawing/2014/main" val="4140088661"/>
                    </a:ext>
                  </a:extLst>
                </a:gridCol>
              </a:tblGrid>
              <a:tr h="864884">
                <a:tc>
                  <a:txBody>
                    <a:bodyPr/>
                    <a:lstStyle/>
                    <a:p>
                      <a:pPr algn="ctr" fontAlgn="b"/>
                      <a:r>
                        <a:rPr lang="en-US" sz="2400" b="1" u="none" strike="noStrike" dirty="0">
                          <a:solidFill>
                            <a:schemeClr val="tx1"/>
                          </a:solidFill>
                          <a:effectLst/>
                        </a:rPr>
                        <a:t>Operation Type</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Requests per sec</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RUs per Request</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RUs Needed</a:t>
                      </a:r>
                      <a:endParaRPr lang="en-US" sz="2400" b="1"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671557">
                <a:tc>
                  <a:txBody>
                    <a:bodyPr/>
                    <a:lstStyle/>
                    <a:p>
                      <a:pPr algn="ctr" fontAlgn="b"/>
                      <a:r>
                        <a:rPr lang="en-US" sz="2400" u="none" strike="noStrike" dirty="0">
                          <a:solidFill>
                            <a:schemeClr val="tx1"/>
                          </a:solidFill>
                          <a:effectLst/>
                        </a:rPr>
                        <a:t>Write Single Document</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a:t>
                      </a: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100,000</a:t>
                      </a:r>
                      <a:endParaRPr lang="en-US" sz="2400" b="0"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438001">
                <a:tc>
                  <a:txBody>
                    <a:bodyPr/>
                    <a:lstStyle/>
                    <a:p>
                      <a:pPr algn="l" fontAlgn="b"/>
                      <a:r>
                        <a:rPr lang="en-US" sz="2400" b="0" i="0" u="none" strike="noStrike" dirty="0">
                          <a:solidFill>
                            <a:schemeClr val="tx1"/>
                          </a:solidFill>
                          <a:effectLst/>
                          <a:latin typeface="Arial" panose="020B0604020202020204" pitchFamily="34" charset="0"/>
                        </a:rPr>
                        <a:t>    Top Query #1</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70,000</a:t>
                      </a:r>
                    </a:p>
                  </a:txBody>
                  <a:tcPr marL="9525" marR="9525" marT="9525" marB="0" anchor="b"/>
                </a:tc>
                <a:extLst>
                  <a:ext uri="{0D108BD9-81ED-4DB2-BD59-A6C34878D82A}">
                    <a16:rowId xmlns:a16="http://schemas.microsoft.com/office/drawing/2014/main" val="420449768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#2</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20,000</a:t>
                      </a:r>
                    </a:p>
                  </a:txBody>
                  <a:tcPr marL="9525" marR="9525" marT="9525" marB="0" anchor="b"/>
                </a:tc>
                <a:extLst>
                  <a:ext uri="{0D108BD9-81ED-4DB2-BD59-A6C34878D82A}">
                    <a16:rowId xmlns:a16="http://schemas.microsoft.com/office/drawing/2014/main" val="400993899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#3</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10,000</a:t>
                      </a:r>
                    </a:p>
                  </a:txBody>
                  <a:tcPr marL="9525" marR="9525" marT="9525" marB="0" anchor="b"/>
                </a:tc>
                <a:extLst>
                  <a:ext uri="{0D108BD9-81ED-4DB2-BD59-A6C34878D82A}">
                    <a16:rowId xmlns:a16="http://schemas.microsoft.com/office/drawing/2014/main" val="160335620"/>
                  </a:ext>
                </a:extLst>
              </a:tr>
              <a:tr h="438001">
                <a:tc>
                  <a:txBody>
                    <a:bodyPr/>
                    <a:lstStyle/>
                    <a:p>
                      <a:pPr algn="ctr" fontAlgn="b"/>
                      <a:r>
                        <a:rPr lang="en-US" sz="2400" b="1" i="0" u="none" strike="noStrike">
                          <a:solidFill>
                            <a:schemeClr val="tx1"/>
                          </a:solidFill>
                          <a:effectLst/>
                          <a:latin typeface="+mj-lt"/>
                        </a:rPr>
                        <a:t>Total RU/s</a:t>
                      </a:r>
                    </a:p>
                  </a:txBody>
                  <a:tcPr marL="9525" marR="9525" marT="9525" marB="0" anchor="b">
                    <a:solidFill>
                      <a:schemeClr val="accent4">
                        <a:lumMod val="20000"/>
                        <a:lumOff val="80000"/>
                      </a:schemeClr>
                    </a:solidFill>
                  </a:tcPr>
                </a:tc>
                <a:tc gridSpan="2">
                  <a:txBody>
                    <a:bodyPr/>
                    <a:lstStyle/>
                    <a:p>
                      <a:pPr algn="r" fontAlgn="b"/>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hMerge="1">
                  <a:txBody>
                    <a:bodyPr/>
                    <a:lstStyle/>
                    <a:p>
                      <a:pPr algn="r" fontAlgn="b"/>
                      <a:endParaRPr lang="en-US" sz="24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mj-lt"/>
                        </a:rPr>
                        <a:t>200,000 RU/s</a:t>
                      </a:r>
                    </a:p>
                  </a:txBody>
                  <a:tcPr marL="9525" marR="9525" marT="9525" marB="0" anchor="b"/>
                </a:tc>
                <a:extLst>
                  <a:ext uri="{0D108BD9-81ED-4DB2-BD59-A6C34878D82A}">
                    <a16:rowId xmlns:a16="http://schemas.microsoft.com/office/drawing/2014/main" val="1044859210"/>
                  </a:ext>
                </a:extLst>
              </a:tr>
            </a:tbl>
          </a:graphicData>
        </a:graphic>
      </p:graphicFrame>
      <p:sp>
        <p:nvSpPr>
          <p:cNvPr id="13" name="Title 1">
            <a:extLst>
              <a:ext uri="{FF2B5EF4-FFF2-40B4-BE49-F238E27FC236}">
                <a16:creationId xmlns:a16="http://schemas.microsoft.com/office/drawing/2014/main" id="{B257167A-6F2D-4C89-8DCF-403C537FBA65}"/>
              </a:ext>
            </a:extLst>
          </p:cNvPr>
          <p:cNvSpPr txBox="1">
            <a:spLocks/>
          </p:cNvSpPr>
          <p:nvPr/>
        </p:nvSpPr>
        <p:spPr>
          <a:xfrm>
            <a:off x="402259" y="126425"/>
            <a:ext cx="11655840" cy="899665"/>
          </a:xfrm>
          <a:prstGeom prst="rect">
            <a:avLst/>
          </a:prstGeom>
        </p:spPr>
        <p:txBody>
          <a:bodyPr vert="horz" wrap="square" lIns="146304" tIns="91440" rIns="146304" bIns="91440" rtlCol="0" anchor="b">
            <a:noAutofit/>
          </a:bodyPr>
          <a:lstStyle>
            <a:lvl1pPr algn="ctr" defTabSz="914367" rtl="0" eaLnBrk="1" latinLnBrk="0" hangingPunct="1">
              <a:lnSpc>
                <a:spcPct val="90000"/>
              </a:lnSpc>
              <a:spcBef>
                <a:spcPct val="0"/>
              </a:spcBef>
              <a:buNone/>
              <a:defRPr lang="en-US" sz="6000" b="0" kern="1200" cap="all" spc="500" baseline="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0" normalizeH="0" baseline="0" noProof="0" dirty="0">
                <a:ln w="3175">
                  <a:noFill/>
                </a:ln>
                <a:solidFill>
                  <a:prstClr val="black"/>
                </a:solidFill>
                <a:effectLst/>
                <a:uLnTx/>
                <a:uFillTx/>
                <a:latin typeface="Arial" panose="020B0604020202020204" pitchFamily="34" charset="0"/>
                <a:ea typeface="+mn-ea"/>
                <a:cs typeface="Arial" panose="020B0604020202020204" pitchFamily="34" charset="0"/>
              </a:rPr>
              <a:t>Estimating Required RUs</a:t>
            </a:r>
          </a:p>
        </p:txBody>
      </p:sp>
      <p:sp>
        <p:nvSpPr>
          <p:cNvPr id="4" name="TextBox 3">
            <a:extLst>
              <a:ext uri="{FF2B5EF4-FFF2-40B4-BE49-F238E27FC236}">
                <a16:creationId xmlns:a16="http://schemas.microsoft.com/office/drawing/2014/main" id="{FD2C6AA1-F7A6-4EB8-A20E-5705E94041EA}"/>
              </a:ext>
            </a:extLst>
          </p:cNvPr>
          <p:cNvSpPr txBox="1"/>
          <p:nvPr/>
        </p:nvSpPr>
        <p:spPr>
          <a:xfrm>
            <a:off x="291000" y="4384023"/>
            <a:ext cx="10814848" cy="2043636"/>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Guidance:</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Identify query &amp; access patterns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e.g. top 5 queries, or # reads/writes per second</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Use ‘</a:t>
            </a: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Request Charge’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property from SDK + sample document to see # RU / operation</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POC / Load test -&gt; Scale up, and scale down</a:t>
            </a:r>
          </a:p>
          <a:p>
            <a:pPr marL="0" marR="0" lvl="0" indent="0" algn="l" defTabSz="4572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34279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2051050" y="0"/>
            <a:ext cx="8089900" cy="1325563"/>
          </a:xfrm>
        </p:spPr>
        <p:txBody>
          <a:bodyPr/>
          <a:lstStyle/>
          <a:p>
            <a:r>
              <a:rPr lang="en-US" dirty="0">
                <a:latin typeface="Arial" panose="020B0604020202020204" pitchFamily="34" charset="0"/>
                <a:cs typeface="Arial" panose="020B0604020202020204" pitchFamily="34" charset="0"/>
              </a:rPr>
              <a:t>Autopilot Mode for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While it is easy to estimate and scale throughput in Azure Cosmos DB, some customers prefer if scaling is managed automatically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enabling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autopilot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mode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on Cosmos containers, customers only need to specify a maximum throughput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not be exceeded.</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Containers will scale instantly and automatically based on workload needs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Containers will scale between 0.1*</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8534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269241" y="0"/>
            <a:ext cx="11922759" cy="1325563"/>
          </a:xfrm>
        </p:spPr>
        <p:txBody>
          <a:bodyPr/>
          <a:lstStyle/>
          <a:p>
            <a:pPr algn="ctr"/>
            <a:r>
              <a:rPr lang="en-US" dirty="0">
                <a:latin typeface="Arial" panose="020B0604020202020204" pitchFamily="34" charset="0"/>
                <a:cs typeface="Arial" panose="020B0604020202020204" pitchFamily="34" charset="0"/>
              </a:rPr>
              <a:t>Autopilot Mode vs Manually Provisioned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Azure Cosmos containers that are configured in autopilot mode have the following benefits: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Simple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There is no need to invest time in manually scaling throughput or writing code to automatically scale throughput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Reliable –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Autopilot scaling is fully managed by Microsoft. There is no disruption to client connections, applications, or impact to SLA’s.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 rate-limiting of operations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Rate limiting (throttled requests) will not happen if throughput consumed is within the max throughput chosen for autopilot mode.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Autopilot mode pricing: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Single-region write accounts-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Cost for provisioned RU’s is 50% higher</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Multi-region write accounts-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Cost for provisioned RU’s is identical to cost of manually provisioned throughput RU’s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4437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p:txBody>
          <a:bodyPr/>
          <a:lstStyle/>
          <a:p>
            <a:r>
              <a:rPr lang="en-US">
                <a:solidFill>
                  <a:schemeClr val="bg1"/>
                </a:solidFill>
              </a:rPr>
              <a:t>Which database? </a:t>
            </a:r>
          </a:p>
        </p:txBody>
      </p:sp>
      <p:grpSp>
        <p:nvGrpSpPr>
          <p:cNvPr id="92" name="Group 91">
            <a:extLst>
              <a:ext uri="{FF2B5EF4-FFF2-40B4-BE49-F238E27FC236}">
                <a16:creationId xmlns:a16="http://schemas.microsoft.com/office/drawing/2014/main" id="{8C337BE4-31F5-9141-9806-008FCE89055C}"/>
              </a:ext>
            </a:extLst>
          </p:cNvPr>
          <p:cNvGrpSpPr/>
          <p:nvPr/>
        </p:nvGrpSpPr>
        <p:grpSpPr>
          <a:xfrm>
            <a:off x="364087" y="1368741"/>
            <a:ext cx="11205742" cy="5074923"/>
            <a:chOff x="151689" y="1409290"/>
            <a:chExt cx="11205742" cy="5074923"/>
          </a:xfrm>
        </p:grpSpPr>
        <p:cxnSp>
          <p:nvCxnSpPr>
            <p:cNvPr id="66" name="Straight Arrow Connector 65">
              <a:extLst>
                <a:ext uri="{FF2B5EF4-FFF2-40B4-BE49-F238E27FC236}">
                  <a16:creationId xmlns:a16="http://schemas.microsoft.com/office/drawing/2014/main" id="{4E5177B7-1AAC-5442-A8CE-F7DFCBD29C18}"/>
                </a:ext>
              </a:extLst>
            </p:cNvPr>
            <p:cNvCxnSpPr>
              <a:cxnSpLocks/>
            </p:cNvCxnSpPr>
            <p:nvPr/>
          </p:nvCxnSpPr>
          <p:spPr>
            <a:xfrm>
              <a:off x="5883602" y="1823629"/>
              <a:ext cx="0" cy="4246245"/>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4396851-125D-2545-852A-0D505393C95A}"/>
                </a:ext>
              </a:extLst>
            </p:cNvPr>
            <p:cNvCxnSpPr>
              <a:cxnSpLocks/>
            </p:cNvCxnSpPr>
            <p:nvPr/>
          </p:nvCxnSpPr>
          <p:spPr>
            <a:xfrm>
              <a:off x="2001680" y="3812448"/>
              <a:ext cx="7763844" cy="2"/>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0777053-9FF2-A142-8B33-C5BC9435ADA0}"/>
                </a:ext>
              </a:extLst>
            </p:cNvPr>
            <p:cNvSpPr txBox="1"/>
            <p:nvPr/>
          </p:nvSpPr>
          <p:spPr>
            <a:xfrm>
              <a:off x="4916355" y="1409290"/>
              <a:ext cx="193450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High Concurrency</a:t>
              </a:r>
            </a:p>
          </p:txBody>
        </p:sp>
        <p:sp>
          <p:nvSpPr>
            <p:cNvPr id="83" name="TextBox 82">
              <a:extLst>
                <a:ext uri="{FF2B5EF4-FFF2-40B4-BE49-F238E27FC236}">
                  <a16:creationId xmlns:a16="http://schemas.microsoft.com/office/drawing/2014/main" id="{068217EB-F7CA-9441-B9FF-81E581EBBA27}"/>
                </a:ext>
              </a:extLst>
            </p:cNvPr>
            <p:cNvSpPr txBox="1"/>
            <p:nvPr/>
          </p:nvSpPr>
          <p:spPr>
            <a:xfrm>
              <a:off x="4953222" y="6176436"/>
              <a:ext cx="18607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Low Concurrency</a:t>
              </a:r>
            </a:p>
          </p:txBody>
        </p:sp>
        <p:sp>
          <p:nvSpPr>
            <p:cNvPr id="86" name="TextBox 85">
              <a:extLst>
                <a:ext uri="{FF2B5EF4-FFF2-40B4-BE49-F238E27FC236}">
                  <a16:creationId xmlns:a16="http://schemas.microsoft.com/office/drawing/2014/main" id="{066EB1A5-0443-A545-976E-2561EEFF70F7}"/>
                </a:ext>
              </a:extLst>
            </p:cNvPr>
            <p:cNvSpPr txBox="1"/>
            <p:nvPr/>
          </p:nvSpPr>
          <p:spPr>
            <a:xfrm>
              <a:off x="9962818" y="3638974"/>
              <a:ext cx="139461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Schema-Less</a:t>
              </a:r>
            </a:p>
          </p:txBody>
        </p:sp>
        <p:sp>
          <p:nvSpPr>
            <p:cNvPr id="87" name="TextBox 86">
              <a:extLst>
                <a:ext uri="{FF2B5EF4-FFF2-40B4-BE49-F238E27FC236}">
                  <a16:creationId xmlns:a16="http://schemas.microsoft.com/office/drawing/2014/main" id="{3DCB87E0-3F28-AD45-AB08-9E98C31CA34F}"/>
                </a:ext>
              </a:extLst>
            </p:cNvPr>
            <p:cNvSpPr txBox="1"/>
            <p:nvPr/>
          </p:nvSpPr>
          <p:spPr>
            <a:xfrm>
              <a:off x="151689" y="3658560"/>
              <a:ext cx="1652697" cy="307777"/>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Schema-Bound</a:t>
              </a:r>
            </a:p>
          </p:txBody>
        </p:sp>
      </p:grpSp>
      <p:sp>
        <p:nvSpPr>
          <p:cNvPr id="93" name="TextBox 92">
            <a:extLst>
              <a:ext uri="{FF2B5EF4-FFF2-40B4-BE49-F238E27FC236}">
                <a16:creationId xmlns:a16="http://schemas.microsoft.com/office/drawing/2014/main" id="{9F345E57-FBBF-3C4A-946B-C4C975E5FB87}"/>
              </a:ext>
            </a:extLst>
          </p:cNvPr>
          <p:cNvSpPr txBox="1"/>
          <p:nvPr/>
        </p:nvSpPr>
        <p:spPr>
          <a:xfrm>
            <a:off x="2554839" y="2352733"/>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Relational OLTP</a:t>
            </a:r>
          </a:p>
        </p:txBody>
      </p:sp>
      <p:sp>
        <p:nvSpPr>
          <p:cNvPr id="94" name="TextBox 93">
            <a:extLst>
              <a:ext uri="{FF2B5EF4-FFF2-40B4-BE49-F238E27FC236}">
                <a16:creationId xmlns:a16="http://schemas.microsoft.com/office/drawing/2014/main" id="{7FE84642-1763-5546-8956-C7C401EC9C4D}"/>
              </a:ext>
            </a:extLst>
          </p:cNvPr>
          <p:cNvSpPr txBox="1"/>
          <p:nvPr/>
        </p:nvSpPr>
        <p:spPr>
          <a:xfrm>
            <a:off x="6463509" y="2352733"/>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NoSQL</a:t>
            </a:r>
          </a:p>
        </p:txBody>
      </p:sp>
      <p:sp>
        <p:nvSpPr>
          <p:cNvPr id="95" name="TextBox 94">
            <a:extLst>
              <a:ext uri="{FF2B5EF4-FFF2-40B4-BE49-F238E27FC236}">
                <a16:creationId xmlns:a16="http://schemas.microsoft.com/office/drawing/2014/main" id="{8FF797EA-033A-4142-A2CE-7F92DEEA0766}"/>
              </a:ext>
            </a:extLst>
          </p:cNvPr>
          <p:cNvSpPr txBox="1"/>
          <p:nvPr/>
        </p:nvSpPr>
        <p:spPr>
          <a:xfrm>
            <a:off x="2554839" y="4276577"/>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Relational Data Warehousing</a:t>
            </a:r>
          </a:p>
        </p:txBody>
      </p:sp>
      <p:sp>
        <p:nvSpPr>
          <p:cNvPr id="96" name="TextBox 95">
            <a:extLst>
              <a:ext uri="{FF2B5EF4-FFF2-40B4-BE49-F238E27FC236}">
                <a16:creationId xmlns:a16="http://schemas.microsoft.com/office/drawing/2014/main" id="{34A79AC1-A2BB-CE42-9DDC-DDD86A833352}"/>
              </a:ext>
            </a:extLst>
          </p:cNvPr>
          <p:cNvSpPr txBox="1"/>
          <p:nvPr/>
        </p:nvSpPr>
        <p:spPr>
          <a:xfrm>
            <a:off x="6463509" y="4276577"/>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Distributed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Processing</a:t>
            </a:r>
          </a:p>
        </p:txBody>
      </p:sp>
    </p:spTree>
    <p:extLst>
      <p:ext uri="{BB962C8B-B14F-4D97-AF65-F5344CB8AC3E}">
        <p14:creationId xmlns:p14="http://schemas.microsoft.com/office/powerpoint/2010/main" val="1421579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B924A76-2A62-40F2-A09D-E399E1550B3D}"/>
              </a:ext>
            </a:extLst>
          </p:cNvPr>
          <p:cNvSpPr txBox="1">
            <a:spLocks/>
          </p:cNvSpPr>
          <p:nvPr/>
        </p:nvSpPr>
        <p:spPr>
          <a:xfrm>
            <a:off x="35693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t>Database Level Throughput</a:t>
            </a:r>
            <a:endPar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7" name="Content Placeholder 2">
            <a:extLst>
              <a:ext uri="{FF2B5EF4-FFF2-40B4-BE49-F238E27FC236}">
                <a16:creationId xmlns:a16="http://schemas.microsoft.com/office/drawing/2014/main" id="{4C2FB14F-BE30-4703-968B-5A4DF7BA1F8A}"/>
              </a:ext>
            </a:extLst>
          </p:cNvPr>
          <p:cNvSpPr txBox="1">
            <a:spLocks/>
          </p:cNvSpPr>
          <p:nvPr/>
        </p:nvSpPr>
        <p:spPr>
          <a:xfrm>
            <a:off x="269239" y="1582340"/>
            <a:ext cx="11653521" cy="3693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can provision throughput at the database level instead of individually for each container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Throughput is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shared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among each designated container within the database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can provision dedicated throughput for some containers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19686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838200" y="0"/>
            <a:ext cx="10515600" cy="1325563"/>
          </a:xfrm>
        </p:spPr>
        <p:txBody>
          <a:bodyPr/>
          <a:lstStyle/>
          <a:p>
            <a:r>
              <a:rPr lang="en-US" dirty="0"/>
              <a:t>Database vs Container Level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general,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container level throughput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is a good choice. This leads to predictable performance since each container is guaranteed its provisioned RU’s.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Choosing Database Level Throughput can also be a good option if:</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You are migrating many containers in a lift and shift migration (from Table Storage, MongoDB, or Cassandra) and do not know how much throughput to set for each one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You have containers that are timeshared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Multitenant applications where each user is represented by a separate container</a:t>
            </a:r>
          </a:p>
        </p:txBody>
      </p:sp>
    </p:spTree>
    <p:extLst>
      <p:ext uri="{BB962C8B-B14F-4D97-AF65-F5344CB8AC3E}">
        <p14:creationId xmlns:p14="http://schemas.microsoft.com/office/powerpoint/2010/main" val="3008028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149" y="408266"/>
            <a:ext cx="98105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Pricing Example – Do this exercise to ballpark cost + RU/s required</a:t>
            </a:r>
          </a:p>
        </p:txBody>
      </p:sp>
      <p:sp>
        <p:nvSpPr>
          <p:cNvPr id="32" name="TextBox 31">
            <a:extLst>
              <a:ext uri="{FF2B5EF4-FFF2-40B4-BE49-F238E27FC236}">
                <a16:creationId xmlns:a16="http://schemas.microsoft.com/office/drawing/2014/main" id="{0D5E035F-90C1-456A-ABB3-D73A686E5D27}"/>
              </a:ext>
            </a:extLst>
          </p:cNvPr>
          <p:cNvSpPr txBox="1"/>
          <p:nvPr/>
        </p:nvSpPr>
        <p:spPr>
          <a:xfrm>
            <a:off x="579148" y="89343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Cost</a:t>
            </a: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nvGraphicFramePr>
        <p:xfrm>
          <a:off x="673996" y="1269413"/>
          <a:ext cx="9288640" cy="1266825"/>
        </p:xfrm>
        <a:graphic>
          <a:graphicData uri="http://schemas.openxmlformats.org/drawingml/2006/table">
            <a:tbl>
              <a:tblPr>
                <a:tableStyleId>{5C22544A-7EE6-4342-B048-85BDC9FD1C3A}</a:tableStyleId>
              </a:tblPr>
              <a:tblGrid>
                <a:gridCol w="4886717">
                  <a:extLst>
                    <a:ext uri="{9D8B030D-6E8A-4147-A177-3AD203B41FA5}">
                      <a16:colId xmlns:a16="http://schemas.microsoft.com/office/drawing/2014/main" val="1327948975"/>
                    </a:ext>
                  </a:extLst>
                </a:gridCol>
                <a:gridCol w="4401923">
                  <a:extLst>
                    <a:ext uri="{9D8B030D-6E8A-4147-A177-3AD203B41FA5}">
                      <a16:colId xmlns:a16="http://schemas.microsoft.com/office/drawing/2014/main" val="458719478"/>
                    </a:ext>
                  </a:extLst>
                </a:gridCol>
              </a:tblGrid>
              <a:tr h="190500">
                <a:tc>
                  <a:txBody>
                    <a:bodyPr/>
                    <a:lstStyle/>
                    <a:p>
                      <a:pPr algn="l" fontAlgn="b"/>
                      <a:r>
                        <a:rPr lang="en-US" sz="1600" u="none" strike="noStrike" dirty="0">
                          <a:effectLst/>
                        </a:rPr>
                        <a:t> Avg Record Size (KB)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600" u="none" strike="noStrike" dirty="0">
                          <a:effectLst/>
                        </a:rPr>
                        <a:t> Number of Records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100,000,000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600" u="none" strike="noStrike" dirty="0">
                          <a:effectLst/>
                        </a:rPr>
                        <a:t> Total Storage (GB) </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100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600" u="none" strike="noStrike" dirty="0">
                          <a:effectLst/>
                        </a:rPr>
                        <a:t>Monthly Cost per GB</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$0.25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600" b="1" u="none" strike="noStrike" dirty="0">
                          <a:effectLst/>
                        </a:rPr>
                        <a:t>Expected Monthly Cost for Storage</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$25.00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571519" y="258920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Throughput Cost</a:t>
            </a: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nvGraphicFramePr>
        <p:xfrm>
          <a:off x="666368" y="2940890"/>
          <a:ext cx="9296268" cy="760095"/>
        </p:xfrm>
        <a:graphic>
          <a:graphicData uri="http://schemas.openxmlformats.org/drawingml/2006/table">
            <a:tbl>
              <a:tblPr>
                <a:tableStyleId>{5C22544A-7EE6-4342-B048-85BDC9FD1C3A}</a:tableStyleId>
              </a:tblPr>
              <a:tblGrid>
                <a:gridCol w="3304521">
                  <a:extLst>
                    <a:ext uri="{9D8B030D-6E8A-4147-A177-3AD203B41FA5}">
                      <a16:colId xmlns:a16="http://schemas.microsoft.com/office/drawing/2014/main" val="653658921"/>
                    </a:ext>
                  </a:extLst>
                </a:gridCol>
                <a:gridCol w="2512384">
                  <a:extLst>
                    <a:ext uri="{9D8B030D-6E8A-4147-A177-3AD203B41FA5}">
                      <a16:colId xmlns:a16="http://schemas.microsoft.com/office/drawing/2014/main" val="96964796"/>
                    </a:ext>
                  </a:extLst>
                </a:gridCol>
                <a:gridCol w="2115593">
                  <a:extLst>
                    <a:ext uri="{9D8B030D-6E8A-4147-A177-3AD203B41FA5}">
                      <a16:colId xmlns:a16="http://schemas.microsoft.com/office/drawing/2014/main" val="2813250456"/>
                    </a:ext>
                  </a:extLst>
                </a:gridCol>
                <a:gridCol w="1363770">
                  <a:extLst>
                    <a:ext uri="{9D8B030D-6E8A-4147-A177-3AD203B41FA5}">
                      <a16:colId xmlns:a16="http://schemas.microsoft.com/office/drawing/2014/main" val="4140088661"/>
                    </a:ext>
                  </a:extLst>
                </a:gridCol>
              </a:tblGrid>
              <a:tr h="190500">
                <a:tc>
                  <a:txBody>
                    <a:bodyPr/>
                    <a:lstStyle/>
                    <a:p>
                      <a:pPr algn="l" fontAlgn="b"/>
                      <a:r>
                        <a:rPr lang="en-US" sz="1600" u="none" strike="noStrike" dirty="0">
                          <a:effectLst/>
                        </a:rPr>
                        <a:t>Operation Type</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Number of Requests per sec</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Avg RU's per Request</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RU's Needed</a:t>
                      </a:r>
                      <a:endParaRPr lang="en-US" sz="1600" b="1" i="0" u="none" strike="noStrike" dirty="0">
                        <a:solidFill>
                          <a:srgbClr val="FFFFFF"/>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600" u="none" strike="noStrike" dirty="0">
                          <a:effectLst/>
                        </a:rPr>
                        <a:t>Create</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600" u="none" strike="noStrike" dirty="0">
                          <a:effectLst/>
                        </a:rPr>
                        <a:t>Read</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nvGraphicFramePr>
        <p:xfrm>
          <a:off x="666368" y="3976331"/>
          <a:ext cx="9296268" cy="1013460"/>
        </p:xfrm>
        <a:graphic>
          <a:graphicData uri="http://schemas.openxmlformats.org/drawingml/2006/table">
            <a:tbl>
              <a:tblPr>
                <a:tableStyleId>{5C22544A-7EE6-4342-B048-85BDC9FD1C3A}</a:tableStyleId>
              </a:tblPr>
              <a:tblGrid>
                <a:gridCol w="4890730">
                  <a:extLst>
                    <a:ext uri="{9D8B030D-6E8A-4147-A177-3AD203B41FA5}">
                      <a16:colId xmlns:a16="http://schemas.microsoft.com/office/drawing/2014/main" val="3480470802"/>
                    </a:ext>
                  </a:extLst>
                </a:gridCol>
                <a:gridCol w="4405538">
                  <a:extLst>
                    <a:ext uri="{9D8B030D-6E8A-4147-A177-3AD203B41FA5}">
                      <a16:colId xmlns:a16="http://schemas.microsoft.com/office/drawing/2014/main" val="2443293706"/>
                    </a:ext>
                  </a:extLst>
                </a:gridCol>
              </a:tblGrid>
              <a:tr h="190500">
                <a:tc>
                  <a:txBody>
                    <a:bodyPr/>
                    <a:lstStyle/>
                    <a:p>
                      <a:pPr algn="l" fontAlgn="b"/>
                      <a:r>
                        <a:rPr lang="en-US" sz="1600" u="none" strike="noStrike" dirty="0">
                          <a:effectLst/>
                        </a:rPr>
                        <a:t>Total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900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Hourly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$0.008</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2953031"/>
                  </a:ext>
                </a:extLst>
              </a:tr>
              <a:tr h="190500">
                <a:tc>
                  <a:txBody>
                    <a:bodyPr/>
                    <a:lstStyle/>
                    <a:p>
                      <a:pPr algn="l" fontAlgn="b"/>
                      <a:r>
                        <a:rPr lang="en-US" sz="1600" u="none" strike="noStrike" dirty="0">
                          <a:effectLst/>
                        </a:rPr>
                        <a:t>Monthly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$6.00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53518832"/>
                  </a:ext>
                </a:extLst>
              </a:tr>
              <a:tr h="190500">
                <a:tc>
                  <a:txBody>
                    <a:bodyPr/>
                    <a:lstStyle/>
                    <a:p>
                      <a:pPr algn="l" fontAlgn="b"/>
                      <a:r>
                        <a:rPr lang="en-US" sz="1600" u="none" strike="noStrike" dirty="0">
                          <a:effectLst/>
                        </a:rPr>
                        <a:t>Expected Monthly Cost for Throughput</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$54.00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38" name="TextBox 37">
            <a:extLst>
              <a:ext uri="{FF2B5EF4-FFF2-40B4-BE49-F238E27FC236}">
                <a16:creationId xmlns:a16="http://schemas.microsoft.com/office/drawing/2014/main" id="{72D67F2A-07E2-47B3-9C51-53099392D668}"/>
              </a:ext>
            </a:extLst>
          </p:cNvPr>
          <p:cNvSpPr txBox="1"/>
          <p:nvPr/>
        </p:nvSpPr>
        <p:spPr>
          <a:xfrm>
            <a:off x="571519" y="5121623"/>
            <a:ext cx="27259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Total Monthly Cost</a:t>
            </a:r>
          </a:p>
        </p:txBody>
      </p:sp>
      <p:sp>
        <p:nvSpPr>
          <p:cNvPr id="11" name="TextBox 10">
            <a:extLst>
              <a:ext uri="{FF2B5EF4-FFF2-40B4-BE49-F238E27FC236}">
                <a16:creationId xmlns:a16="http://schemas.microsoft.com/office/drawing/2014/main" id="{EF071584-27BE-416F-A0B6-8FA09C082F10}"/>
              </a:ext>
            </a:extLst>
          </p:cNvPr>
          <p:cNvSpPr txBox="1"/>
          <p:nvPr/>
        </p:nvSpPr>
        <p:spPr>
          <a:xfrm>
            <a:off x="594715" y="5546050"/>
            <a:ext cx="7024295"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[Total Monthly Cost] = [Monthly Cost for Storage] + [Monthly Cost for Throughput]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   $25                                       +   $54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   $79 per month</a:t>
            </a:r>
          </a:p>
        </p:txBody>
      </p:sp>
      <p:sp>
        <p:nvSpPr>
          <p:cNvPr id="12" name="TextBox 11">
            <a:extLst>
              <a:ext uri="{FF2B5EF4-FFF2-40B4-BE49-F238E27FC236}">
                <a16:creationId xmlns:a16="http://schemas.microsoft.com/office/drawing/2014/main" id="{53E3821C-2421-4A1B-A1B9-1F7C22014167}"/>
              </a:ext>
            </a:extLst>
          </p:cNvPr>
          <p:cNvSpPr txBox="1"/>
          <p:nvPr/>
        </p:nvSpPr>
        <p:spPr>
          <a:xfrm>
            <a:off x="4515087" y="6449734"/>
            <a:ext cx="722415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pricing may vary by region; for up-to-date pricing, see: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https://azure.microsoft.com/pricing/details/cosmos-db/</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51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8"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t>Cosmos DB Provisioned Throughput FAQ</a:t>
            </a:r>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1400" dirty="0"/>
              <a:t>Is my bill dependent on how much provisioned throughput I consume?</a:t>
            </a:r>
          </a:p>
          <a:p>
            <a:r>
              <a:rPr lang="en-US" sz="1400" b="0" i="1" dirty="0"/>
              <a:t>	No, your bill is based on provisioned throughput, not consumed throughput. Therefore, your bill is predictable. If you provision, say, 1000 RU’s you know you will be billed for exactly that amount.</a:t>
            </a:r>
          </a:p>
          <a:p>
            <a:endParaRPr lang="en-US" sz="1400" b="0" dirty="0"/>
          </a:p>
          <a:p>
            <a:r>
              <a:rPr lang="en-US" sz="1400" dirty="0"/>
              <a:t>Is it possible to scale provisioned throughput?</a:t>
            </a:r>
          </a:p>
          <a:p>
            <a:r>
              <a:rPr lang="en-US" sz="1400" b="0" dirty="0"/>
              <a:t>	</a:t>
            </a:r>
            <a:r>
              <a:rPr lang="en-US" sz="1400" b="0" i="1" dirty="0"/>
              <a:t>Yes, it is easily to scale provisioned throughput through the portal, Azure CLI, or </a:t>
            </a:r>
            <a:r>
              <a:rPr lang="en-US" sz="1400" b="0" i="1" dirty="0" err="1"/>
              <a:t>sdk’s</a:t>
            </a:r>
            <a:r>
              <a:rPr lang="en-US" sz="1400" b="0" i="1" dirty="0"/>
              <a:t>. You are only billed for the peak throughput that you provision during each hour.</a:t>
            </a:r>
            <a:endParaRPr lang="en-US" sz="1400" b="0" dirty="0"/>
          </a:p>
          <a:p>
            <a:endParaRPr lang="en-US" sz="1400" dirty="0"/>
          </a:p>
          <a:p>
            <a:r>
              <a:rPr lang="en-US" sz="1400" dirty="0"/>
              <a:t>How does Cosmos DB geo-replication affect pricing?</a:t>
            </a:r>
          </a:p>
          <a:p>
            <a:r>
              <a:rPr lang="en-US" sz="1400" b="0" dirty="0"/>
              <a:t>	</a:t>
            </a:r>
            <a:r>
              <a:rPr lang="en-US" sz="1400" b="0" i="1" dirty="0"/>
              <a:t>When you geo-replicate Cosmos DB accounts to additional regions, we have a full copy of your data (storage as well as RU’s) in each region. Therefore, you are billed for the total storage and provisioned RU’s across all regions. More information is here: </a:t>
            </a:r>
            <a:r>
              <a:rPr lang="en-US" sz="1400" b="0" dirty="0">
                <a:hlinkClick r:id="rId2"/>
              </a:rPr>
              <a:t>https://azure.microsoft.com/en-us/pricing/details/cosmos-db/</a:t>
            </a:r>
            <a:endParaRPr lang="en-US" sz="1400" b="0" dirty="0"/>
          </a:p>
          <a:p>
            <a:endParaRPr lang="en-US" sz="1400" dirty="0"/>
          </a:p>
          <a:p>
            <a:r>
              <a:rPr lang="en-US" sz="1400" dirty="0"/>
              <a:t>I have a lot of collections and it’s very expensive. How can I reduce costs?</a:t>
            </a:r>
          </a:p>
          <a:p>
            <a:r>
              <a:rPr lang="en-US" sz="1400" b="0" dirty="0"/>
              <a:t>	</a:t>
            </a:r>
            <a:r>
              <a:rPr lang="en-US" sz="1400" b="0" i="1" dirty="0"/>
              <a:t>Cosmos DB gives you options to set throughput at either the database or container/collection level. You can simply provision throughput for a database and have this throughput shared among all selected collections within the database</a:t>
            </a:r>
            <a:endParaRPr lang="en-US" sz="1400" b="0" dirty="0"/>
          </a:p>
          <a:p>
            <a:endParaRPr lang="en-US" dirty="0"/>
          </a:p>
          <a:p>
            <a:endParaRPr lang="en-US" dirty="0"/>
          </a:p>
        </p:txBody>
      </p:sp>
    </p:spTree>
    <p:extLst>
      <p:ext uri="{BB962C8B-B14F-4D97-AF65-F5344CB8AC3E}">
        <p14:creationId xmlns:p14="http://schemas.microsoft.com/office/powerpoint/2010/main" val="39310844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Event sourcing</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99870290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489A-6AD3-4A3F-ADAC-820A42D858A9}"/>
              </a:ext>
            </a:extLst>
          </p:cNvPr>
          <p:cNvSpPr>
            <a:spLocks noGrp="1"/>
          </p:cNvSpPr>
          <p:nvPr>
            <p:ph type="title"/>
          </p:nvPr>
        </p:nvSpPr>
        <p:spPr/>
        <p:txBody>
          <a:bodyPr/>
          <a:lstStyle/>
          <a:p>
            <a:r>
              <a:rPr lang="en-US" dirty="0"/>
              <a:t>What is the event sourcing pattern?</a:t>
            </a:r>
          </a:p>
        </p:txBody>
      </p:sp>
      <p:sp>
        <p:nvSpPr>
          <p:cNvPr id="3" name="Text Placeholder 2">
            <a:extLst>
              <a:ext uri="{FF2B5EF4-FFF2-40B4-BE49-F238E27FC236}">
                <a16:creationId xmlns:a16="http://schemas.microsoft.com/office/drawing/2014/main" id="{AA06E8B6-606F-4BFE-9CDB-E77FBB51B0E1}"/>
              </a:ext>
            </a:extLst>
          </p:cNvPr>
          <p:cNvSpPr>
            <a:spLocks noGrp="1"/>
          </p:cNvSpPr>
          <p:nvPr>
            <p:ph type="body" sz="quarter" idx="11"/>
          </p:nvPr>
        </p:nvSpPr>
        <p:spPr>
          <a:xfrm>
            <a:off x="269874" y="1584156"/>
            <a:ext cx="11459880" cy="4751330"/>
          </a:xfrm>
        </p:spPr>
        <p:txBody>
          <a:bodyPr>
            <a:normAutofit/>
          </a:bodyPr>
          <a:lstStyle/>
          <a:p>
            <a:pPr marL="285750" indent="-285750">
              <a:buFont typeface="Arial" panose="020B0604020202020204" pitchFamily="34" charset="0"/>
              <a:buChar char="•"/>
            </a:pPr>
            <a:r>
              <a:rPr lang="en-US" sz="2800" b="0" dirty="0"/>
              <a:t>An approach to handling operations on data -- driven by a sequence of events, each of which is recorded in an append-only store</a:t>
            </a:r>
          </a:p>
          <a:p>
            <a:pPr marL="285750" indent="-285750">
              <a:buFont typeface="Arial" panose="020B0604020202020204" pitchFamily="34" charset="0"/>
              <a:buChar char="•"/>
            </a:pPr>
            <a:r>
              <a:rPr lang="en-US" sz="2800" dirty="0"/>
              <a:t>Example</a:t>
            </a:r>
            <a:r>
              <a:rPr lang="en-US" sz="2800" b="0" dirty="0"/>
              <a:t>: IoT devices send telemetry as a series of events that describe the state of each device over time to Azure Cosmos DB, where they're persisted. Each event represents a set of changes to the data, which is tied back to the source IoT device</a:t>
            </a:r>
          </a:p>
          <a:p>
            <a:pPr marL="285750" indent="-285750">
              <a:buFont typeface="Arial" panose="020B0604020202020204" pitchFamily="34" charset="0"/>
              <a:buChar char="•"/>
            </a:pPr>
            <a:r>
              <a:rPr lang="en-US" sz="2800" dirty="0"/>
              <a:t>Simply put</a:t>
            </a:r>
            <a:r>
              <a:rPr lang="en-US" sz="2800" b="0" dirty="0"/>
              <a:t>: You have a </a:t>
            </a:r>
            <a:r>
              <a:rPr lang="en-US" sz="2800" b="0" u="sng" dirty="0"/>
              <a:t>stream of events</a:t>
            </a:r>
            <a:r>
              <a:rPr lang="en-US" sz="2800" b="0" dirty="0"/>
              <a:t> you save to the data store, add in </a:t>
            </a:r>
            <a:r>
              <a:rPr lang="en-US" sz="2800" b="0" u="sng" dirty="0"/>
              <a:t>downstream consumers</a:t>
            </a:r>
            <a:r>
              <a:rPr lang="en-US" sz="2800" b="0" dirty="0"/>
              <a:t> that react to and process the data; the data is ingested and processed by </a:t>
            </a:r>
            <a:r>
              <a:rPr lang="en-US" sz="2800" b="0" u="sng" dirty="0"/>
              <a:t>further downstream consumers</a:t>
            </a:r>
            <a:r>
              <a:rPr lang="en-US" sz="2800" b="0" dirty="0"/>
              <a:t>, etc. etc.</a:t>
            </a:r>
          </a:p>
        </p:txBody>
      </p:sp>
    </p:spTree>
    <p:extLst>
      <p:ext uri="{BB962C8B-B14F-4D97-AF65-F5344CB8AC3E}">
        <p14:creationId xmlns:p14="http://schemas.microsoft.com/office/powerpoint/2010/main" val="315775645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Event sourcing: How do we ingest all this streaming data?</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7168161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50430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Azure Event Hubs is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Works with streaming data</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It facilitates the capture, retention, and replay of telemetry and event stream data (</a:t>
            </a:r>
            <a:r>
              <a:rPr kumimoji="0" lang="en-US" sz="20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20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2000" b="0" i="0" u="none" strike="noStrike" kern="1200" cap="none" spc="0" normalizeH="0" baseline="0" noProof="0" dirty="0">
                <a:ln>
                  <a:noFill/>
                </a:ln>
                <a:solidFill>
                  <a:srgbClr val="0072C6"/>
                </a:solidFill>
                <a:effectLst/>
                <a:uLnTx/>
                <a:uFillTx/>
                <a:latin typeface="Segoe UI"/>
                <a:ea typeface="+mn-ea"/>
                <a:cs typeface="+mn-cs"/>
              </a:rPr>
              <a:t>, Kafka</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throughput with optional ordering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At least once delivery of events with low latency and high throughput. Event ordering ensured per partition</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Ingest multiple sources simultaneously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data can come from many concurrent sources and up to 20 consumer groups can allow applications to read entire event hub independently at their own pace</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p:txBody>
          <a:bodyPr/>
          <a:lstStyle/>
          <a:p>
            <a:r>
              <a:rPr lang="en-US" dirty="0"/>
              <a:t>Event Hubs – cloud-scale telemetry ingestion</a:t>
            </a:r>
          </a:p>
        </p:txBody>
      </p:sp>
      <p:pic>
        <p:nvPicPr>
          <p:cNvPr id="5" name="Content Placeholder 4" descr="A picture containing vector graphics&#10;&#10;Description generated with high confidence">
            <a:extLst>
              <a:ext uri="{FF2B5EF4-FFF2-40B4-BE49-F238E27FC236}">
                <a16:creationId xmlns:a16="http://schemas.microsoft.com/office/drawing/2014/main" id="{7EF2B055-FA03-4C83-B6B8-A721EFFDA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6652" y="1681267"/>
            <a:ext cx="2544409" cy="2544409"/>
          </a:xfrm>
        </p:spPr>
      </p:pic>
      <p:sp>
        <p:nvSpPr>
          <p:cNvPr id="7" name="Financial_E7BB" title="Icon of a chart made of vertical lines with a line tracing the top of each, turning into an arrow pointing up">
            <a:extLst>
              <a:ext uri="{FF2B5EF4-FFF2-40B4-BE49-F238E27FC236}">
                <a16:creationId xmlns:a16="http://schemas.microsoft.com/office/drawing/2014/main" id="{A4ED98CD-AFAD-4EAD-9B2B-40EBCBC7AA0C}"/>
              </a:ext>
            </a:extLst>
          </p:cNvPr>
          <p:cNvSpPr>
            <a:spLocks noChangeAspect="1" noEditPoints="1"/>
          </p:cNvSpPr>
          <p:nvPr/>
        </p:nvSpPr>
        <p:spPr bwMode="auto">
          <a:xfrm>
            <a:off x="521098" y="4305515"/>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arrow_16" title="Icon of two arrows that crisscross">
            <a:extLst>
              <a:ext uri="{FF2B5EF4-FFF2-40B4-BE49-F238E27FC236}">
                <a16:creationId xmlns:a16="http://schemas.microsoft.com/office/drawing/2014/main" id="{F5F050E0-6A68-469F-8791-08E221404798}"/>
              </a:ext>
            </a:extLst>
          </p:cNvPr>
          <p:cNvSpPr>
            <a:spLocks noChangeAspect="1" noEditPoints="1"/>
          </p:cNvSpPr>
          <p:nvPr/>
        </p:nvSpPr>
        <p:spPr bwMode="auto">
          <a:xfrm>
            <a:off x="457677" y="2953472"/>
            <a:ext cx="751637" cy="553996"/>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10" name="people_8" title="Icon of two people with an arrow pointing to the right">
            <a:extLst>
              <a:ext uri="{FF2B5EF4-FFF2-40B4-BE49-F238E27FC236}">
                <a16:creationId xmlns:a16="http://schemas.microsoft.com/office/drawing/2014/main" id="{449C1B86-4378-4815-A297-6C1AF8D27D41}"/>
              </a:ext>
            </a:extLst>
          </p:cNvPr>
          <p:cNvSpPr>
            <a:spLocks noChangeAspect="1" noEditPoints="1"/>
          </p:cNvSpPr>
          <p:nvPr/>
        </p:nvSpPr>
        <p:spPr bwMode="auto">
          <a:xfrm>
            <a:off x="510838" y="5657559"/>
            <a:ext cx="621051" cy="581929"/>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0E618C-4A56-4F57-862F-ADFA71DE0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4731" y="4225676"/>
            <a:ext cx="5048250" cy="2800350"/>
          </a:xfrm>
          <a:prstGeom prst="rect">
            <a:avLst/>
          </a:prstGeom>
        </p:spPr>
      </p:pic>
    </p:spTree>
    <p:extLst>
      <p:ext uri="{BB962C8B-B14F-4D97-AF65-F5344CB8AC3E}">
        <p14:creationId xmlns:p14="http://schemas.microsoft.com/office/powerpoint/2010/main" val="3448595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584EFC8-4027-4396-AFEA-4AFB94F108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0273" y="2464182"/>
            <a:ext cx="2476666" cy="2476666"/>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21233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uses Event Hubs for its telemetry path, so is also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Per-device identity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Secure your IoT solution from potential attacks with unique device-level identity; authorize and revoke device connections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Cloud-to-device messaging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Send messages to devices from the cloud as direct messages for immediate confirmation, or device twin properties for long-running commands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Automate IoT device provisioning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Speed up your IoT deployment by registering and provisioning devices with zero touch in a secure &amp; reliable way</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IoT Hub – connect/monitor/manage billions IoT of assets</a:t>
            </a: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IoT" title="Icon of five circles that all connect to a center circle">
            <a:extLst>
              <a:ext uri="{FF2B5EF4-FFF2-40B4-BE49-F238E27FC236}">
                <a16:creationId xmlns:a16="http://schemas.microsoft.com/office/drawing/2014/main" id="{5B161E94-5F13-4C85-B6F5-0C9E0A2E3826}"/>
              </a:ext>
            </a:extLst>
          </p:cNvPr>
          <p:cNvSpPr>
            <a:spLocks noChangeAspect="1" noEditPoints="1"/>
          </p:cNvSpPr>
          <p:nvPr/>
        </p:nvSpPr>
        <p:spPr bwMode="auto">
          <a:xfrm>
            <a:off x="510837" y="5686312"/>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38346A7D-4934-448F-A33A-25DD23549E96}"/>
              </a:ext>
            </a:extLst>
          </p:cNvPr>
          <p:cNvGrpSpPr/>
          <p:nvPr/>
        </p:nvGrpSpPr>
        <p:grpSpPr>
          <a:xfrm>
            <a:off x="255062" y="4279269"/>
            <a:ext cx="960004" cy="553996"/>
            <a:chOff x="255062" y="2924719"/>
            <a:chExt cx="960004" cy="553996"/>
          </a:xfrm>
        </p:grpSpPr>
        <p:sp>
          <p:nvSpPr>
            <p:cNvPr id="16" name="cloud_2" title="Icon of a cloud made of two arrows pointing towards eachother">
              <a:extLst>
                <a:ext uri="{FF2B5EF4-FFF2-40B4-BE49-F238E27FC236}">
                  <a16:creationId xmlns:a16="http://schemas.microsoft.com/office/drawing/2014/main" id="{4210BB49-D963-4360-9C96-63742D5A9692}"/>
                </a:ext>
              </a:extLst>
            </p:cNvPr>
            <p:cNvSpPr>
              <a:spLocks noChangeAspect="1" noEditPoints="1"/>
            </p:cNvSpPr>
            <p:nvPr/>
          </p:nvSpPr>
          <p:spPr bwMode="auto">
            <a:xfrm>
              <a:off x="255062" y="2924719"/>
              <a:ext cx="960004" cy="55399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chip" title="Icon of a computer chip">
              <a:extLst>
                <a:ext uri="{FF2B5EF4-FFF2-40B4-BE49-F238E27FC236}">
                  <a16:creationId xmlns:a16="http://schemas.microsoft.com/office/drawing/2014/main" id="{90324691-955C-48AC-8E27-1EA45F2E435C}"/>
                </a:ext>
              </a:extLst>
            </p:cNvPr>
            <p:cNvSpPr>
              <a:spLocks noChangeAspect="1" noEditPoints="1"/>
            </p:cNvSpPr>
            <p:nvPr/>
          </p:nvSpPr>
          <p:spPr bwMode="auto">
            <a:xfrm>
              <a:off x="486353" y="2997688"/>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chip" title="Icon of a computer chip">
            <a:extLst>
              <a:ext uri="{FF2B5EF4-FFF2-40B4-BE49-F238E27FC236}">
                <a16:creationId xmlns:a16="http://schemas.microsoft.com/office/drawing/2014/main" id="{0AABD286-0950-4C70-9C48-83A2221E92C0}"/>
              </a:ext>
            </a:extLst>
          </p:cNvPr>
          <p:cNvSpPr>
            <a:spLocks noChangeAspect="1" noEditPoints="1"/>
          </p:cNvSpPr>
          <p:nvPr/>
        </p:nvSpPr>
        <p:spPr bwMode="auto">
          <a:xfrm>
            <a:off x="517014" y="3004729"/>
            <a:ext cx="641572" cy="6545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key" title="Icon of a key">
            <a:extLst>
              <a:ext uri="{FF2B5EF4-FFF2-40B4-BE49-F238E27FC236}">
                <a16:creationId xmlns:a16="http://schemas.microsoft.com/office/drawing/2014/main" id="{F3999A08-69AB-4DD2-B4EA-B13AB33F3DC8}"/>
              </a:ext>
            </a:extLst>
          </p:cNvPr>
          <p:cNvSpPr>
            <a:spLocks noChangeAspect="1" noEditPoints="1"/>
          </p:cNvSpPr>
          <p:nvPr/>
        </p:nvSpPr>
        <p:spPr bwMode="auto">
          <a:xfrm>
            <a:off x="641418" y="3152731"/>
            <a:ext cx="360419" cy="35857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70EA43AD-2AEA-4ADB-A159-BB8A4572BF1E}"/>
              </a:ext>
            </a:extLst>
          </p:cNvPr>
          <p:cNvSpPr/>
          <p:nvPr/>
        </p:nvSpPr>
        <p:spPr>
          <a:xfrm>
            <a:off x="8035418" y="5381450"/>
            <a:ext cx="421205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1800" b="0" i="0" u="none" strike="noStrike" kern="1200" cap="none" spc="0" normalizeH="0" baseline="0" noProof="0" dirty="0">
                <a:ln>
                  <a:noFill/>
                </a:ln>
                <a:solidFill>
                  <a:srgbClr val="0072C6"/>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MQTT, MQTT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777558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561924" y="1794033"/>
            <a:ext cx="7212336" cy="470898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Highly scalable across global regions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Cosmos DB elastically scales globally for both storage (GB to PB) and throughput (100 to 100M requests/second)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Flexible document TTL</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Configure TTL (time-to-live) at the collection or document level to automatically delete messages after specified time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Change feed can trigger downstream processing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Every time a document is added, updated, or deleted, the change feed can trigger services such as Azure Databricks or Azure functions to evaluate and process that data</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553998"/>
          </a:xfrm>
        </p:spPr>
        <p:txBody>
          <a:bodyPr/>
          <a:lstStyle/>
          <a:p>
            <a:r>
              <a:rPr lang="en-US" dirty="0"/>
              <a:t>Cosmos DB – ingest and serve data at global scale</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graphics&#10;&#10;Description generated with high confidence">
            <a:extLst>
              <a:ext uri="{FF2B5EF4-FFF2-40B4-BE49-F238E27FC236}">
                <a16:creationId xmlns:a16="http://schemas.microsoft.com/office/drawing/2014/main" id="{23C7CAC6-1CDB-492A-97AB-E16B26D91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327" y="2203624"/>
            <a:ext cx="2749060" cy="2749060"/>
          </a:xfrm>
          <a:prstGeom prst="rect">
            <a:avLst/>
          </a:prstGeom>
        </p:spPr>
      </p:pic>
      <p:sp>
        <p:nvSpPr>
          <p:cNvPr id="21" name="globe_4" title="Icon of the earth">
            <a:extLst>
              <a:ext uri="{FF2B5EF4-FFF2-40B4-BE49-F238E27FC236}">
                <a16:creationId xmlns:a16="http://schemas.microsoft.com/office/drawing/2014/main" id="{24E893B4-B9B1-4892-BAE4-BEF554024479}"/>
              </a:ext>
            </a:extLst>
          </p:cNvPr>
          <p:cNvSpPr>
            <a:spLocks noChangeAspect="1" noEditPoints="1"/>
          </p:cNvSpPr>
          <p:nvPr/>
        </p:nvSpPr>
        <p:spPr bwMode="auto">
          <a:xfrm>
            <a:off x="461410" y="2035610"/>
            <a:ext cx="641567" cy="64375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2" name="DevUpdate_ECC5" title="Icon of a clock with an arrow around it pointing clockwise">
            <a:extLst>
              <a:ext uri="{FF2B5EF4-FFF2-40B4-BE49-F238E27FC236}">
                <a16:creationId xmlns:a16="http://schemas.microsoft.com/office/drawing/2014/main" id="{448F1240-E632-4B6C-939D-62D0D917B2B2}"/>
              </a:ext>
            </a:extLst>
          </p:cNvPr>
          <p:cNvSpPr>
            <a:spLocks noChangeAspect="1" noEditPoints="1"/>
          </p:cNvSpPr>
          <p:nvPr/>
        </p:nvSpPr>
        <p:spPr bwMode="auto">
          <a:xfrm>
            <a:off x="461410" y="3452789"/>
            <a:ext cx="641567" cy="64233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3" name="LightningBolt_E945" title="Icon of a lightning bolt">
            <a:extLst>
              <a:ext uri="{FF2B5EF4-FFF2-40B4-BE49-F238E27FC236}">
                <a16:creationId xmlns:a16="http://schemas.microsoft.com/office/drawing/2014/main" id="{55B892CD-5F43-422A-BFDB-AF157FAFAAF3}"/>
              </a:ext>
            </a:extLst>
          </p:cNvPr>
          <p:cNvSpPr>
            <a:spLocks noChangeAspect="1"/>
          </p:cNvSpPr>
          <p:nvPr/>
        </p:nvSpPr>
        <p:spPr bwMode="auto">
          <a:xfrm>
            <a:off x="461410" y="4761727"/>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818877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p:txBody>
          <a:bodyPr/>
          <a:lstStyle/>
          <a:p>
            <a:r>
              <a:rPr lang="en-US"/>
              <a:t>NoSQL Options</a:t>
            </a:r>
          </a:p>
        </p:txBody>
      </p:sp>
      <p:pic>
        <p:nvPicPr>
          <p:cNvPr id="120" name="Graphic 119">
            <a:extLst>
              <a:ext uri="{FF2B5EF4-FFF2-40B4-BE49-F238E27FC236}">
                <a16:creationId xmlns:a16="http://schemas.microsoft.com/office/drawing/2014/main" id="{8BBC8B4B-BD50-3B4B-89C3-3BB1BC0A4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4794" y="2356601"/>
            <a:ext cx="676893" cy="676893"/>
          </a:xfrm>
          <a:prstGeom prst="rect">
            <a:avLst/>
          </a:prstGeom>
        </p:spPr>
      </p:pic>
      <p:pic>
        <p:nvPicPr>
          <p:cNvPr id="123" name="Picture 6" descr="See the source image">
            <a:extLst>
              <a:ext uri="{FF2B5EF4-FFF2-40B4-BE49-F238E27FC236}">
                <a16:creationId xmlns:a16="http://schemas.microsoft.com/office/drawing/2014/main" id="{23FEFDCB-8027-F345-8F23-27DCF0CD83A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27" t="46020" r="14527" b="38364"/>
          <a:stretch/>
        </p:blipFill>
        <p:spPr bwMode="auto">
          <a:xfrm>
            <a:off x="6976373" y="2602976"/>
            <a:ext cx="1205276" cy="20499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36" descr="See the source image">
            <a:extLst>
              <a:ext uri="{FF2B5EF4-FFF2-40B4-BE49-F238E27FC236}">
                <a16:creationId xmlns:a16="http://schemas.microsoft.com/office/drawing/2014/main" id="{EFE39E37-284C-124A-966C-D12DC7F1298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6098" y="1886336"/>
            <a:ext cx="1752157" cy="40815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34" descr="See the source image">
            <a:extLst>
              <a:ext uri="{FF2B5EF4-FFF2-40B4-BE49-F238E27FC236}">
                <a16:creationId xmlns:a16="http://schemas.microsoft.com/office/drawing/2014/main" id="{1DD95538-8669-D54B-9EDE-73230175E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6669" y="2886365"/>
            <a:ext cx="1509555" cy="86260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32" descr="See the source image">
            <a:extLst>
              <a:ext uri="{FF2B5EF4-FFF2-40B4-BE49-F238E27FC236}">
                <a16:creationId xmlns:a16="http://schemas.microsoft.com/office/drawing/2014/main" id="{C46E53CD-393E-BD42-8D9B-7C58F4F98E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9172" y="3159231"/>
            <a:ext cx="1465867" cy="41819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8" descr="See the source image">
            <a:extLst>
              <a:ext uri="{FF2B5EF4-FFF2-40B4-BE49-F238E27FC236}">
                <a16:creationId xmlns:a16="http://schemas.microsoft.com/office/drawing/2014/main" id="{6DD4585E-C175-CA4B-8FFB-BB3172526F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31717" y="2424412"/>
            <a:ext cx="1149904" cy="599593"/>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F9EA8936-8F3E-BA4F-BF16-B074601796C1}"/>
              </a:ext>
            </a:extLst>
          </p:cNvPr>
          <p:cNvGrpSpPr/>
          <p:nvPr/>
        </p:nvGrpSpPr>
        <p:grpSpPr>
          <a:xfrm>
            <a:off x="9006669" y="4456531"/>
            <a:ext cx="1840422" cy="705092"/>
            <a:chOff x="1136402" y="3618963"/>
            <a:chExt cx="1762269" cy="675151"/>
          </a:xfrm>
        </p:grpSpPr>
        <p:pic>
          <p:nvPicPr>
            <p:cNvPr id="46" name="Picture 45">
              <a:extLst>
                <a:ext uri="{FF2B5EF4-FFF2-40B4-BE49-F238E27FC236}">
                  <a16:creationId xmlns:a16="http://schemas.microsoft.com/office/drawing/2014/main" id="{D9B324DB-2AD2-E94D-B08B-790F81F16ABD}"/>
                </a:ext>
              </a:extLst>
            </p:cNvPr>
            <p:cNvPicPr>
              <a:picLocks noChangeAspect="1"/>
            </p:cNvPicPr>
            <p:nvPr/>
          </p:nvPicPr>
          <p:blipFill rotWithShape="1">
            <a:blip r:embed="rId10"/>
            <a:srcRect l="61895" t="40625" r="21082" b="22238"/>
            <a:stretch/>
          </p:blipFill>
          <p:spPr>
            <a:xfrm>
              <a:off x="1136402" y="3618963"/>
              <a:ext cx="618973" cy="675151"/>
            </a:xfrm>
            <a:prstGeom prst="rect">
              <a:avLst/>
            </a:prstGeom>
          </p:spPr>
        </p:pic>
        <p:sp>
          <p:nvSpPr>
            <p:cNvPr id="47" name="TextBox 46">
              <a:extLst>
                <a:ext uri="{FF2B5EF4-FFF2-40B4-BE49-F238E27FC236}">
                  <a16:creationId xmlns:a16="http://schemas.microsoft.com/office/drawing/2014/main" id="{03565584-8252-F54F-B994-DB47EC159E9A}"/>
                </a:ext>
              </a:extLst>
            </p:cNvPr>
            <p:cNvSpPr txBox="1"/>
            <p:nvPr/>
          </p:nvSpPr>
          <p:spPr>
            <a:xfrm>
              <a:off x="1798124" y="3802649"/>
              <a:ext cx="1100547" cy="26523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Helvetica Neue" panose="02000503000000020004" pitchFamily="2" charset="0"/>
                  <a:cs typeface="Myanmar Text" panose="020B0502040204020203" pitchFamily="34" charset="0"/>
                </a:rPr>
                <a:t>DynamoDB</a:t>
              </a:r>
            </a:p>
          </p:txBody>
        </p:sp>
      </p:grpSp>
      <p:grpSp>
        <p:nvGrpSpPr>
          <p:cNvPr id="48" name="Group 47">
            <a:extLst>
              <a:ext uri="{FF2B5EF4-FFF2-40B4-BE49-F238E27FC236}">
                <a16:creationId xmlns:a16="http://schemas.microsoft.com/office/drawing/2014/main" id="{0C59E9E0-0B2B-8549-BA3E-6455A2663D54}"/>
              </a:ext>
            </a:extLst>
          </p:cNvPr>
          <p:cNvGrpSpPr/>
          <p:nvPr/>
        </p:nvGrpSpPr>
        <p:grpSpPr>
          <a:xfrm>
            <a:off x="8842105" y="1702439"/>
            <a:ext cx="2039089" cy="775945"/>
            <a:chOff x="3446284" y="4290705"/>
            <a:chExt cx="1455840" cy="553998"/>
          </a:xfrm>
        </p:grpSpPr>
        <p:pic>
          <p:nvPicPr>
            <p:cNvPr id="49" name="Picture 48">
              <a:extLst>
                <a:ext uri="{FF2B5EF4-FFF2-40B4-BE49-F238E27FC236}">
                  <a16:creationId xmlns:a16="http://schemas.microsoft.com/office/drawing/2014/main" id="{5258E4A6-F8E0-7A47-B092-7A8A7DD952B2}"/>
                </a:ext>
              </a:extLst>
            </p:cNvPr>
            <p:cNvPicPr>
              <a:picLocks noChangeAspect="1"/>
            </p:cNvPicPr>
            <p:nvPr/>
          </p:nvPicPr>
          <p:blipFill rotWithShape="1">
            <a:blip r:embed="rId10"/>
            <a:srcRect l="21050" t="39272" r="57163" b="20720"/>
            <a:stretch/>
          </p:blipFill>
          <p:spPr>
            <a:xfrm>
              <a:off x="3446284" y="4290705"/>
              <a:ext cx="603364" cy="553998"/>
            </a:xfrm>
            <a:prstGeom prst="rect">
              <a:avLst/>
            </a:prstGeom>
          </p:spPr>
        </p:pic>
        <p:sp>
          <p:nvSpPr>
            <p:cNvPr id="50" name="TextBox 49">
              <a:extLst>
                <a:ext uri="{FF2B5EF4-FFF2-40B4-BE49-F238E27FC236}">
                  <a16:creationId xmlns:a16="http://schemas.microsoft.com/office/drawing/2014/main" id="{010F9C7F-DC24-234E-8988-911E9B08E465}"/>
                </a:ext>
              </a:extLst>
            </p:cNvPr>
            <p:cNvSpPr txBox="1"/>
            <p:nvPr/>
          </p:nvSpPr>
          <p:spPr>
            <a:xfrm>
              <a:off x="4094114" y="4459947"/>
              <a:ext cx="808010" cy="19776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Futura Medium" panose="020B0602020204020303" pitchFamily="34" charset="-79"/>
                  <a:ea typeface="+mn-ea"/>
                  <a:cs typeface="Futura Medium" panose="020B0602020204020303" pitchFamily="34" charset="-79"/>
                </a:rPr>
                <a:t>Cloudstore</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Futura Medium" panose="020B0602020204020303" pitchFamily="34" charset="-79"/>
                <a:ea typeface="+mn-ea"/>
                <a:cs typeface="Futura Medium" panose="020B0602020204020303" pitchFamily="34" charset="-79"/>
              </a:endParaRPr>
            </a:p>
          </p:txBody>
        </p:sp>
      </p:grpSp>
    </p:spTree>
    <p:extLst>
      <p:ext uri="{BB962C8B-B14F-4D97-AF65-F5344CB8AC3E}">
        <p14:creationId xmlns:p14="http://schemas.microsoft.com/office/powerpoint/2010/main" val="3769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0.38073 -0.08078 " pathEditMode="relative" rAng="0" ptsTypes="AA">
                                      <p:cBhvr>
                                        <p:cTn id="6" dur="2000" fill="hold"/>
                                        <p:tgtEl>
                                          <p:spTgt spid="120"/>
                                        </p:tgtEl>
                                        <p:attrNameLst>
                                          <p:attrName>ppt_x</p:attrName>
                                          <p:attrName>ppt_y</p:attrName>
                                        </p:attrNameLst>
                                      </p:cBhvr>
                                      <p:rCtr x="-19036" y="-4051"/>
                                    </p:animMotion>
                                  </p:childTnLst>
                                </p:cTn>
                              </p:par>
                              <p:par>
                                <p:cTn id="7" presetID="42" presetClass="path" presetSubtype="0" accel="50000" decel="50000" fill="hold" nodeType="withEffect">
                                  <p:stCondLst>
                                    <p:cond delay="0"/>
                                  </p:stCondLst>
                                  <p:childTnLst>
                                    <p:animMotion origin="layout" path="M -2.08333E-7 3.7037E-6 L -0.42266 0.22152 " pathEditMode="relative" rAng="0" ptsTypes="AA">
                                      <p:cBhvr>
                                        <p:cTn id="8" dur="2000" fill="hold"/>
                                        <p:tgtEl>
                                          <p:spTgt spid="125"/>
                                        </p:tgtEl>
                                        <p:attrNameLst>
                                          <p:attrName>ppt_x</p:attrName>
                                          <p:attrName>ppt_y</p:attrName>
                                        </p:attrNameLst>
                                      </p:cBhvr>
                                      <p:rCtr x="-21133" y="11065"/>
                                    </p:animMotion>
                                  </p:childTnLst>
                                </p:cTn>
                              </p:par>
                              <p:par>
                                <p:cTn id="9" presetID="42" presetClass="path" presetSubtype="0" accel="50000" decel="50000" fill="hold" nodeType="withEffect">
                                  <p:stCondLst>
                                    <p:cond delay="0"/>
                                  </p:stCondLst>
                                  <p:childTnLst>
                                    <p:animMotion origin="layout" path="M -4.58333E-6 -4.44444E-6 L -0.3121 0.10556 " pathEditMode="relative" rAng="0" ptsTypes="AA">
                                      <p:cBhvr>
                                        <p:cTn id="10" dur="2000" fill="hold"/>
                                        <p:tgtEl>
                                          <p:spTgt spid="123"/>
                                        </p:tgtEl>
                                        <p:attrNameLst>
                                          <p:attrName>ppt_x</p:attrName>
                                          <p:attrName>ppt_y</p:attrName>
                                        </p:attrNameLst>
                                      </p:cBhvr>
                                      <p:rCtr x="-15612" y="5278"/>
                                    </p:animMotion>
                                  </p:childTnLst>
                                </p:cTn>
                              </p:par>
                              <p:par>
                                <p:cTn id="11" presetID="42" presetClass="path" presetSubtype="0" accel="50000" decel="50000" fill="hold" nodeType="withEffect">
                                  <p:stCondLst>
                                    <p:cond delay="0"/>
                                  </p:stCondLst>
                                  <p:childTnLst>
                                    <p:animMotion origin="layout" path="M -2.91667E-6 3.7037E-7 L -0.19856 -0.00185 " pathEditMode="relative" rAng="0" ptsTypes="AA">
                                      <p:cBhvr>
                                        <p:cTn id="12" dur="2000" fill="hold"/>
                                        <p:tgtEl>
                                          <p:spTgt spid="124"/>
                                        </p:tgtEl>
                                        <p:attrNameLst>
                                          <p:attrName>ppt_x</p:attrName>
                                          <p:attrName>ppt_y</p:attrName>
                                        </p:attrNameLst>
                                      </p:cBhvr>
                                      <p:rCtr x="-9935" y="-93"/>
                                    </p:animMotion>
                                  </p:childTnLst>
                                </p:cTn>
                              </p:par>
                              <p:par>
                                <p:cTn id="13" presetID="42" presetClass="path" presetSubtype="0" accel="50000" decel="50000" fill="hold" nodeType="withEffect">
                                  <p:stCondLst>
                                    <p:cond delay="0"/>
                                  </p:stCondLst>
                                  <p:childTnLst>
                                    <p:animMotion origin="layout" path="M -4.16667E-7 -2.22222E-6 L -0.24687 0.20556 " pathEditMode="relative" rAng="0" ptsTypes="AA">
                                      <p:cBhvr>
                                        <p:cTn id="14" dur="2000" fill="hold"/>
                                        <p:tgtEl>
                                          <p:spTgt spid="126"/>
                                        </p:tgtEl>
                                        <p:attrNameLst>
                                          <p:attrName>ppt_x</p:attrName>
                                          <p:attrName>ppt_y</p:attrName>
                                        </p:attrNameLst>
                                      </p:cBhvr>
                                      <p:rCtr x="-12344" y="10278"/>
                                    </p:animMotion>
                                  </p:childTnLst>
                                </p:cTn>
                              </p:par>
                              <p:par>
                                <p:cTn id="15" presetID="42" presetClass="path" presetSubtype="0" accel="50000" decel="50000" fill="hold" nodeType="withEffect">
                                  <p:stCondLst>
                                    <p:cond delay="0"/>
                                  </p:stCondLst>
                                  <p:childTnLst>
                                    <p:animMotion origin="layout" path="M -1.875E-6 -2.22222E-6 L -0.14479 0.08657 " pathEditMode="relative" rAng="0" ptsTypes="AA">
                                      <p:cBhvr>
                                        <p:cTn id="16" dur="2000" fill="hold"/>
                                        <p:tgtEl>
                                          <p:spTgt spid="127"/>
                                        </p:tgtEl>
                                        <p:attrNameLst>
                                          <p:attrName>ppt_x</p:attrName>
                                          <p:attrName>ppt_y</p:attrName>
                                        </p:attrNameLst>
                                      </p:cBhvr>
                                      <p:rCtr x="-7187" y="5139"/>
                                    </p:animMotion>
                                  </p:childTnLst>
                                </p:cTn>
                              </p:par>
                            </p:childTnLst>
                          </p:cTn>
                        </p:par>
                        <p:par>
                          <p:cTn id="17" fill="hold">
                            <p:stCondLst>
                              <p:cond delay="2000"/>
                            </p:stCondLst>
                            <p:childTnLst>
                              <p:par>
                                <p:cTn id="18" presetID="6" presetClass="emph" presetSubtype="0" fill="hold" nodeType="afterEffect">
                                  <p:stCondLst>
                                    <p:cond delay="0"/>
                                  </p:stCondLst>
                                  <p:childTnLst>
                                    <p:animScale>
                                      <p:cBhvr>
                                        <p:cTn id="19" dur="2000" fill="hold"/>
                                        <p:tgtEl>
                                          <p:spTgt spid="120"/>
                                        </p:tgtEl>
                                      </p:cBhvr>
                                      <p:by x="150000" y="150000"/>
                                    </p:animScale>
                                  </p:childTnLst>
                                </p:cTn>
                              </p:par>
                              <p:par>
                                <p:cTn id="20" presetID="6" presetClass="emph" presetSubtype="0" fill="hold" nodeType="withEffect">
                                  <p:stCondLst>
                                    <p:cond delay="0"/>
                                  </p:stCondLst>
                                  <p:childTnLst>
                                    <p:animScale>
                                      <p:cBhvr>
                                        <p:cTn id="21" dur="2000" fill="hold"/>
                                        <p:tgtEl>
                                          <p:spTgt spid="123"/>
                                        </p:tgtEl>
                                      </p:cBhvr>
                                      <p:by x="150000" y="150000"/>
                                    </p:animScale>
                                  </p:childTnLst>
                                </p:cTn>
                              </p:par>
                              <p:par>
                                <p:cTn id="22" presetID="6" presetClass="emph" presetSubtype="0" fill="hold" nodeType="withEffect">
                                  <p:stCondLst>
                                    <p:cond delay="0"/>
                                  </p:stCondLst>
                                  <p:childTnLst>
                                    <p:animScale>
                                      <p:cBhvr>
                                        <p:cTn id="23" dur="2000" fill="hold"/>
                                        <p:tgtEl>
                                          <p:spTgt spid="124"/>
                                        </p:tgtEl>
                                      </p:cBhvr>
                                      <p:by x="150000" y="150000"/>
                                    </p:animScale>
                                  </p:childTnLst>
                                </p:cTn>
                              </p:par>
                              <p:par>
                                <p:cTn id="24" presetID="6" presetClass="emph" presetSubtype="0" fill="hold" nodeType="withEffect">
                                  <p:stCondLst>
                                    <p:cond delay="0"/>
                                  </p:stCondLst>
                                  <p:childTnLst>
                                    <p:animScale>
                                      <p:cBhvr>
                                        <p:cTn id="25" dur="2000" fill="hold"/>
                                        <p:tgtEl>
                                          <p:spTgt spid="125"/>
                                        </p:tgtEl>
                                      </p:cBhvr>
                                      <p:by x="150000" y="150000"/>
                                    </p:animScale>
                                  </p:childTnLst>
                                </p:cTn>
                              </p:par>
                              <p:par>
                                <p:cTn id="26" presetID="6" presetClass="emph" presetSubtype="0" fill="hold" nodeType="withEffect">
                                  <p:stCondLst>
                                    <p:cond delay="0"/>
                                  </p:stCondLst>
                                  <p:childTnLst>
                                    <p:animScale>
                                      <p:cBhvr>
                                        <p:cTn id="27" dur="2000" fill="hold"/>
                                        <p:tgtEl>
                                          <p:spTgt spid="126"/>
                                        </p:tgtEl>
                                      </p:cBhvr>
                                      <p:by x="150000" y="150000"/>
                                    </p:animScale>
                                  </p:childTnLst>
                                </p:cTn>
                              </p:par>
                              <p:par>
                                <p:cTn id="28" presetID="6" presetClass="emph" presetSubtype="0" fill="hold" nodeType="withEffect">
                                  <p:stCondLst>
                                    <p:cond delay="0"/>
                                  </p:stCondLst>
                                  <p:childTnLst>
                                    <p:animScale>
                                      <p:cBhvr>
                                        <p:cTn id="29" dur="2000" fill="hold"/>
                                        <p:tgtEl>
                                          <p:spTgt spid="127"/>
                                        </p:tgtEl>
                                      </p:cBhvr>
                                      <p:by x="150000" y="150000"/>
                                    </p:animScale>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20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11D8426-C4AC-4C5A-BBFF-79677A7B4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6046" y="2269803"/>
            <a:ext cx="2749061" cy="2749061"/>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561923" y="1794033"/>
            <a:ext cx="7625917" cy="532453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Enables event-driven, reactive programming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Uses a publish-subscribe model where publishers have no expectation of which events are handled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scalability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Serverless, in that you pay for what you use. Event Grid can scale to 10,000,000 events per second per region</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Integrate with IoT Hub</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publishes device events (created, deleted, disconnected), but can now publish telemetry events (in preview). Event Grid offers 500 endpoints vs. 10 custom IoT Hub endpoints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1" i="0" u="none" strike="noStrike" kern="1200" cap="none" spc="0" normalizeH="0" baseline="0" noProof="0" dirty="0">
                <a:ln>
                  <a:noFill/>
                </a:ln>
                <a:solidFill>
                  <a:srgbClr val="0072C6"/>
                </a:solidFill>
                <a:effectLst/>
                <a:uLnTx/>
                <a:uFillTx/>
                <a:latin typeface="Segoe UI"/>
                <a:ea typeface="+mn-ea"/>
                <a:cs typeface="+mn-cs"/>
              </a:rPr>
              <a:t>Do NOT use if message ordering is important</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Event Grid – react to and capture 1</a:t>
            </a:r>
            <a:r>
              <a:rPr lang="en-US" baseline="30000" dirty="0"/>
              <a:t>st</a:t>
            </a:r>
            <a:r>
              <a:rPr lang="en-US" dirty="0"/>
              <a:t> party and custom events</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inancial_E7BB" title="Icon of a chart made of vertical lines with a line tracing the top of each, turning into an arrow pointing up">
            <a:extLst>
              <a:ext uri="{FF2B5EF4-FFF2-40B4-BE49-F238E27FC236}">
                <a16:creationId xmlns:a16="http://schemas.microsoft.com/office/drawing/2014/main" id="{CD626848-0BDF-432B-A19C-44462D4E5E96}"/>
              </a:ext>
            </a:extLst>
          </p:cNvPr>
          <p:cNvSpPr>
            <a:spLocks noChangeAspect="1" noEditPoints="1"/>
          </p:cNvSpPr>
          <p:nvPr/>
        </p:nvSpPr>
        <p:spPr bwMode="auto">
          <a:xfrm>
            <a:off x="471662" y="3512053"/>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IoT" title="Icon of five circles that all connect to a center circle">
            <a:extLst>
              <a:ext uri="{FF2B5EF4-FFF2-40B4-BE49-F238E27FC236}">
                <a16:creationId xmlns:a16="http://schemas.microsoft.com/office/drawing/2014/main" id="{DA7914A5-225B-4A20-A29F-1A6173AB925D}"/>
              </a:ext>
            </a:extLst>
          </p:cNvPr>
          <p:cNvSpPr>
            <a:spLocks noChangeAspect="1" noEditPoints="1"/>
          </p:cNvSpPr>
          <p:nvPr/>
        </p:nvSpPr>
        <p:spPr bwMode="auto">
          <a:xfrm>
            <a:off x="461405" y="4862078"/>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LightningBolt_E945" title="Icon of a lightning bolt">
            <a:extLst>
              <a:ext uri="{FF2B5EF4-FFF2-40B4-BE49-F238E27FC236}">
                <a16:creationId xmlns:a16="http://schemas.microsoft.com/office/drawing/2014/main" id="{E49F300B-1A79-45B8-AF1A-A24C86EF8267}"/>
              </a:ext>
            </a:extLst>
          </p:cNvPr>
          <p:cNvSpPr>
            <a:spLocks noChangeAspect="1"/>
          </p:cNvSpPr>
          <p:nvPr/>
        </p:nvSpPr>
        <p:spPr bwMode="auto">
          <a:xfrm>
            <a:off x="461405" y="1896665"/>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89678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Event sourcing: How do we process this data?</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70077252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6277EB9-88E3-45A1-8C2C-6421FA4685D0}"/>
              </a:ext>
            </a:extLst>
          </p:cNvPr>
          <p:cNvSpPr>
            <a:spLocks noGrp="1"/>
          </p:cNvSpPr>
          <p:nvPr>
            <p:ph type="title"/>
          </p:nvPr>
        </p:nvSpPr>
        <p:spPr>
          <a:xfrm>
            <a:off x="588263" y="457200"/>
            <a:ext cx="11018520" cy="553998"/>
          </a:xfrm>
        </p:spPr>
        <p:txBody>
          <a:bodyPr/>
          <a:lstStyle/>
          <a:p>
            <a:r>
              <a:rPr lang="en-US" dirty="0"/>
              <a:t>Process streams using serverless</a:t>
            </a:r>
          </a:p>
        </p:txBody>
      </p:sp>
      <p:cxnSp>
        <p:nvCxnSpPr>
          <p:cNvPr id="3" name="Straight Connector 2">
            <a:extLst>
              <a:ext uri="{FF2B5EF4-FFF2-40B4-BE49-F238E27FC236}">
                <a16:creationId xmlns:a16="http://schemas.microsoft.com/office/drawing/2014/main" id="{63F0CBD9-699A-481B-BA77-3058789B4C9A}"/>
              </a:ext>
            </a:extLst>
          </p:cNvPr>
          <p:cNvCxnSpPr/>
          <p:nvPr/>
        </p:nvCxnSpPr>
        <p:spPr>
          <a:xfrm>
            <a:off x="4146115" y="1449049"/>
            <a:ext cx="0" cy="490791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797772-5462-48B2-926D-424775126935}"/>
              </a:ext>
            </a:extLst>
          </p:cNvPr>
          <p:cNvCxnSpPr/>
          <p:nvPr/>
        </p:nvCxnSpPr>
        <p:spPr>
          <a:xfrm>
            <a:off x="8169057" y="1449049"/>
            <a:ext cx="0" cy="490791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53C80A7-B934-427C-8B2D-3E4CE9A821D1}"/>
              </a:ext>
            </a:extLst>
          </p:cNvPr>
          <p:cNvSpPr txBox="1"/>
          <p:nvPr/>
        </p:nvSpPr>
        <p:spPr>
          <a:xfrm>
            <a:off x="508006" y="3334777"/>
            <a:ext cx="3533758"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Uses </a:t>
            </a:r>
            <a:r>
              <a:rPr kumimoji="0" lang="en-US" sz="2000" b="1" i="0" u="none" strike="noStrike" kern="1200" cap="none" spc="0" normalizeH="0" baseline="0" noProof="0" dirty="0" err="1">
                <a:ln>
                  <a:noFill/>
                </a:ln>
                <a:solidFill>
                  <a:srgbClr val="0072C6"/>
                </a:solidFill>
                <a:effectLst/>
                <a:uLnTx/>
                <a:uFillTx/>
                <a:latin typeface="Segoe UI"/>
                <a:ea typeface="+mn-ea"/>
                <a:cs typeface="+mn-cs"/>
              </a:rPr>
              <a:t>EventProcessorHost</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read data in near real-time from Event Hubs/IoT Hub</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Good for enriching streaming data where velocity around 100,000 events/second or less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2C6"/>
                </a:solidFill>
                <a:effectLst/>
                <a:uLnTx/>
                <a:uFillTx/>
                <a:latin typeface="Segoe UI"/>
                <a:ea typeface="+mn-ea"/>
                <a:cs typeface="+mn-cs"/>
              </a:rPr>
              <a:t>C#, F#, Java, Node, Python, PowerShell</a:t>
            </a:r>
          </a:p>
        </p:txBody>
      </p:sp>
      <p:sp>
        <p:nvSpPr>
          <p:cNvPr id="29" name="TextBox 28">
            <a:extLst>
              <a:ext uri="{FF2B5EF4-FFF2-40B4-BE49-F238E27FC236}">
                <a16:creationId xmlns:a16="http://schemas.microsoft.com/office/drawing/2014/main" id="{4068E4FC-9676-483F-91B1-4736FCD33C0D}"/>
              </a:ext>
            </a:extLst>
          </p:cNvPr>
          <p:cNvSpPr txBox="1"/>
          <p:nvPr/>
        </p:nvSpPr>
        <p:spPr>
          <a:xfrm>
            <a:off x="4589540" y="3334777"/>
            <a:ext cx="3031760"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High volume event-processing engine using SQL-like language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Output to </a:t>
            </a:r>
            <a:r>
              <a:rPr kumimoji="0" lang="en-US" sz="2000" b="1" i="0" u="none" strike="noStrike" kern="1200" cap="none" spc="0" normalizeH="0" baseline="0" noProof="0" dirty="0">
                <a:ln>
                  <a:noFill/>
                </a:ln>
                <a:solidFill>
                  <a:srgbClr val="0072C6"/>
                </a:solidFill>
                <a:effectLst/>
                <a:uLnTx/>
                <a:uFillTx/>
                <a:latin typeface="Segoe UI"/>
                <a:ea typeface="+mn-ea"/>
                <a:cs typeface="+mn-cs"/>
              </a:rPr>
              <a:t>multiple data sinks</a:t>
            </a:r>
            <a:r>
              <a:rPr kumimoji="0" lang="en-US" sz="2000" b="0" i="0" u="none" strike="noStrike" kern="1200" cap="none" spc="0" normalizeH="0" baseline="0" noProof="0" dirty="0">
                <a:ln>
                  <a:noFill/>
                </a:ln>
                <a:solidFill>
                  <a:srgbClr val="1A1A1A"/>
                </a:solidFill>
                <a:effectLst/>
                <a:uLnTx/>
                <a:uFillTx/>
                <a:latin typeface="Segoe UI"/>
                <a:ea typeface="+mn-ea"/>
                <a:cs typeface="+mn-cs"/>
              </a:rPr>
              <a:t> such as Service Bus, Power BI, Cosmos DB, Event Hubs, SQL Database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2C6"/>
                </a:solidFill>
                <a:effectLst/>
                <a:uLnTx/>
                <a:uFillTx/>
                <a:latin typeface="Segoe UI"/>
                <a:ea typeface="+mn-ea"/>
                <a:cs typeface="+mn-cs"/>
              </a:rPr>
              <a:t>SQL, C#/JavaScript UDFs</a:t>
            </a:r>
          </a:p>
        </p:txBody>
      </p:sp>
      <p:sp>
        <p:nvSpPr>
          <p:cNvPr id="32" name="TextBox 31">
            <a:extLst>
              <a:ext uri="{FF2B5EF4-FFF2-40B4-BE49-F238E27FC236}">
                <a16:creationId xmlns:a16="http://schemas.microsoft.com/office/drawing/2014/main" id="{CC427CBB-B9C8-4731-9E00-4AAA91A950BA}"/>
              </a:ext>
            </a:extLst>
          </p:cNvPr>
          <p:cNvSpPr txBox="1"/>
          <p:nvPr/>
        </p:nvSpPr>
        <p:spPr>
          <a:xfrm>
            <a:off x="8461330" y="3334777"/>
            <a:ext cx="3031760"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Uses same query language on both cloud and edge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Deploys to Docker container on IoT edge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Good for filtering &amp; aggregating data locally before sending to cloud</a:t>
            </a:r>
          </a:p>
        </p:txBody>
      </p:sp>
      <p:grpSp>
        <p:nvGrpSpPr>
          <p:cNvPr id="15" name="Group 14">
            <a:extLst>
              <a:ext uri="{FF2B5EF4-FFF2-40B4-BE49-F238E27FC236}">
                <a16:creationId xmlns:a16="http://schemas.microsoft.com/office/drawing/2014/main" id="{63AACBCF-F350-488E-B908-AD67BAFD579B}"/>
              </a:ext>
            </a:extLst>
          </p:cNvPr>
          <p:cNvGrpSpPr/>
          <p:nvPr/>
        </p:nvGrpSpPr>
        <p:grpSpPr>
          <a:xfrm>
            <a:off x="1274123" y="1380892"/>
            <a:ext cx="1825375" cy="1685133"/>
            <a:chOff x="1274123" y="1380892"/>
            <a:chExt cx="1825375" cy="1685133"/>
          </a:xfrm>
        </p:grpSpPr>
        <p:sp>
          <p:nvSpPr>
            <p:cNvPr id="5" name="Title 3"/>
            <p:cNvSpPr txBox="1">
              <a:spLocks/>
            </p:cNvSpPr>
            <p:nvPr/>
          </p:nvSpPr>
          <p:spPr>
            <a:xfrm>
              <a:off x="1274123" y="2789026"/>
              <a:ext cx="1825375" cy="27699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Azure Functions</a:t>
              </a:r>
            </a:p>
          </p:txBody>
        </p:sp>
        <p:pic>
          <p:nvPicPr>
            <p:cNvPr id="10" name="Graphic 9">
              <a:extLst>
                <a:ext uri="{FF2B5EF4-FFF2-40B4-BE49-F238E27FC236}">
                  <a16:creationId xmlns:a16="http://schemas.microsoft.com/office/drawing/2014/main" id="{0399BCAE-5F4B-4775-962A-61F3B1AC7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8010" y="1380892"/>
              <a:ext cx="1273758" cy="1273758"/>
            </a:xfrm>
            <a:prstGeom prst="rect">
              <a:avLst/>
            </a:prstGeom>
          </p:spPr>
        </p:pic>
      </p:grpSp>
      <p:grpSp>
        <p:nvGrpSpPr>
          <p:cNvPr id="14" name="Group 13">
            <a:extLst>
              <a:ext uri="{FF2B5EF4-FFF2-40B4-BE49-F238E27FC236}">
                <a16:creationId xmlns:a16="http://schemas.microsoft.com/office/drawing/2014/main" id="{38308360-71EB-4E32-8AE8-E52BD163B95D}"/>
              </a:ext>
            </a:extLst>
          </p:cNvPr>
          <p:cNvGrpSpPr/>
          <p:nvPr/>
        </p:nvGrpSpPr>
        <p:grpSpPr>
          <a:xfrm>
            <a:off x="4989230" y="1279950"/>
            <a:ext cx="2232379" cy="1786074"/>
            <a:chOff x="4989230" y="1279950"/>
            <a:chExt cx="2232379" cy="1786074"/>
          </a:xfrm>
        </p:grpSpPr>
        <p:sp>
          <p:nvSpPr>
            <p:cNvPr id="8" name="Title 3"/>
            <p:cNvSpPr txBox="1">
              <a:spLocks/>
            </p:cNvSpPr>
            <p:nvPr/>
          </p:nvSpPr>
          <p:spPr>
            <a:xfrm>
              <a:off x="4989230" y="2789025"/>
              <a:ext cx="2232379" cy="27699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a:t>
              </a:r>
            </a:p>
          </p:txBody>
        </p:sp>
        <p:pic>
          <p:nvPicPr>
            <p:cNvPr id="13" name="Graphic 12">
              <a:extLst>
                <a:ext uri="{FF2B5EF4-FFF2-40B4-BE49-F238E27FC236}">
                  <a16:creationId xmlns:a16="http://schemas.microsoft.com/office/drawing/2014/main" id="{24BBE7C1-8C21-409F-8BDE-C1ACE7B38B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59121" y="1279950"/>
              <a:ext cx="1273758" cy="1273758"/>
            </a:xfrm>
            <a:prstGeom prst="rect">
              <a:avLst/>
            </a:prstGeom>
          </p:spPr>
        </p:pic>
      </p:grpSp>
      <p:grpSp>
        <p:nvGrpSpPr>
          <p:cNvPr id="25" name="Group 24">
            <a:extLst>
              <a:ext uri="{FF2B5EF4-FFF2-40B4-BE49-F238E27FC236}">
                <a16:creationId xmlns:a16="http://schemas.microsoft.com/office/drawing/2014/main" id="{6B4933EB-1BE1-44DF-BC8D-3A4F92C93F79}"/>
              </a:ext>
            </a:extLst>
          </p:cNvPr>
          <p:cNvGrpSpPr/>
          <p:nvPr/>
        </p:nvGrpSpPr>
        <p:grpSpPr>
          <a:xfrm>
            <a:off x="8861020" y="1279950"/>
            <a:ext cx="2232379" cy="2063073"/>
            <a:chOff x="4989230" y="1279950"/>
            <a:chExt cx="2232379" cy="2063073"/>
          </a:xfrm>
        </p:grpSpPr>
        <p:sp>
          <p:nvSpPr>
            <p:cNvPr id="26" name="Title 3">
              <a:extLst>
                <a:ext uri="{FF2B5EF4-FFF2-40B4-BE49-F238E27FC236}">
                  <a16:creationId xmlns:a16="http://schemas.microsoft.com/office/drawing/2014/main" id="{B4B4802C-839C-4915-BBFE-04872331F74B}"/>
                </a:ext>
              </a:extLst>
            </p:cNvPr>
            <p:cNvSpPr txBox="1">
              <a:spLocks/>
            </p:cNvSpPr>
            <p:nvPr/>
          </p:nvSpPr>
          <p:spPr>
            <a:xfrm>
              <a:off x="4989230" y="2789025"/>
              <a:ext cx="2232379" cy="55399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 on IoT Edge</a:t>
              </a:r>
            </a:p>
          </p:txBody>
        </p:sp>
        <p:pic>
          <p:nvPicPr>
            <p:cNvPr id="28" name="Graphic 27">
              <a:extLst>
                <a:ext uri="{FF2B5EF4-FFF2-40B4-BE49-F238E27FC236}">
                  <a16:creationId xmlns:a16="http://schemas.microsoft.com/office/drawing/2014/main" id="{7D6786F2-1E09-415A-B8A9-4A11CF6897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59121" y="1279950"/>
              <a:ext cx="1273758" cy="1273758"/>
            </a:xfrm>
            <a:prstGeom prst="rect">
              <a:avLst/>
            </a:prstGeom>
          </p:spPr>
        </p:pic>
      </p:grpSp>
    </p:spTree>
    <p:extLst>
      <p:ext uri="{BB962C8B-B14F-4D97-AF65-F5344CB8AC3E}">
        <p14:creationId xmlns:p14="http://schemas.microsoft.com/office/powerpoint/2010/main" val="390255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2B5C7373-01C3-4F30-AD8C-52B5D1FC8670}"/>
              </a:ext>
            </a:extLst>
          </p:cNvPr>
          <p:cNvSpPr>
            <a:spLocks noGrp="1"/>
          </p:cNvSpPr>
          <p:nvPr>
            <p:ph type="title"/>
          </p:nvPr>
        </p:nvSpPr>
        <p:spPr>
          <a:xfrm>
            <a:off x="269240" y="2084173"/>
            <a:ext cx="11653523" cy="2179058"/>
          </a:xfrm>
        </p:spPr>
        <p:txBody>
          <a:bodyPr/>
          <a:lstStyle/>
          <a:p>
            <a:r>
              <a:rPr lang="en-US" sz="7200" spc="0" dirty="0">
                <a:ln>
                  <a:noFill/>
                </a:ln>
                <a:solidFill>
                  <a:prstClr val="white"/>
                </a:solidFill>
                <a:latin typeface="Arial" panose="020B0604020202020204" pitchFamily="34" charset="0"/>
              </a:rPr>
              <a:t>Azure Cosmos DB</a:t>
            </a:r>
            <a:br>
              <a:rPr lang="en-US" sz="7200" spc="0" dirty="0">
                <a:ln>
                  <a:noFill/>
                </a:ln>
                <a:solidFill>
                  <a:prstClr val="white"/>
                </a:solidFill>
                <a:latin typeface="Arial" panose="020B0604020202020204" pitchFamily="34" charset="0"/>
              </a:rPr>
            </a:br>
            <a:r>
              <a:rPr lang="en-US" sz="7200" spc="0" dirty="0">
                <a:ln>
                  <a:noFill/>
                </a:ln>
                <a:solidFill>
                  <a:prstClr val="white"/>
                </a:solidFill>
                <a:latin typeface="Arial" panose="020B0604020202020204" pitchFamily="34" charset="0"/>
              </a:rPr>
              <a:t>Change Feed</a:t>
            </a:r>
            <a:endParaRPr lang="en-US" dirty="0"/>
          </a:p>
        </p:txBody>
      </p:sp>
    </p:spTree>
    <p:extLst>
      <p:ext uri="{BB962C8B-B14F-4D97-AF65-F5344CB8AC3E}">
        <p14:creationId xmlns:p14="http://schemas.microsoft.com/office/powerpoint/2010/main" val="166974735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199" y="86482"/>
            <a:ext cx="10515600" cy="1325563"/>
          </a:xfrm>
        </p:spPr>
        <p:txBody>
          <a:bodyPr>
            <a:normAutofit/>
          </a:bodyPr>
          <a:lstStyle/>
          <a:p>
            <a:r>
              <a:rPr lang="en-US" sz="4000" dirty="0">
                <a:latin typeface="Arial" panose="020B0604020202020204" pitchFamily="34" charset="0"/>
                <a:cs typeface="Arial" panose="020B0604020202020204" pitchFamily="34" charset="0"/>
              </a:rPr>
              <a:t>Cosmos DB Change Feed</a:t>
            </a:r>
          </a:p>
        </p:txBody>
      </p:sp>
      <p:pic>
        <p:nvPicPr>
          <p:cNvPr id="8" name="Picture 7" descr="A screenshot of a cell phone&#10;&#10;Description generated with very high confidence">
            <a:extLst>
              <a:ext uri="{FF2B5EF4-FFF2-40B4-BE49-F238E27FC236}">
                <a16:creationId xmlns:a16="http://schemas.microsoft.com/office/drawing/2014/main" id="{EBD09B7D-9A2E-4F3B-9C71-552491AEF831}"/>
              </a:ext>
            </a:extLst>
          </p:cNvPr>
          <p:cNvPicPr>
            <a:picLocks noChangeAspect="1"/>
          </p:cNvPicPr>
          <p:nvPr/>
        </p:nvPicPr>
        <p:blipFill rotWithShape="1">
          <a:blip r:embed="rId2"/>
          <a:srcRect t="35900" r="65113" b="31587"/>
          <a:stretch/>
        </p:blipFill>
        <p:spPr>
          <a:xfrm>
            <a:off x="3854938" y="2144521"/>
            <a:ext cx="4482123" cy="2241063"/>
          </a:xfrm>
          <a:prstGeom prst="rect">
            <a:avLst/>
          </a:prstGeom>
        </p:spPr>
      </p:pic>
      <p:sp>
        <p:nvSpPr>
          <p:cNvPr id="9" name="TextBox 8">
            <a:extLst>
              <a:ext uri="{FF2B5EF4-FFF2-40B4-BE49-F238E27FC236}">
                <a16:creationId xmlns:a16="http://schemas.microsoft.com/office/drawing/2014/main" id="{CAAEBF13-E046-49CF-8798-6AB80BD3A34E}"/>
              </a:ext>
            </a:extLst>
          </p:cNvPr>
          <p:cNvSpPr txBox="1"/>
          <p:nvPr/>
        </p:nvSpPr>
        <p:spPr>
          <a:xfrm>
            <a:off x="1501822" y="4769144"/>
            <a:ext cx="9188354" cy="94138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Persistent log of documents within an Azure Cosmos DB collection in the order in which they were modified</a:t>
            </a:r>
          </a:p>
        </p:txBody>
      </p:sp>
    </p:spTree>
    <p:extLst>
      <p:ext uri="{BB962C8B-B14F-4D97-AF65-F5344CB8AC3E}">
        <p14:creationId xmlns:p14="http://schemas.microsoft.com/office/powerpoint/2010/main" val="44050332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200" y="146640"/>
            <a:ext cx="10515600" cy="1325563"/>
          </a:xfrm>
        </p:spPr>
        <p:txBody>
          <a:bodyPr>
            <a:normAutofit/>
          </a:bodyPr>
          <a:lstStyle/>
          <a:p>
            <a:r>
              <a:rPr lang="en-US" sz="4000" dirty="0">
                <a:latin typeface="Arial" panose="020B0604020202020204" pitchFamily="34" charset="0"/>
                <a:cs typeface="Arial" panose="020B0604020202020204" pitchFamily="34" charset="0"/>
              </a:rPr>
              <a:t>Common Change Feed Scenarios</a:t>
            </a:r>
          </a:p>
        </p:txBody>
      </p:sp>
      <p:pic>
        <p:nvPicPr>
          <p:cNvPr id="5" name="Picture 4">
            <a:extLst>
              <a:ext uri="{FF2B5EF4-FFF2-40B4-BE49-F238E27FC236}">
                <a16:creationId xmlns:a16="http://schemas.microsoft.com/office/drawing/2014/main" id="{73734A0D-87B4-4EBE-9E8B-C5FD41B40C22}"/>
              </a:ext>
            </a:extLst>
          </p:cNvPr>
          <p:cNvPicPr>
            <a:picLocks noChangeAspect="1"/>
          </p:cNvPicPr>
          <p:nvPr/>
        </p:nvPicPr>
        <p:blipFill>
          <a:blip r:embed="rId2"/>
          <a:stretch>
            <a:fillRect/>
          </a:stretch>
        </p:blipFill>
        <p:spPr>
          <a:xfrm>
            <a:off x="1617016" y="1592629"/>
            <a:ext cx="8957968" cy="5016681"/>
          </a:xfrm>
          <a:prstGeom prst="rect">
            <a:avLst/>
          </a:prstGeom>
          <a:solidFill>
            <a:schemeClr val="bg2"/>
          </a:solidFill>
        </p:spPr>
      </p:pic>
    </p:spTree>
    <p:extLst>
      <p:ext uri="{BB962C8B-B14F-4D97-AF65-F5344CB8AC3E}">
        <p14:creationId xmlns:p14="http://schemas.microsoft.com/office/powerpoint/2010/main" val="377420706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2D9092-9B90-43BC-8700-139B504AE256}"/>
              </a:ext>
            </a:extLst>
          </p:cNvPr>
          <p:cNvSpPr>
            <a:spLocks noGrp="1"/>
          </p:cNvSpPr>
          <p:nvPr>
            <p:ph type="title"/>
          </p:nvPr>
        </p:nvSpPr>
        <p:spPr>
          <a:xfrm>
            <a:off x="634188" y="73948"/>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grpSp>
        <p:nvGrpSpPr>
          <p:cNvPr id="4" name="Group 3">
            <a:extLst>
              <a:ext uri="{FF2B5EF4-FFF2-40B4-BE49-F238E27FC236}">
                <a16:creationId xmlns:a16="http://schemas.microsoft.com/office/drawing/2014/main" id="{F60D14BA-EE3F-4BC9-BCCF-AC6DB47BB869}"/>
              </a:ext>
            </a:extLst>
          </p:cNvPr>
          <p:cNvGrpSpPr/>
          <p:nvPr/>
        </p:nvGrpSpPr>
        <p:grpSpPr>
          <a:xfrm>
            <a:off x="3385555" y="3250828"/>
            <a:ext cx="1680558" cy="1960651"/>
            <a:chOff x="2103437" y="2865126"/>
            <a:chExt cx="1828800" cy="2133600"/>
          </a:xfrm>
        </p:grpSpPr>
        <p:pic>
          <p:nvPicPr>
            <p:cNvPr id="5" name="Picture 4">
              <a:extLst>
                <a:ext uri="{FF2B5EF4-FFF2-40B4-BE49-F238E27FC236}">
                  <a16:creationId xmlns:a16="http://schemas.microsoft.com/office/drawing/2014/main" id="{8A309D94-1993-44DC-A367-B4BCF781902C}"/>
                </a:ext>
              </a:extLst>
            </p:cNvPr>
            <p:cNvPicPr>
              <a:picLocks noChangeAspect="1"/>
            </p:cNvPicPr>
            <p:nvPr/>
          </p:nvPicPr>
          <p:blipFill>
            <a:blip r:embed="rId2"/>
            <a:stretch>
              <a:fillRect/>
            </a:stretch>
          </p:blipFill>
          <p:spPr>
            <a:xfrm>
              <a:off x="2484437" y="3320473"/>
              <a:ext cx="1219200" cy="1120030"/>
            </a:xfrm>
            <a:prstGeom prst="rect">
              <a:avLst/>
            </a:prstGeom>
          </p:spPr>
        </p:pic>
        <p:sp>
          <p:nvSpPr>
            <p:cNvPr id="6" name="Rectangle: Rounded Corners 5">
              <a:extLst>
                <a:ext uri="{FF2B5EF4-FFF2-40B4-BE49-F238E27FC236}">
                  <a16:creationId xmlns:a16="http://schemas.microsoft.com/office/drawing/2014/main" id="{6AFC3085-03D7-485F-9C34-4ED0DD5551F3}"/>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AEB8685A-DE93-4D0A-9078-961A066BBDF2}"/>
              </a:ext>
            </a:extLst>
          </p:cNvPr>
          <p:cNvSpPr txBox="1"/>
          <p:nvPr/>
        </p:nvSpPr>
        <p:spPr>
          <a:xfrm>
            <a:off x="5493335" y="2326417"/>
            <a:ext cx="1750581" cy="1188113"/>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Persistent Event Store</a:t>
            </a:r>
          </a:p>
        </p:txBody>
      </p:sp>
      <p:cxnSp>
        <p:nvCxnSpPr>
          <p:cNvPr id="8" name="Straight Arrow Connector 7">
            <a:extLst>
              <a:ext uri="{FF2B5EF4-FFF2-40B4-BE49-F238E27FC236}">
                <a16:creationId xmlns:a16="http://schemas.microsoft.com/office/drawing/2014/main" id="{FCF86A26-4CAA-441B-82AF-2566854FBB8D}"/>
              </a:ext>
            </a:extLst>
          </p:cNvPr>
          <p:cNvCxnSpPr/>
          <p:nvPr/>
        </p:nvCxnSpPr>
        <p:spPr>
          <a:xfrm>
            <a:off x="1845045" y="4183885"/>
            <a:ext cx="14004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3497348-19A8-442A-A39F-B93F78388FCB}"/>
              </a:ext>
            </a:extLst>
          </p:cNvPr>
          <p:cNvSpPr txBox="1"/>
          <p:nvPr/>
        </p:nvSpPr>
        <p:spPr>
          <a:xfrm>
            <a:off x="1572343" y="3749512"/>
            <a:ext cx="1361517" cy="505264"/>
          </a:xfrm>
          <a:prstGeom prst="rect">
            <a:avLst/>
          </a:prstGeom>
          <a:noFill/>
        </p:spPr>
        <p:txBody>
          <a:bodyPr wrap="non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New Order</a:t>
            </a:r>
          </a:p>
        </p:txBody>
      </p:sp>
      <p:pic>
        <p:nvPicPr>
          <p:cNvPr id="10" name="Picture 9">
            <a:extLst>
              <a:ext uri="{FF2B5EF4-FFF2-40B4-BE49-F238E27FC236}">
                <a16:creationId xmlns:a16="http://schemas.microsoft.com/office/drawing/2014/main" id="{2558CDA1-D6F3-4FFA-B0CB-271DA382CA99}"/>
              </a:ext>
            </a:extLst>
          </p:cNvPr>
          <p:cNvPicPr>
            <a:picLocks noChangeAspect="1"/>
          </p:cNvPicPr>
          <p:nvPr/>
        </p:nvPicPr>
        <p:blipFill>
          <a:blip r:embed="rId3"/>
          <a:stretch>
            <a:fillRect/>
          </a:stretch>
        </p:blipFill>
        <p:spPr>
          <a:xfrm>
            <a:off x="5976415" y="3395395"/>
            <a:ext cx="784423" cy="1709449"/>
          </a:xfrm>
          <a:prstGeom prst="rect">
            <a:avLst/>
          </a:prstGeom>
        </p:spPr>
      </p:pic>
      <p:cxnSp>
        <p:nvCxnSpPr>
          <p:cNvPr id="11" name="Straight Arrow Connector 10">
            <a:extLst>
              <a:ext uri="{FF2B5EF4-FFF2-40B4-BE49-F238E27FC236}">
                <a16:creationId xmlns:a16="http://schemas.microsoft.com/office/drawing/2014/main" id="{E6A1E8DA-D1DC-487F-97FA-136A253A25D8}"/>
              </a:ext>
            </a:extLst>
          </p:cNvPr>
          <p:cNvCxnSpPr/>
          <p:nvPr/>
        </p:nvCxnSpPr>
        <p:spPr>
          <a:xfrm>
            <a:off x="5206160" y="4250117"/>
            <a:ext cx="7702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FAC936E-F538-4BDC-B21B-ED419C0AF26D}"/>
              </a:ext>
            </a:extLst>
          </p:cNvPr>
          <p:cNvSpPr/>
          <p:nvPr/>
        </p:nvSpPr>
        <p:spPr bwMode="auto">
          <a:xfrm>
            <a:off x="8357206" y="2575681"/>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a:t>
            </a:r>
          </a:p>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#1 </a:t>
            </a:r>
          </a:p>
        </p:txBody>
      </p:sp>
      <p:sp>
        <p:nvSpPr>
          <p:cNvPr id="13" name="Rectangle: Rounded Corners 12">
            <a:extLst>
              <a:ext uri="{FF2B5EF4-FFF2-40B4-BE49-F238E27FC236}">
                <a16:creationId xmlns:a16="http://schemas.microsoft.com/office/drawing/2014/main" id="{10793CC3-111F-4791-8E62-79321D8EA656}"/>
              </a:ext>
            </a:extLst>
          </p:cNvPr>
          <p:cNvSpPr/>
          <p:nvPr/>
        </p:nvSpPr>
        <p:spPr bwMode="auto">
          <a:xfrm>
            <a:off x="8357206" y="4882073"/>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#3 </a:t>
            </a:r>
          </a:p>
        </p:txBody>
      </p:sp>
      <p:sp>
        <p:nvSpPr>
          <p:cNvPr id="14" name="Rectangle: Rounded Corners 13">
            <a:extLst>
              <a:ext uri="{FF2B5EF4-FFF2-40B4-BE49-F238E27FC236}">
                <a16:creationId xmlns:a16="http://schemas.microsoft.com/office/drawing/2014/main" id="{D22B22DC-728F-4212-841D-F69E95F799DB}"/>
              </a:ext>
            </a:extLst>
          </p:cNvPr>
          <p:cNvSpPr/>
          <p:nvPr/>
        </p:nvSpPr>
        <p:spPr bwMode="auto">
          <a:xfrm>
            <a:off x="8357206" y="3456715"/>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#2 </a:t>
            </a:r>
          </a:p>
        </p:txBody>
      </p:sp>
      <p:cxnSp>
        <p:nvCxnSpPr>
          <p:cNvPr id="15" name="Straight Arrow Connector 14">
            <a:extLst>
              <a:ext uri="{FF2B5EF4-FFF2-40B4-BE49-F238E27FC236}">
                <a16:creationId xmlns:a16="http://schemas.microsoft.com/office/drawing/2014/main" id="{D6121226-F449-472E-8026-63B4F953C5F9}"/>
              </a:ext>
            </a:extLst>
          </p:cNvPr>
          <p:cNvCxnSpPr>
            <a:cxnSpLocks/>
            <a:stCxn id="12" idx="1"/>
          </p:cNvCxnSpPr>
          <p:nvPr/>
        </p:nvCxnSpPr>
        <p:spPr>
          <a:xfrm flipH="1">
            <a:off x="6977991" y="2952715"/>
            <a:ext cx="1379215" cy="11469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B3CD00-B600-467E-8343-E889AECE991F}"/>
              </a:ext>
            </a:extLst>
          </p:cNvPr>
          <p:cNvCxnSpPr>
            <a:cxnSpLocks/>
            <a:endCxn id="13" idx="1"/>
          </p:cNvCxnSpPr>
          <p:nvPr/>
        </p:nvCxnSpPr>
        <p:spPr>
          <a:xfrm>
            <a:off x="6977991" y="4337748"/>
            <a:ext cx="1379215" cy="9213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659673-49D7-4267-9565-99547FDE897B}"/>
              </a:ext>
            </a:extLst>
          </p:cNvPr>
          <p:cNvCxnSpPr>
            <a:stCxn id="14" idx="1"/>
          </p:cNvCxnSpPr>
          <p:nvPr/>
        </p:nvCxnSpPr>
        <p:spPr>
          <a:xfrm flipH="1">
            <a:off x="6977991" y="3833747"/>
            <a:ext cx="1379215" cy="3501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031A2C-3C6B-4B45-9A5B-7FE0368CAB00}"/>
              </a:ext>
            </a:extLst>
          </p:cNvPr>
          <p:cNvSpPr txBox="1"/>
          <p:nvPr/>
        </p:nvSpPr>
        <p:spPr>
          <a:xfrm>
            <a:off x="8567276" y="1712991"/>
            <a:ext cx="1540512" cy="959205"/>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Read From Change Feed</a:t>
            </a:r>
          </a:p>
        </p:txBody>
      </p:sp>
      <p:sp>
        <p:nvSpPr>
          <p:cNvPr id="19" name="TextBox 18">
            <a:extLst>
              <a:ext uri="{FF2B5EF4-FFF2-40B4-BE49-F238E27FC236}">
                <a16:creationId xmlns:a16="http://schemas.microsoft.com/office/drawing/2014/main" id="{30F7C8A8-A482-433B-901F-39813D630C0B}"/>
              </a:ext>
            </a:extLst>
          </p:cNvPr>
          <p:cNvSpPr txBox="1"/>
          <p:nvPr/>
        </p:nvSpPr>
        <p:spPr>
          <a:xfrm>
            <a:off x="8326616" y="5604083"/>
            <a:ext cx="2024510" cy="959205"/>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Trigger Action From Change Feed</a:t>
            </a:r>
          </a:p>
        </p:txBody>
      </p:sp>
      <p:sp>
        <p:nvSpPr>
          <p:cNvPr id="20" name="Text Placeholder 2">
            <a:extLst>
              <a:ext uri="{FF2B5EF4-FFF2-40B4-BE49-F238E27FC236}">
                <a16:creationId xmlns:a16="http://schemas.microsoft.com/office/drawing/2014/main" id="{F75990ED-A614-4F72-8865-E3DAD776343D}"/>
              </a:ext>
            </a:extLst>
          </p:cNvPr>
          <p:cNvSpPr>
            <a:spLocks noGrp="1"/>
          </p:cNvSpPr>
          <p:nvPr>
            <p:ph type="body" sz="quarter" idx="10"/>
          </p:nvPr>
        </p:nvSpPr>
        <p:spPr>
          <a:xfrm>
            <a:off x="604869" y="1667705"/>
            <a:ext cx="10925086" cy="369332"/>
          </a:xfrm>
        </p:spPr>
        <p:txBody>
          <a:bodyPr/>
          <a:lstStyle/>
          <a:p>
            <a:r>
              <a:rPr lang="en-US" sz="2000" dirty="0">
                <a:latin typeface="Arial" panose="020B0604020202020204" pitchFamily="34" charset="0"/>
                <a:cs typeface="Arial" panose="020B0604020202020204" pitchFamily="34" charset="0"/>
              </a:rPr>
              <a:t>Event Sourcing (Microservices)</a:t>
            </a:r>
          </a:p>
        </p:txBody>
      </p:sp>
    </p:spTree>
    <p:extLst>
      <p:ext uri="{BB962C8B-B14F-4D97-AF65-F5344CB8AC3E}">
        <p14:creationId xmlns:p14="http://schemas.microsoft.com/office/powerpoint/2010/main" val="122770732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B74D-CE95-456A-871C-ACDC74B936FF}"/>
              </a:ext>
            </a:extLst>
          </p:cNvPr>
          <p:cNvSpPr txBox="1">
            <a:spLocks/>
          </p:cNvSpPr>
          <p:nvPr/>
        </p:nvSpPr>
        <p:spPr>
          <a:xfrm>
            <a:off x="306959" y="381241"/>
            <a:ext cx="8084642" cy="900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prstClr val="black"/>
                </a:solidFill>
                <a:effectLst/>
                <a:uLnTx/>
                <a:uFillTx/>
                <a:latin typeface="Arial" panose="020B0604020202020204" pitchFamily="34" charset="0"/>
                <a:ea typeface="+mn-ea"/>
                <a:cs typeface="Arial" panose="020B0604020202020204" pitchFamily="34" charset="0"/>
              </a:rPr>
              <a:t>1. Retail Order Processing Pipelines</a:t>
            </a:r>
          </a:p>
        </p:txBody>
      </p:sp>
      <p:grpSp>
        <p:nvGrpSpPr>
          <p:cNvPr id="3" name="Group 2">
            <a:extLst>
              <a:ext uri="{FF2B5EF4-FFF2-40B4-BE49-F238E27FC236}">
                <a16:creationId xmlns:a16="http://schemas.microsoft.com/office/drawing/2014/main" id="{7DE3D9F5-C5A6-45C5-8097-F73F26077EAF}"/>
              </a:ext>
            </a:extLst>
          </p:cNvPr>
          <p:cNvGrpSpPr/>
          <p:nvPr/>
        </p:nvGrpSpPr>
        <p:grpSpPr>
          <a:xfrm>
            <a:off x="2750715" y="2080806"/>
            <a:ext cx="6791801" cy="3480464"/>
            <a:chOff x="2311973" y="1766793"/>
            <a:chExt cx="6792765" cy="3480959"/>
          </a:xfrm>
        </p:grpSpPr>
        <p:sp>
          <p:nvSpPr>
            <p:cNvPr id="4" name="TextBox 3">
              <a:extLst>
                <a:ext uri="{FF2B5EF4-FFF2-40B4-BE49-F238E27FC236}">
                  <a16:creationId xmlns:a16="http://schemas.microsoft.com/office/drawing/2014/main" id="{D55170B1-64E1-4D3A-9554-5017D8E90E78}"/>
                </a:ext>
              </a:extLst>
            </p:cNvPr>
            <p:cNvSpPr txBox="1"/>
            <p:nvPr/>
          </p:nvSpPr>
          <p:spPr>
            <a:xfrm>
              <a:off x="2737920" y="1766793"/>
              <a:ext cx="2800288"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(E-Commerce Checkout API)</a:t>
              </a:r>
            </a:p>
          </p:txBody>
        </p:sp>
        <p:cxnSp>
          <p:nvCxnSpPr>
            <p:cNvPr id="5" name="Straight Arrow Connector 4">
              <a:extLst>
                <a:ext uri="{FF2B5EF4-FFF2-40B4-BE49-F238E27FC236}">
                  <a16:creationId xmlns:a16="http://schemas.microsoft.com/office/drawing/2014/main" id="{DAF52CC1-4A19-46D0-A0B4-A110F55F948D}"/>
                </a:ext>
              </a:extLst>
            </p:cNvPr>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1C1854BB-3035-49B6-9DCF-2E6CD3346A43}"/>
                </a:ext>
              </a:extLst>
            </p:cNvPr>
            <p:cNvSpPr txBox="1"/>
            <p:nvPr/>
          </p:nvSpPr>
          <p:spPr>
            <a:xfrm>
              <a:off x="5455357" y="1789273"/>
              <a:ext cx="1314559" cy="60024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Cosmos DB (Order Event Store)</a:t>
              </a:r>
            </a:p>
          </p:txBody>
        </p:sp>
        <p:pic>
          <p:nvPicPr>
            <p:cNvPr id="7" name="Picture 6">
              <a:extLst>
                <a:ext uri="{FF2B5EF4-FFF2-40B4-BE49-F238E27FC236}">
                  <a16:creationId xmlns:a16="http://schemas.microsoft.com/office/drawing/2014/main" id="{E2D47B67-7A19-4CDD-8995-E5466784D1C6}"/>
                </a:ext>
              </a:extLst>
            </p:cNvPr>
            <p:cNvPicPr>
              <a:picLocks noChangeAspect="1"/>
            </p:cNvPicPr>
            <p:nvPr/>
          </p:nvPicPr>
          <p:blipFill>
            <a:blip r:embed="rId2"/>
            <a:stretch>
              <a:fillRect/>
            </a:stretch>
          </p:blipFill>
          <p:spPr>
            <a:xfrm>
              <a:off x="6759651" y="2150653"/>
              <a:ext cx="632169" cy="1377650"/>
            </a:xfrm>
            <a:prstGeom prst="rect">
              <a:avLst/>
            </a:prstGeom>
          </p:spPr>
        </p:pic>
        <p:cxnSp>
          <p:nvCxnSpPr>
            <p:cNvPr id="8" name="Straight Arrow Connector 7">
              <a:extLst>
                <a:ext uri="{FF2B5EF4-FFF2-40B4-BE49-F238E27FC236}">
                  <a16:creationId xmlns:a16="http://schemas.microsoft.com/office/drawing/2014/main" id="{67F94977-1BE1-44C9-B43F-F1081A7F54A1}"/>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ADA3BC09-DAFC-4649-A0CE-DECB157DBE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10" name="TextBox 9">
              <a:extLst>
                <a:ext uri="{FF2B5EF4-FFF2-40B4-BE49-F238E27FC236}">
                  <a16:creationId xmlns:a16="http://schemas.microsoft.com/office/drawing/2014/main" id="{6880E7F2-D7A7-49A2-B703-39DB943CCE7A}"/>
                </a:ext>
              </a:extLst>
            </p:cNvPr>
            <p:cNvSpPr txBox="1"/>
            <p:nvPr/>
          </p:nvSpPr>
          <p:spPr>
            <a:xfrm>
              <a:off x="3737236" y="4665727"/>
              <a:ext cx="1557924"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1: Tax)</a:t>
              </a:r>
            </a:p>
          </p:txBody>
        </p:sp>
        <p:pic>
          <p:nvPicPr>
            <p:cNvPr id="11" name="Picture 10">
              <a:extLst>
                <a:ext uri="{FF2B5EF4-FFF2-40B4-BE49-F238E27FC236}">
                  <a16:creationId xmlns:a16="http://schemas.microsoft.com/office/drawing/2014/main" id="{D2A925A8-C3A4-4AD7-879F-D174B01E31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12" name="TextBox 11">
              <a:extLst>
                <a:ext uri="{FF2B5EF4-FFF2-40B4-BE49-F238E27FC236}">
                  <a16:creationId xmlns:a16="http://schemas.microsoft.com/office/drawing/2014/main" id="{0FAF0C70-7957-4053-842E-F9C6F8E2B427}"/>
                </a:ext>
              </a:extLst>
            </p:cNvPr>
            <p:cNvSpPr txBox="1"/>
            <p:nvPr/>
          </p:nvSpPr>
          <p:spPr>
            <a:xfrm>
              <a:off x="5086907" y="4660700"/>
              <a:ext cx="1896437"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2: Payment)</a:t>
              </a:r>
            </a:p>
          </p:txBody>
        </p:sp>
        <p:pic>
          <p:nvPicPr>
            <p:cNvPr id="13" name="Picture 12">
              <a:extLst>
                <a:ext uri="{FF2B5EF4-FFF2-40B4-BE49-F238E27FC236}">
                  <a16:creationId xmlns:a16="http://schemas.microsoft.com/office/drawing/2014/main" id="{E8F28AC5-209F-4001-8C95-02E817B59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14" name="TextBox 13">
              <a:extLst>
                <a:ext uri="{FF2B5EF4-FFF2-40B4-BE49-F238E27FC236}">
                  <a16:creationId xmlns:a16="http://schemas.microsoft.com/office/drawing/2014/main" id="{BD8D42C8-8996-4C8F-BDCF-E531A521FCF7}"/>
                </a:ext>
              </a:extLst>
            </p:cNvPr>
            <p:cNvSpPr txBox="1"/>
            <p:nvPr/>
          </p:nvSpPr>
          <p:spPr>
            <a:xfrm>
              <a:off x="7208301" y="4647503"/>
              <a:ext cx="1896437" cy="60024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N: Fulfillment)</a:t>
              </a:r>
            </a:p>
          </p:txBody>
        </p:sp>
        <p:sp>
          <p:nvSpPr>
            <p:cNvPr id="15" name="TextBox 14">
              <a:extLst>
                <a:ext uri="{FF2B5EF4-FFF2-40B4-BE49-F238E27FC236}">
                  <a16:creationId xmlns:a16="http://schemas.microsoft.com/office/drawing/2014/main" id="{F49AB3CB-A40C-4BDD-8708-DBB24EE723A2}"/>
                </a:ext>
              </a:extLst>
            </p:cNvPr>
            <p:cNvSpPr txBox="1"/>
            <p:nvPr/>
          </p:nvSpPr>
          <p:spPr>
            <a:xfrm>
              <a:off x="6850470" y="4286341"/>
              <a:ext cx="569468" cy="3693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Arial" panose="020B0604020202020204" pitchFamily="34" charset="0"/>
                  <a:ea typeface="+mn-ea"/>
                  <a:cs typeface="+mn-cs"/>
                </a:rPr>
                <a:t>. . . </a:t>
              </a:r>
            </a:p>
          </p:txBody>
        </p:sp>
        <p:cxnSp>
          <p:nvCxnSpPr>
            <p:cNvPr id="16" name="Straight Arrow Connector 15">
              <a:extLst>
                <a:ext uri="{FF2B5EF4-FFF2-40B4-BE49-F238E27FC236}">
                  <a16:creationId xmlns:a16="http://schemas.microsoft.com/office/drawing/2014/main" id="{F900C57F-79C7-42BA-AF99-8DD2E2DE12B0}"/>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BEDC355-88EB-4717-A57B-2A03C2A5E80F}"/>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424453E-7EE6-4BED-BCA8-B9ABE23E4FDF}"/>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C10DE475-82CF-4376-8682-7499862CB540}"/>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F36768DE-9D02-4E4A-BED6-75CC96CEE593}"/>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1" name="Picture 20">
              <a:extLst>
                <a:ext uri="{FF2B5EF4-FFF2-40B4-BE49-F238E27FC236}">
                  <a16:creationId xmlns:a16="http://schemas.microsoft.com/office/drawing/2014/main" id="{9D70F1B6-361E-42FD-B830-4154C912A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2" name="Straight Arrow Connector 21">
              <a:extLst>
                <a:ext uri="{FF2B5EF4-FFF2-40B4-BE49-F238E27FC236}">
                  <a16:creationId xmlns:a16="http://schemas.microsoft.com/office/drawing/2014/main" id="{1C96C058-B8A1-40F6-9A14-56CA3CD5825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11A7DE24-2BC3-49DD-94F6-0F63344F74A4}"/>
                </a:ext>
              </a:extLst>
            </p:cNvPr>
            <p:cNvPicPr>
              <a:picLocks noChangeAspect="1"/>
            </p:cNvPicPr>
            <p:nvPr/>
          </p:nvPicPr>
          <p:blipFill>
            <a:blip r:embed="rId4"/>
            <a:stretch>
              <a:fillRect/>
            </a:stretch>
          </p:blipFill>
          <p:spPr>
            <a:xfrm>
              <a:off x="2311973" y="2420204"/>
              <a:ext cx="551989" cy="478210"/>
            </a:xfrm>
            <a:prstGeom prst="rect">
              <a:avLst/>
            </a:prstGeom>
          </p:spPr>
        </p:pic>
        <p:pic>
          <p:nvPicPr>
            <p:cNvPr id="24" name="Graphic 23" descr="Shopping cart">
              <a:extLst>
                <a:ext uri="{FF2B5EF4-FFF2-40B4-BE49-F238E27FC236}">
                  <a16:creationId xmlns:a16="http://schemas.microsoft.com/office/drawing/2014/main" id="{9A203EBF-41FB-418C-B2DD-7B3698ABE7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8753" y="2573232"/>
              <a:ext cx="266246" cy="266246"/>
            </a:xfrm>
            <a:prstGeom prst="rect">
              <a:avLst/>
            </a:prstGeom>
          </p:spPr>
        </p:pic>
        <p:pic>
          <p:nvPicPr>
            <p:cNvPr id="25" name="Graphic 24">
              <a:extLst>
                <a:ext uri="{FF2B5EF4-FFF2-40B4-BE49-F238E27FC236}">
                  <a16:creationId xmlns:a16="http://schemas.microsoft.com/office/drawing/2014/main" id="{01E68DAC-B923-4D63-B5ED-94DB8A7891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71751889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2. Real-time data movement</a:t>
            </a:r>
          </a:p>
        </p:txBody>
      </p:sp>
      <p:sp>
        <p:nvSpPr>
          <p:cNvPr id="3" name="Text Placeholder 2">
            <a:extLst>
              <a:ext uri="{FF2B5EF4-FFF2-40B4-BE49-F238E27FC236}">
                <a16:creationId xmlns:a16="http://schemas.microsoft.com/office/drawing/2014/main" id="{F7D207CA-3CB8-4521-9765-FB13C38E22B0}"/>
              </a:ext>
            </a:extLst>
          </p:cNvPr>
          <p:cNvSpPr>
            <a:spLocks noGrp="1"/>
          </p:cNvSpPr>
          <p:nvPr>
            <p:ph type="body" sz="quarter" idx="10"/>
          </p:nvPr>
        </p:nvSpPr>
        <p:spPr>
          <a:xfrm>
            <a:off x="563746" y="2231735"/>
            <a:ext cx="10320252" cy="369332"/>
          </a:xfrm>
        </p:spPr>
        <p:txBody>
          <a:bodyPr/>
          <a:lstStyle/>
          <a:p>
            <a:r>
              <a:rPr lang="en-US" sz="2000" dirty="0"/>
              <a:t>Data Movement / Backup</a:t>
            </a:r>
          </a:p>
        </p:txBody>
      </p:sp>
      <p:pic>
        <p:nvPicPr>
          <p:cNvPr id="4" name="Picture 3">
            <a:extLst>
              <a:ext uri="{FF2B5EF4-FFF2-40B4-BE49-F238E27FC236}">
                <a16:creationId xmlns:a16="http://schemas.microsoft.com/office/drawing/2014/main" id="{4B6E54C3-07A9-47EE-A838-D4C041ECB004}"/>
              </a:ext>
            </a:extLst>
          </p:cNvPr>
          <p:cNvPicPr>
            <a:picLocks noChangeAspect="1"/>
          </p:cNvPicPr>
          <p:nvPr/>
        </p:nvPicPr>
        <p:blipFill>
          <a:blip r:embed="rId2"/>
          <a:stretch>
            <a:fillRect/>
          </a:stretch>
        </p:blipFill>
        <p:spPr>
          <a:xfrm>
            <a:off x="2594421" y="4146879"/>
            <a:ext cx="1058346" cy="972260"/>
          </a:xfrm>
          <a:prstGeom prst="rect">
            <a:avLst/>
          </a:prstGeom>
        </p:spPr>
      </p:pic>
      <p:sp>
        <p:nvSpPr>
          <p:cNvPr id="5" name="Rectangle: Rounded Corners 4">
            <a:extLst>
              <a:ext uri="{FF2B5EF4-FFF2-40B4-BE49-F238E27FC236}">
                <a16:creationId xmlns:a16="http://schemas.microsoft.com/office/drawing/2014/main" id="{C64095A6-E3EA-4320-B37B-79220665EE63}"/>
              </a:ext>
            </a:extLst>
          </p:cNvPr>
          <p:cNvSpPr/>
          <p:nvPr/>
        </p:nvSpPr>
        <p:spPr bwMode="auto">
          <a:xfrm>
            <a:off x="2244303" y="4088819"/>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3F9F6A23-CC86-483B-9BAC-1008FBD72EF0}"/>
              </a:ext>
            </a:extLst>
          </p:cNvPr>
          <p:cNvPicPr>
            <a:picLocks noChangeAspect="1"/>
          </p:cNvPicPr>
          <p:nvPr/>
        </p:nvPicPr>
        <p:blipFill>
          <a:blip r:embed="rId2"/>
          <a:stretch>
            <a:fillRect/>
          </a:stretch>
        </p:blipFill>
        <p:spPr>
          <a:xfrm>
            <a:off x="7118213" y="2501768"/>
            <a:ext cx="1058346" cy="972260"/>
          </a:xfrm>
          <a:prstGeom prst="rect">
            <a:avLst/>
          </a:prstGeom>
        </p:spPr>
      </p:pic>
      <p:sp>
        <p:nvSpPr>
          <p:cNvPr id="7" name="Rectangle: Rounded Corners 6">
            <a:extLst>
              <a:ext uri="{FF2B5EF4-FFF2-40B4-BE49-F238E27FC236}">
                <a16:creationId xmlns:a16="http://schemas.microsoft.com/office/drawing/2014/main" id="{11398620-7EDE-45E7-95F4-9E8AB1B2282E}"/>
              </a:ext>
            </a:extLst>
          </p:cNvPr>
          <p:cNvSpPr/>
          <p:nvPr/>
        </p:nvSpPr>
        <p:spPr bwMode="auto">
          <a:xfrm>
            <a:off x="6750591" y="2428971"/>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06CE8F77-BF01-4E5B-8427-933AEA95F2FA}"/>
              </a:ext>
            </a:extLst>
          </p:cNvPr>
          <p:cNvPicPr>
            <a:picLocks noChangeAspect="1"/>
          </p:cNvPicPr>
          <p:nvPr/>
        </p:nvPicPr>
        <p:blipFill>
          <a:blip r:embed="rId3"/>
          <a:stretch>
            <a:fillRect/>
          </a:stretch>
        </p:blipFill>
        <p:spPr>
          <a:xfrm>
            <a:off x="4816199" y="3755094"/>
            <a:ext cx="876443" cy="1909984"/>
          </a:xfrm>
          <a:prstGeom prst="rect">
            <a:avLst/>
          </a:prstGeom>
        </p:spPr>
      </p:pic>
      <p:sp>
        <p:nvSpPr>
          <p:cNvPr id="9" name="TextBox 8">
            <a:extLst>
              <a:ext uri="{FF2B5EF4-FFF2-40B4-BE49-F238E27FC236}">
                <a16:creationId xmlns:a16="http://schemas.microsoft.com/office/drawing/2014/main" id="{1FCAFAED-6FF7-4A89-9310-E6A807064F3F}"/>
              </a:ext>
            </a:extLst>
          </p:cNvPr>
          <p:cNvSpPr txBox="1"/>
          <p:nvPr/>
        </p:nvSpPr>
        <p:spPr>
          <a:xfrm>
            <a:off x="2067072" y="3323553"/>
            <a:ext cx="2182839" cy="882581"/>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Main Collection</a:t>
            </a:r>
          </a:p>
        </p:txBody>
      </p:sp>
      <p:sp>
        <p:nvSpPr>
          <p:cNvPr id="10" name="TextBox 9">
            <a:extLst>
              <a:ext uri="{FF2B5EF4-FFF2-40B4-BE49-F238E27FC236}">
                <a16:creationId xmlns:a16="http://schemas.microsoft.com/office/drawing/2014/main" id="{69740A15-B8A6-4C9E-A0AD-82871DA3D9A9}"/>
              </a:ext>
            </a:extLst>
          </p:cNvPr>
          <p:cNvSpPr txBox="1"/>
          <p:nvPr/>
        </p:nvSpPr>
        <p:spPr>
          <a:xfrm>
            <a:off x="6865838" y="1482672"/>
            <a:ext cx="2366121" cy="882581"/>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Backup Collection </a:t>
            </a:r>
          </a:p>
        </p:txBody>
      </p:sp>
      <p:cxnSp>
        <p:nvCxnSpPr>
          <p:cNvPr id="11" name="Straight Arrow Connector 10">
            <a:extLst>
              <a:ext uri="{FF2B5EF4-FFF2-40B4-BE49-F238E27FC236}">
                <a16:creationId xmlns:a16="http://schemas.microsoft.com/office/drawing/2014/main" id="{F5E992C2-343C-40A7-8E6A-21713B64D87A}"/>
              </a:ext>
            </a:extLst>
          </p:cNvPr>
          <p:cNvCxnSpPr>
            <a:cxnSpLocks/>
          </p:cNvCxnSpPr>
          <p:nvPr/>
        </p:nvCxnSpPr>
        <p:spPr>
          <a:xfrm>
            <a:off x="1123931" y="4628881"/>
            <a:ext cx="8909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A50D7A-4A07-4CC9-9723-55AA1FF5F348}"/>
              </a:ext>
            </a:extLst>
          </p:cNvPr>
          <p:cNvCxnSpPr>
            <a:cxnSpLocks/>
          </p:cNvCxnSpPr>
          <p:nvPr/>
        </p:nvCxnSpPr>
        <p:spPr>
          <a:xfrm>
            <a:off x="4116696" y="4651787"/>
            <a:ext cx="709697" cy="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8C1D6E-655B-4CC1-B1AC-858FAE38CE59}"/>
              </a:ext>
            </a:extLst>
          </p:cNvPr>
          <p:cNvCxnSpPr>
            <a:cxnSpLocks/>
            <a:stCxn id="8" idx="3"/>
          </p:cNvCxnSpPr>
          <p:nvPr/>
        </p:nvCxnSpPr>
        <p:spPr>
          <a:xfrm flipV="1">
            <a:off x="5692642" y="3015278"/>
            <a:ext cx="963126" cy="1694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E339DB-CFA5-4775-B12A-AB865870AC3B}"/>
              </a:ext>
            </a:extLst>
          </p:cNvPr>
          <p:cNvSpPr txBox="1"/>
          <p:nvPr/>
        </p:nvSpPr>
        <p:spPr>
          <a:xfrm>
            <a:off x="6531767" y="4066095"/>
            <a:ext cx="3909254"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Secondary Collections </a:t>
            </a:r>
          </a:p>
        </p:txBody>
      </p:sp>
      <p:grpSp>
        <p:nvGrpSpPr>
          <p:cNvPr id="15" name="Group 14">
            <a:extLst>
              <a:ext uri="{FF2B5EF4-FFF2-40B4-BE49-F238E27FC236}">
                <a16:creationId xmlns:a16="http://schemas.microsoft.com/office/drawing/2014/main" id="{B47CF22D-5AC9-45B0-AB8D-65C848F8692A}"/>
              </a:ext>
            </a:extLst>
          </p:cNvPr>
          <p:cNvGrpSpPr/>
          <p:nvPr/>
        </p:nvGrpSpPr>
        <p:grpSpPr>
          <a:xfrm>
            <a:off x="6865838" y="4817033"/>
            <a:ext cx="926053" cy="695741"/>
            <a:chOff x="7132637" y="3907001"/>
            <a:chExt cx="1066800" cy="961861"/>
          </a:xfrm>
        </p:grpSpPr>
        <p:pic>
          <p:nvPicPr>
            <p:cNvPr id="16" name="Picture 15">
              <a:extLst>
                <a:ext uri="{FF2B5EF4-FFF2-40B4-BE49-F238E27FC236}">
                  <a16:creationId xmlns:a16="http://schemas.microsoft.com/office/drawing/2014/main" id="{B35E45B0-08A2-4E9E-B67B-8AE3995FCDF2}"/>
                </a:ext>
              </a:extLst>
            </p:cNvPr>
            <p:cNvPicPr>
              <a:picLocks noChangeAspect="1"/>
            </p:cNvPicPr>
            <p:nvPr/>
          </p:nvPicPr>
          <p:blipFill>
            <a:blip r:embed="rId2"/>
            <a:stretch>
              <a:fillRect/>
            </a:stretch>
          </p:blipFill>
          <p:spPr>
            <a:xfrm>
              <a:off x="7278571" y="4031982"/>
              <a:ext cx="774931" cy="711898"/>
            </a:xfrm>
            <a:prstGeom prst="rect">
              <a:avLst/>
            </a:prstGeom>
          </p:spPr>
        </p:pic>
        <p:sp>
          <p:nvSpPr>
            <p:cNvPr id="17" name="Rectangle: Rounded Corners 16">
              <a:extLst>
                <a:ext uri="{FF2B5EF4-FFF2-40B4-BE49-F238E27FC236}">
                  <a16:creationId xmlns:a16="http://schemas.microsoft.com/office/drawing/2014/main" id="{AD67FFC0-57A0-40D2-9A87-027AA7F0F8E8}"/>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ECFCBCD4-4647-4EB7-8669-1E01EB184448}"/>
              </a:ext>
            </a:extLst>
          </p:cNvPr>
          <p:cNvGrpSpPr/>
          <p:nvPr/>
        </p:nvGrpSpPr>
        <p:grpSpPr>
          <a:xfrm>
            <a:off x="6865838" y="6083173"/>
            <a:ext cx="926053" cy="695741"/>
            <a:chOff x="7132637" y="3907001"/>
            <a:chExt cx="1066800" cy="961861"/>
          </a:xfrm>
        </p:grpSpPr>
        <p:pic>
          <p:nvPicPr>
            <p:cNvPr id="19" name="Picture 18">
              <a:extLst>
                <a:ext uri="{FF2B5EF4-FFF2-40B4-BE49-F238E27FC236}">
                  <a16:creationId xmlns:a16="http://schemas.microsoft.com/office/drawing/2014/main" id="{DFFB02C0-A0E8-4004-9724-DAF4404E2F0C}"/>
                </a:ext>
              </a:extLst>
            </p:cNvPr>
            <p:cNvPicPr>
              <a:picLocks noChangeAspect="1"/>
            </p:cNvPicPr>
            <p:nvPr/>
          </p:nvPicPr>
          <p:blipFill>
            <a:blip r:embed="rId2"/>
            <a:stretch>
              <a:fillRect/>
            </a:stretch>
          </p:blipFill>
          <p:spPr>
            <a:xfrm>
              <a:off x="7278571" y="4031982"/>
              <a:ext cx="774931" cy="711898"/>
            </a:xfrm>
            <a:prstGeom prst="rect">
              <a:avLst/>
            </a:prstGeom>
          </p:spPr>
        </p:pic>
        <p:sp>
          <p:nvSpPr>
            <p:cNvPr id="20" name="Rectangle: Rounded Corners 19">
              <a:extLst>
                <a:ext uri="{FF2B5EF4-FFF2-40B4-BE49-F238E27FC236}">
                  <a16:creationId xmlns:a16="http://schemas.microsoft.com/office/drawing/2014/main" id="{BF3879E5-60B4-4128-8614-94E6922A5724}"/>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DE6A3F22-8D05-4990-BBA2-F41C5C857FDD}"/>
              </a:ext>
            </a:extLst>
          </p:cNvPr>
          <p:cNvSpPr/>
          <p:nvPr/>
        </p:nvSpPr>
        <p:spPr>
          <a:xfrm rot="5400000">
            <a:off x="7201722" y="5454434"/>
            <a:ext cx="634498" cy="848458"/>
          </a:xfrm>
          <a:prstGeom prst="rect">
            <a:avLst/>
          </a:prstGeom>
          <a:noFill/>
        </p:spPr>
        <p:txBody>
          <a:bodyPr wrap="square" lIns="84027" tIns="42015" rIns="84027" bIns="42015">
            <a:spAutoFit/>
          </a:bodyPr>
          <a:lstStyle/>
          <a:p>
            <a:pPr marL="0" marR="0" lvl="0" indent="0" algn="ctr" defTabSz="857085" rtl="0" eaLnBrk="1" fontAlgn="auto" latinLnBrk="0" hangingPunct="1">
              <a:lnSpc>
                <a:spcPct val="100000"/>
              </a:lnSpc>
              <a:spcBef>
                <a:spcPts val="0"/>
              </a:spcBef>
              <a:spcAft>
                <a:spcPts val="0"/>
              </a:spcAft>
              <a:buClrTx/>
              <a:buSzTx/>
              <a:buFontTx/>
              <a:buNone/>
              <a:tabLst/>
              <a:defRPr/>
            </a:pPr>
            <a:r>
              <a:rPr kumimoji="0" lang="en-US" sz="4962"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Arial" panose="020B0604020202020204" pitchFamily="34" charset="0"/>
                <a:ea typeface="+mn-ea"/>
                <a:cs typeface="+mn-cs"/>
              </a:rPr>
              <a:t>…</a:t>
            </a:r>
          </a:p>
        </p:txBody>
      </p:sp>
      <p:cxnSp>
        <p:nvCxnSpPr>
          <p:cNvPr id="22" name="Straight Arrow Connector 21">
            <a:extLst>
              <a:ext uri="{FF2B5EF4-FFF2-40B4-BE49-F238E27FC236}">
                <a16:creationId xmlns:a16="http://schemas.microsoft.com/office/drawing/2014/main" id="{69EB1C2A-4AF2-452A-B867-054DEE315CB9}"/>
              </a:ext>
            </a:extLst>
          </p:cNvPr>
          <p:cNvCxnSpPr>
            <a:cxnSpLocks/>
          </p:cNvCxnSpPr>
          <p:nvPr/>
        </p:nvCxnSpPr>
        <p:spPr>
          <a:xfrm flipV="1">
            <a:off x="5815489" y="5070828"/>
            <a:ext cx="840279" cy="483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322773-FF40-40B6-97C8-DBBED84F5BDB}"/>
              </a:ext>
            </a:extLst>
          </p:cNvPr>
          <p:cNvCxnSpPr>
            <a:cxnSpLocks/>
          </p:cNvCxnSpPr>
          <p:nvPr/>
        </p:nvCxnSpPr>
        <p:spPr>
          <a:xfrm>
            <a:off x="5815490" y="5313399"/>
            <a:ext cx="874509" cy="3443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48769C-DCF8-491C-8D0D-A6731E7E9559}"/>
              </a:ext>
            </a:extLst>
          </p:cNvPr>
          <p:cNvCxnSpPr>
            <a:cxnSpLocks/>
          </p:cNvCxnSpPr>
          <p:nvPr/>
        </p:nvCxnSpPr>
        <p:spPr>
          <a:xfrm>
            <a:off x="5815488" y="5418129"/>
            <a:ext cx="847658" cy="842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799306-2BEB-4FEB-842C-B27E5A492DA9}"/>
              </a:ext>
            </a:extLst>
          </p:cNvPr>
          <p:cNvSpPr txBox="1"/>
          <p:nvPr/>
        </p:nvSpPr>
        <p:spPr>
          <a:xfrm>
            <a:off x="506155" y="4350154"/>
            <a:ext cx="1439642"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CRUD Data </a:t>
            </a:r>
          </a:p>
        </p:txBody>
      </p:sp>
      <p:sp>
        <p:nvSpPr>
          <p:cNvPr id="26" name="TextBox 25">
            <a:extLst>
              <a:ext uri="{FF2B5EF4-FFF2-40B4-BE49-F238E27FC236}">
                <a16:creationId xmlns:a16="http://schemas.microsoft.com/office/drawing/2014/main" id="{471381E7-2605-45EF-B582-8746372F0CC0}"/>
              </a:ext>
            </a:extLst>
          </p:cNvPr>
          <p:cNvSpPr txBox="1"/>
          <p:nvPr/>
        </p:nvSpPr>
        <p:spPr>
          <a:xfrm>
            <a:off x="4745460" y="2966924"/>
            <a:ext cx="1963575"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Replicate Updates</a:t>
            </a:r>
          </a:p>
        </p:txBody>
      </p:sp>
      <p:sp>
        <p:nvSpPr>
          <p:cNvPr id="27" name="TextBox 26">
            <a:extLst>
              <a:ext uri="{FF2B5EF4-FFF2-40B4-BE49-F238E27FC236}">
                <a16:creationId xmlns:a16="http://schemas.microsoft.com/office/drawing/2014/main" id="{36C8ACB4-69EF-4EE0-89CB-8111D8727916}"/>
              </a:ext>
            </a:extLst>
          </p:cNvPr>
          <p:cNvSpPr txBox="1"/>
          <p:nvPr/>
        </p:nvSpPr>
        <p:spPr>
          <a:xfrm>
            <a:off x="9921804" y="2489415"/>
            <a:ext cx="2030675" cy="95920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Access upon main collection failure</a:t>
            </a:r>
          </a:p>
        </p:txBody>
      </p:sp>
      <p:sp>
        <p:nvSpPr>
          <p:cNvPr id="28" name="TextBox 27">
            <a:extLst>
              <a:ext uri="{FF2B5EF4-FFF2-40B4-BE49-F238E27FC236}">
                <a16:creationId xmlns:a16="http://schemas.microsoft.com/office/drawing/2014/main" id="{62ADA98F-8ED8-4B43-BD2F-FADA1EADFCFE}"/>
              </a:ext>
            </a:extLst>
          </p:cNvPr>
          <p:cNvSpPr txBox="1"/>
          <p:nvPr/>
        </p:nvSpPr>
        <p:spPr>
          <a:xfrm>
            <a:off x="9386674" y="5128423"/>
            <a:ext cx="1918253"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Read access, e.g. for analytics</a:t>
            </a:r>
          </a:p>
        </p:txBody>
      </p:sp>
      <p:cxnSp>
        <p:nvCxnSpPr>
          <p:cNvPr id="29" name="Straight Arrow Connector 28">
            <a:extLst>
              <a:ext uri="{FF2B5EF4-FFF2-40B4-BE49-F238E27FC236}">
                <a16:creationId xmlns:a16="http://schemas.microsoft.com/office/drawing/2014/main" id="{01702E73-A298-4CCF-A800-D3248CA9F564}"/>
              </a:ext>
            </a:extLst>
          </p:cNvPr>
          <p:cNvCxnSpPr>
            <a:cxnSpLocks/>
          </p:cNvCxnSpPr>
          <p:nvPr/>
        </p:nvCxnSpPr>
        <p:spPr>
          <a:xfrm flipH="1">
            <a:off x="9692152" y="296645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A43B24-31B5-4EE6-A6FF-C8C99E4A1398}"/>
              </a:ext>
            </a:extLst>
          </p:cNvPr>
          <p:cNvCxnSpPr>
            <a:cxnSpLocks/>
          </p:cNvCxnSpPr>
          <p:nvPr/>
        </p:nvCxnSpPr>
        <p:spPr>
          <a:xfrm flipH="1">
            <a:off x="8887241" y="504998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6B2B0C-813D-42F5-B29C-6538C9B5035D}"/>
              </a:ext>
            </a:extLst>
          </p:cNvPr>
          <p:cNvCxnSpPr>
            <a:cxnSpLocks/>
          </p:cNvCxnSpPr>
          <p:nvPr/>
        </p:nvCxnSpPr>
        <p:spPr>
          <a:xfrm flipH="1">
            <a:off x="8887240" y="567924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F28B22-F1B4-4F63-B670-C34D3871C34E}"/>
              </a:ext>
            </a:extLst>
          </p:cNvPr>
          <p:cNvCxnSpPr>
            <a:cxnSpLocks/>
          </p:cNvCxnSpPr>
          <p:nvPr/>
        </p:nvCxnSpPr>
        <p:spPr>
          <a:xfrm flipH="1">
            <a:off x="8887240" y="630827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03996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2. Real-time data movement </a:t>
            </a:r>
          </a:p>
        </p:txBody>
      </p:sp>
      <p:sp>
        <p:nvSpPr>
          <p:cNvPr id="35" name="TextBox 34">
            <a:extLst>
              <a:ext uri="{FF2B5EF4-FFF2-40B4-BE49-F238E27FC236}">
                <a16:creationId xmlns:a16="http://schemas.microsoft.com/office/drawing/2014/main" id="{2268FEE3-9F39-4A9B-AD32-41F6B934B144}"/>
              </a:ext>
            </a:extLst>
          </p:cNvPr>
          <p:cNvSpPr txBox="1"/>
          <p:nvPr/>
        </p:nvSpPr>
        <p:spPr>
          <a:xfrm>
            <a:off x="269240" y="1733844"/>
            <a:ext cx="11655840" cy="498748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This is useful for:</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Performing a live migration from one Cosmos container to another</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For example, to a container with a different partition key</a:t>
            </a: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 </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Replicating data to another collection optimize for different read operations</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For read-heavy workloads, sometimes it makes sense to replicate the same data two or more times (with different schema or different partition keys) to optimize for different read operation</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Replicating data to another type of storage (colder storage with less-rich query capabilities such as Azure Blob Storage)</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You can ingest data directly into Azure Cosmos DB and keep another data source synchronized. Then, you can set a TTL (time-to-live) on your Cosmos containers to have documents automatically deleted from Cosmos DB when the data is no longer “hot” and heavily accessed.</a:t>
            </a:r>
          </a:p>
        </p:txBody>
      </p:sp>
    </p:spTree>
    <p:extLst>
      <p:ext uri="{BB962C8B-B14F-4D97-AF65-F5344CB8AC3E}">
        <p14:creationId xmlns:p14="http://schemas.microsoft.com/office/powerpoint/2010/main" val="4209007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65" y="487"/>
            <a:ext cx="12190271" cy="6857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6697" y="5333274"/>
            <a:ext cx="9917683" cy="5953420"/>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9"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sp>
        <p:nvSpPr>
          <p:cNvPr id="37" name="Freeform: Shape 99"/>
          <p:cNvSpPr/>
          <p:nvPr/>
        </p:nvSpPr>
        <p:spPr>
          <a:xfrm>
            <a:off x="-434874" y="3990063"/>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8" name="Freeform: Shape 99"/>
          <p:cNvSpPr/>
          <p:nvPr/>
        </p:nvSpPr>
        <p:spPr>
          <a:xfrm>
            <a:off x="-761543" y="2593371"/>
            <a:ext cx="13707829"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9" name="Rectangle 38"/>
          <p:cNvSpPr/>
          <p:nvPr/>
        </p:nvSpPr>
        <p:spPr bwMode="auto">
          <a:xfrm>
            <a:off x="866" y="487"/>
            <a:ext cx="12188922" cy="6857027"/>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 name="TextBox 6"/>
          <p:cNvSpPr txBox="1"/>
          <p:nvPr/>
        </p:nvSpPr>
        <p:spPr>
          <a:xfrm>
            <a:off x="937110" y="3165211"/>
            <a:ext cx="10321427" cy="870967"/>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A FULLY-MANAGED GLOBALLY DISTRIBUTED DATABASE SERVICE BUILT TO GUARANTEE </a:t>
            </a:r>
          </a:p>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752" y="2712469"/>
            <a:ext cx="9070142" cy="665370"/>
          </a:xfrm>
        </p:spPr>
        <p:txBody>
          <a:bodyPr>
            <a:normAutofit fontScale="90000"/>
          </a:bodyPr>
          <a:lstStyle/>
          <a:p>
            <a:r>
              <a:rPr lang="en-US" dirty="0">
                <a:solidFill>
                  <a:schemeClr val="bg1"/>
                </a:solidFill>
                <a:ea typeface="Segoe UI Semilight" charset="0"/>
              </a:rPr>
              <a:t>Azure Cosmos DB</a:t>
            </a:r>
            <a:br>
              <a:rPr lang="en-US" dirty="0">
                <a:solidFill>
                  <a:schemeClr val="bg1"/>
                </a:solidFill>
                <a:ea typeface="Segoe UI Semilight" charset="0"/>
              </a:rPr>
            </a:br>
            <a:r>
              <a:rPr lang="en-US" spc="250" dirty="0">
                <a:solidFill>
                  <a:schemeClr val="bg1"/>
                </a:solidFill>
                <a:ea typeface="Segoe UI Semilight" charset="0"/>
              </a:rPr>
              <a:t> </a:t>
            </a:r>
            <a:br>
              <a:rPr lang="en-US" spc="250" dirty="0">
                <a:solidFill>
                  <a:schemeClr val="bg1"/>
                </a:solidFill>
                <a:ea typeface="Segoe UI Semilight" charset="0"/>
              </a:rPr>
            </a:br>
            <a:br>
              <a:rPr lang="en-US" sz="1800" b="1" dirty="0">
                <a:solidFill>
                  <a:schemeClr val="bg1"/>
                </a:solidFill>
              </a:rPr>
            </a:br>
            <a:br>
              <a:rPr lang="en-US" sz="1800" b="1" dirty="0">
                <a:solidFill>
                  <a:schemeClr val="bg1"/>
                </a:solidFill>
              </a:rPr>
            </a:br>
            <a:endParaRPr lang="en-US" sz="1800" cap="none" dirty="0">
              <a:solidFill>
                <a:schemeClr val="bg1"/>
              </a:solidFill>
            </a:endParaRPr>
          </a:p>
        </p:txBody>
      </p:sp>
      <p:sp>
        <p:nvSpPr>
          <p:cNvPr id="40" name="Freeform: Shape 99"/>
          <p:cNvSpPr/>
          <p:nvPr/>
        </p:nvSpPr>
        <p:spPr>
          <a:xfrm>
            <a:off x="-958760" y="1144883"/>
            <a:ext cx="1410226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41" name="Freeform: Shape 99"/>
          <p:cNvSpPr/>
          <p:nvPr/>
        </p:nvSpPr>
        <p:spPr>
          <a:xfrm>
            <a:off x="-1236308" y="-159195"/>
            <a:ext cx="14657356"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Tree>
    <p:extLst>
      <p:ext uri="{BB962C8B-B14F-4D97-AF65-F5344CB8AC3E}">
        <p14:creationId xmlns:p14="http://schemas.microsoft.com/office/powerpoint/2010/main" val="256519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3. Materialized View</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err="1"/>
                        <a:t>SubscriptionID</a:t>
                      </a:r>
                      <a:r>
                        <a:rPr lang="en-US" sz="1100"/>
                        <a:t> </a:t>
                      </a:r>
                    </a:p>
                  </a:txBody>
                  <a:tcPr marL="84027" marR="84027" marT="42015" marB="42015"/>
                </a:tc>
                <a:tc>
                  <a:txBody>
                    <a:bodyPr/>
                    <a:lstStyle/>
                    <a:p>
                      <a:r>
                        <a:rPr lang="en-US" sz="1100" err="1"/>
                        <a:t>UserID</a:t>
                      </a:r>
                      <a:r>
                        <a:rPr lang="en-US" sz="1100"/>
                        <a:t>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3"/>
          <a:stretch>
            <a:fillRect/>
          </a:stretch>
        </p:blipFill>
        <p:spPr>
          <a:xfrm>
            <a:off x="1430572" y="3119171"/>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085615" y="3094550"/>
            <a:ext cx="2655876"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Azure 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4"/>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3"/>
          <a:stretch>
            <a:fillRect/>
          </a:stretch>
        </p:blipFill>
        <p:spPr>
          <a:xfrm>
            <a:off x="10416413" y="4542434"/>
            <a:ext cx="655042" cy="601761"/>
          </a:xfrm>
          <a:prstGeom prst="rect">
            <a:avLst/>
          </a:prstGeom>
        </p:spPr>
      </p:pic>
    </p:spTree>
    <p:extLst>
      <p:ext uri="{BB962C8B-B14F-4D97-AF65-F5344CB8AC3E}">
        <p14:creationId xmlns:p14="http://schemas.microsoft.com/office/powerpoint/2010/main" val="282458930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2C0D-3FCC-4193-9362-A24F452C3BA7}"/>
              </a:ext>
            </a:extLst>
          </p:cNvPr>
          <p:cNvSpPr>
            <a:spLocks noGrp="1"/>
          </p:cNvSpPr>
          <p:nvPr>
            <p:ph type="title"/>
          </p:nvPr>
        </p:nvSpPr>
        <p:spPr>
          <a:xfrm>
            <a:off x="1166442" y="3084533"/>
            <a:ext cx="9859116" cy="1292662"/>
          </a:xfrm>
        </p:spPr>
        <p:txBody>
          <a:bodyPr/>
          <a:lstStyle/>
          <a:p>
            <a:r>
              <a:rPr lang="en-US" dirty="0"/>
              <a:t>Building a materialized view using the Azure Cosmos DB Change Feed</a:t>
            </a:r>
          </a:p>
        </p:txBody>
      </p:sp>
    </p:spTree>
    <p:extLst>
      <p:ext uri="{BB962C8B-B14F-4D97-AF65-F5344CB8AC3E}">
        <p14:creationId xmlns:p14="http://schemas.microsoft.com/office/powerpoint/2010/main" val="355540253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F1CF-0156-4649-9F4A-2761D687C086}"/>
              </a:ext>
            </a:extLst>
          </p:cNvPr>
          <p:cNvSpPr>
            <a:spLocks noGrp="1"/>
          </p:cNvSpPr>
          <p:nvPr>
            <p:ph type="title"/>
          </p:nvPr>
        </p:nvSpPr>
        <p:spPr>
          <a:xfrm>
            <a:off x="838200" y="88398"/>
            <a:ext cx="10515600" cy="1325563"/>
          </a:xfrm>
        </p:spPr>
        <p:txBody>
          <a:bodyPr>
            <a:normAutofit/>
          </a:bodyPr>
          <a:lstStyle/>
          <a:p>
            <a:r>
              <a:rPr lang="en-US" sz="3600" dirty="0">
                <a:latin typeface="Arial" panose="020B0604020202020204" pitchFamily="34" charset="0"/>
                <a:cs typeface="Arial" panose="020B0604020202020204" pitchFamily="34" charset="0"/>
              </a:rPr>
              <a:t>Three different ways to use the Change Feed</a:t>
            </a:r>
          </a:p>
        </p:txBody>
      </p:sp>
      <p:graphicFrame>
        <p:nvGraphicFramePr>
          <p:cNvPr id="3" name="Table 2">
            <a:extLst>
              <a:ext uri="{FF2B5EF4-FFF2-40B4-BE49-F238E27FC236}">
                <a16:creationId xmlns:a16="http://schemas.microsoft.com/office/drawing/2014/main" id="{CC3921E2-87CD-46BE-A10F-6E9547602BA8}"/>
              </a:ext>
            </a:extLst>
          </p:cNvPr>
          <p:cNvGraphicFramePr>
            <a:graphicFrameLocks noGrp="1"/>
          </p:cNvGraphicFramePr>
          <p:nvPr/>
        </p:nvGraphicFramePr>
        <p:xfrm>
          <a:off x="563879" y="1840686"/>
          <a:ext cx="11064241" cy="4216011"/>
        </p:xfrm>
        <a:graphic>
          <a:graphicData uri="http://schemas.openxmlformats.org/drawingml/2006/table">
            <a:tbl>
              <a:tblPr firstRow="1" bandRow="1">
                <a:tableStyleId>{5C22544A-7EE6-4342-B048-85BDC9FD1C3A}</a:tableStyleId>
              </a:tblPr>
              <a:tblGrid>
                <a:gridCol w="2376763">
                  <a:extLst>
                    <a:ext uri="{9D8B030D-6E8A-4147-A177-3AD203B41FA5}">
                      <a16:colId xmlns:a16="http://schemas.microsoft.com/office/drawing/2014/main" val="1439597733"/>
                    </a:ext>
                  </a:extLst>
                </a:gridCol>
                <a:gridCol w="1966977">
                  <a:extLst>
                    <a:ext uri="{9D8B030D-6E8A-4147-A177-3AD203B41FA5}">
                      <a16:colId xmlns:a16="http://schemas.microsoft.com/office/drawing/2014/main" val="234410396"/>
                    </a:ext>
                  </a:extLst>
                </a:gridCol>
                <a:gridCol w="6720501">
                  <a:extLst>
                    <a:ext uri="{9D8B030D-6E8A-4147-A177-3AD203B41FA5}">
                      <a16:colId xmlns:a16="http://schemas.microsoft.com/office/drawing/2014/main" val="1602253400"/>
                    </a:ext>
                  </a:extLst>
                </a:gridCol>
              </a:tblGrid>
              <a:tr h="535412">
                <a:tc>
                  <a:txBody>
                    <a:bodyPr/>
                    <a:lstStyle/>
                    <a:p>
                      <a:pPr algn="ctr"/>
                      <a:r>
                        <a:rPr lang="en-US" sz="2000"/>
                        <a:t>Implementation</a:t>
                      </a:r>
                    </a:p>
                  </a:txBody>
                  <a:tcPr marL="89642" marR="89642" marT="44821" marB="44821" anchor="ctr"/>
                </a:tc>
                <a:tc>
                  <a:txBody>
                    <a:bodyPr/>
                    <a:lstStyle/>
                    <a:p>
                      <a:pPr algn="ctr"/>
                      <a:r>
                        <a:rPr lang="en-US" sz="2000"/>
                        <a:t>Use Case</a:t>
                      </a:r>
                    </a:p>
                  </a:txBody>
                  <a:tcPr marL="89642" marR="89642" marT="44821" marB="44821" anchor="ctr"/>
                </a:tc>
                <a:tc>
                  <a:txBody>
                    <a:bodyPr/>
                    <a:lstStyle/>
                    <a:p>
                      <a:pPr algn="ctr"/>
                      <a:r>
                        <a:rPr lang="en-US" sz="2000"/>
                        <a:t>Advantages</a:t>
                      </a:r>
                    </a:p>
                  </a:txBody>
                  <a:tcPr marL="89642" marR="89642" marT="44821" marB="44821" anchor="ctr"/>
                </a:tc>
                <a:extLst>
                  <a:ext uri="{0D108BD9-81ED-4DB2-BD59-A6C34878D82A}">
                    <a16:rowId xmlns:a16="http://schemas.microsoft.com/office/drawing/2014/main" val="1446689242"/>
                  </a:ext>
                </a:extLst>
              </a:tr>
              <a:tr h="1199378">
                <a:tc>
                  <a:txBody>
                    <a:bodyPr/>
                    <a:lstStyle/>
                    <a:p>
                      <a:pPr algn="ctr"/>
                      <a:r>
                        <a:rPr lang="en-US" sz="2000" dirty="0"/>
                        <a:t>Azure Functions</a:t>
                      </a:r>
                    </a:p>
                  </a:txBody>
                  <a:tcPr marL="89642" marR="89642" marT="44821" marB="44821" anchor="ctr"/>
                </a:tc>
                <a:tc>
                  <a:txBody>
                    <a:bodyPr/>
                    <a:lstStyle/>
                    <a:p>
                      <a:pPr algn="ctr"/>
                      <a:r>
                        <a:rPr lang="en-US" sz="2000"/>
                        <a:t>Serverless applications</a:t>
                      </a:r>
                    </a:p>
                  </a:txBody>
                  <a:tcPr marL="89642" marR="89642" marT="44821" marB="44821" anchor="ctr"/>
                </a:tc>
                <a:tc>
                  <a:txBody>
                    <a:bodyPr/>
                    <a:lstStyle/>
                    <a:p>
                      <a:pPr algn="ctr"/>
                      <a:r>
                        <a:rPr lang="en-US" sz="2000"/>
                        <a:t>Easy to implement. </a:t>
                      </a:r>
                    </a:p>
                    <a:p>
                      <a:pPr algn="ctr"/>
                      <a:r>
                        <a:rPr lang="en-US" sz="2000"/>
                        <a:t>Used as a trigger, input or output binding to an Azure Function.</a:t>
                      </a:r>
                    </a:p>
                  </a:txBody>
                  <a:tcPr marL="89642" marR="89642" marT="44821" marB="44821" anchor="ctr"/>
                </a:tc>
                <a:extLst>
                  <a:ext uri="{0D108BD9-81ED-4DB2-BD59-A6C34878D82A}">
                    <a16:rowId xmlns:a16="http://schemas.microsoft.com/office/drawing/2014/main" val="4214272625"/>
                  </a:ext>
                </a:extLst>
              </a:tr>
              <a:tr h="1182369">
                <a:tc>
                  <a:txBody>
                    <a:bodyPr/>
                    <a:lstStyle/>
                    <a:p>
                      <a:pPr algn="ctr"/>
                      <a:r>
                        <a:rPr lang="en-US" sz="2000"/>
                        <a:t>Change Feed </a:t>
                      </a:r>
                    </a:p>
                    <a:p>
                      <a:pPr algn="ctr"/>
                      <a:r>
                        <a:rPr lang="en-US" sz="2000"/>
                        <a:t>Processor Library</a:t>
                      </a:r>
                    </a:p>
                  </a:txBody>
                  <a:tcPr marL="89642" marR="89642" marT="44821" marB="44821" anchor="ctr"/>
                </a:tc>
                <a:tc>
                  <a:txBody>
                    <a:bodyPr/>
                    <a:lstStyle/>
                    <a:p>
                      <a:pPr algn="ctr"/>
                      <a:r>
                        <a:rPr lang="en-US" sz="2000"/>
                        <a:t>Distributed applications</a:t>
                      </a:r>
                    </a:p>
                  </a:txBody>
                  <a:tcPr marL="89642" marR="89642" marT="44821" marB="44821" anchor="ctr"/>
                </a:tc>
                <a:tc>
                  <a:txBody>
                    <a:bodyPr/>
                    <a:lstStyle/>
                    <a:p>
                      <a:pPr algn="ctr"/>
                      <a:r>
                        <a:rPr lang="en-US" sz="2000"/>
                        <a:t>Ability to distribute the processing of events towards multiple clients. Requires a “leases collection”.</a:t>
                      </a:r>
                    </a:p>
                  </a:txBody>
                  <a:tcPr marL="89642" marR="89642" marT="44821" marB="44821" anchor="ctr"/>
                </a:tc>
                <a:extLst>
                  <a:ext uri="{0D108BD9-81ED-4DB2-BD59-A6C34878D82A}">
                    <a16:rowId xmlns:a16="http://schemas.microsoft.com/office/drawing/2014/main" val="3060184176"/>
                  </a:ext>
                </a:extLst>
              </a:tr>
              <a:tr h="1298852">
                <a:tc>
                  <a:txBody>
                    <a:bodyPr/>
                    <a:lstStyle/>
                    <a:p>
                      <a:pPr algn="ctr"/>
                      <a:r>
                        <a:rPr lang="en-US" sz="2000"/>
                        <a:t>SQL API SDK for .NET or Java</a:t>
                      </a:r>
                    </a:p>
                  </a:txBody>
                  <a:tcPr marL="89642" marR="89642" marT="44821" marB="44821" anchor="ctr"/>
                </a:tc>
                <a:tc>
                  <a:txBody>
                    <a:bodyPr/>
                    <a:lstStyle/>
                    <a:p>
                      <a:pPr algn="ctr"/>
                      <a:r>
                        <a:rPr lang="en-US" sz="2000"/>
                        <a:t>Not recommended</a:t>
                      </a:r>
                    </a:p>
                  </a:txBody>
                  <a:tcPr marL="89642" marR="89642" marT="44821" marB="44821" anchor="ctr"/>
                </a:tc>
                <a:tc>
                  <a:txBody>
                    <a:bodyPr/>
                    <a:lstStyle/>
                    <a:p>
                      <a:pPr algn="ctr"/>
                      <a:r>
                        <a:rPr lang="en-US" sz="2000" dirty="0"/>
                        <a:t>Requires manual implementation in a .NET or Java application.</a:t>
                      </a:r>
                    </a:p>
                  </a:txBody>
                  <a:tcPr marL="89642" marR="89642" marT="44821" marB="44821" anchor="ctr"/>
                </a:tc>
                <a:extLst>
                  <a:ext uri="{0D108BD9-81ED-4DB2-BD59-A6C34878D82A}">
                    <a16:rowId xmlns:a16="http://schemas.microsoft.com/office/drawing/2014/main" val="3319864853"/>
                  </a:ext>
                </a:extLst>
              </a:tr>
            </a:tbl>
          </a:graphicData>
        </a:graphic>
      </p:graphicFrame>
    </p:spTree>
    <p:extLst>
      <p:ext uri="{BB962C8B-B14F-4D97-AF65-F5344CB8AC3E}">
        <p14:creationId xmlns:p14="http://schemas.microsoft.com/office/powerpoint/2010/main" val="95779544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Serverless and low code processing</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9877389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880B44-189A-4F85-8D66-B3C6C8ED14B0}"/>
              </a:ext>
            </a:extLst>
          </p:cNvPr>
          <p:cNvSpPr>
            <a:spLocks noGrp="1"/>
          </p:cNvSpPr>
          <p:nvPr>
            <p:ph type="title"/>
          </p:nvPr>
        </p:nvSpPr>
        <p:spPr/>
        <p:txBody>
          <a:bodyPr/>
          <a:lstStyle/>
          <a:p>
            <a:r>
              <a:rPr lang="en-US" dirty="0"/>
              <a:t>What is serverless?</a:t>
            </a:r>
          </a:p>
        </p:txBody>
      </p:sp>
      <p:sp>
        <p:nvSpPr>
          <p:cNvPr id="4" name="Text Placeholder 3">
            <a:extLst>
              <a:ext uri="{FF2B5EF4-FFF2-40B4-BE49-F238E27FC236}">
                <a16:creationId xmlns:a16="http://schemas.microsoft.com/office/drawing/2014/main" id="{3651E4A3-7565-4822-94A7-DCB5E7AD3A52}"/>
              </a:ext>
            </a:extLst>
          </p:cNvPr>
          <p:cNvSpPr>
            <a:spLocks noGrp="1"/>
          </p:cNvSpPr>
          <p:nvPr>
            <p:ph type="body" sz="quarter" idx="10"/>
          </p:nvPr>
        </p:nvSpPr>
        <p:spPr>
          <a:xfrm>
            <a:off x="586390" y="1434370"/>
            <a:ext cx="11018520" cy="1107996"/>
          </a:xfrm>
        </p:spPr>
        <p:txBody>
          <a:bodyPr/>
          <a:lstStyle/>
          <a:p>
            <a:r>
              <a:rPr lang="en-US" dirty="0"/>
              <a:t>The simple answer:</a:t>
            </a:r>
          </a:p>
          <a:p>
            <a:r>
              <a:rPr lang="en-US" sz="2000" dirty="0">
                <a:latin typeface="+mn-lt"/>
              </a:rPr>
              <a:t>It is the abstraction of servers, infrastructure, and operating systems. All of this plus capacity planning are invisible to you, and you pay only for resources consumed.</a:t>
            </a:r>
          </a:p>
        </p:txBody>
      </p:sp>
      <p:sp>
        <p:nvSpPr>
          <p:cNvPr id="2" name="Rectangle 1">
            <a:extLst>
              <a:ext uri="{FF2B5EF4-FFF2-40B4-BE49-F238E27FC236}">
                <a16:creationId xmlns:a16="http://schemas.microsoft.com/office/drawing/2014/main" id="{CCCBFF71-41A6-478C-AEE1-582B1EC86FE0}"/>
              </a:ext>
            </a:extLst>
          </p:cNvPr>
          <p:cNvSpPr/>
          <p:nvPr/>
        </p:nvSpPr>
        <p:spPr>
          <a:xfrm>
            <a:off x="1438836" y="3324617"/>
            <a:ext cx="9045388" cy="1569660"/>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Focus on code, not infrastructure</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Event-driven: resources allocated when triggered by event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Pay for what you use</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Scale and high availability managed for you</a:t>
            </a:r>
          </a:p>
        </p:txBody>
      </p:sp>
    </p:spTree>
    <p:extLst>
      <p:ext uri="{BB962C8B-B14F-4D97-AF65-F5344CB8AC3E}">
        <p14:creationId xmlns:p14="http://schemas.microsoft.com/office/powerpoint/2010/main" val="316251186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7F5E067-C633-47E4-8A92-C6C0487E1B4E}"/>
              </a:ext>
            </a:extLst>
          </p:cNvPr>
          <p:cNvSpPr txBox="1"/>
          <p:nvPr/>
        </p:nvSpPr>
        <p:spPr>
          <a:xfrm>
            <a:off x="1875836" y="4278283"/>
            <a:ext cx="66204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Focus</a:t>
            </a:r>
          </a:p>
        </p:txBody>
      </p:sp>
      <p:sp>
        <p:nvSpPr>
          <p:cNvPr id="27" name="TextBox 26">
            <a:extLst>
              <a:ext uri="{FF2B5EF4-FFF2-40B4-BE49-F238E27FC236}">
                <a16:creationId xmlns:a16="http://schemas.microsoft.com/office/drawing/2014/main" id="{4194CF86-081A-4935-8D3E-C7CA4ADC3E1B}"/>
              </a:ext>
            </a:extLst>
          </p:cNvPr>
          <p:cNvSpPr txBox="1"/>
          <p:nvPr/>
        </p:nvSpPr>
        <p:spPr>
          <a:xfrm>
            <a:off x="5597314" y="4358336"/>
            <a:ext cx="110607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Flexibility</a:t>
            </a:r>
          </a:p>
        </p:txBody>
      </p:sp>
      <p:sp>
        <p:nvSpPr>
          <p:cNvPr id="31" name="TextBox 30">
            <a:extLst>
              <a:ext uri="{FF2B5EF4-FFF2-40B4-BE49-F238E27FC236}">
                <a16:creationId xmlns:a16="http://schemas.microsoft.com/office/drawing/2014/main" id="{4A210739-6047-43E0-8B2D-BC1938AD68D6}"/>
              </a:ext>
            </a:extLst>
          </p:cNvPr>
          <p:cNvSpPr txBox="1"/>
          <p:nvPr/>
        </p:nvSpPr>
        <p:spPr>
          <a:xfrm>
            <a:off x="9590408" y="4358336"/>
            <a:ext cx="10996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Efficiency</a:t>
            </a:r>
          </a:p>
        </p:txBody>
      </p:sp>
      <p:sp>
        <p:nvSpPr>
          <p:cNvPr id="2" name="Title 1">
            <a:extLst>
              <a:ext uri="{FF2B5EF4-FFF2-40B4-BE49-F238E27FC236}">
                <a16:creationId xmlns:a16="http://schemas.microsoft.com/office/drawing/2014/main" id="{3D4C1081-7FA8-4C0D-9FC7-D12DF5D3CB75}"/>
              </a:ext>
            </a:extLst>
          </p:cNvPr>
          <p:cNvSpPr>
            <a:spLocks noGrp="1"/>
          </p:cNvSpPr>
          <p:nvPr>
            <p:ph type="title"/>
          </p:nvPr>
        </p:nvSpPr>
        <p:spPr>
          <a:xfrm>
            <a:off x="586739" y="1324312"/>
            <a:ext cx="11018520" cy="553998"/>
          </a:xfrm>
        </p:spPr>
        <p:txBody>
          <a:bodyPr/>
          <a:lstStyle/>
          <a:p>
            <a:pPr algn="ctr"/>
            <a:r>
              <a:rPr lang="en-US" dirty="0"/>
              <a:t>Benefits of Azure Serverless for event-driven apps</a:t>
            </a:r>
          </a:p>
        </p:txBody>
      </p:sp>
      <p:sp>
        <p:nvSpPr>
          <p:cNvPr id="28" name="TextBox 27">
            <a:extLst>
              <a:ext uri="{FF2B5EF4-FFF2-40B4-BE49-F238E27FC236}">
                <a16:creationId xmlns:a16="http://schemas.microsoft.com/office/drawing/2014/main" id="{E38B0383-6AC1-4789-A39C-5EABC7ED89E4}"/>
              </a:ext>
            </a:extLst>
          </p:cNvPr>
          <p:cNvSpPr txBox="1"/>
          <p:nvPr/>
        </p:nvSpPr>
        <p:spPr>
          <a:xfrm>
            <a:off x="757197" y="4795024"/>
            <a:ext cx="289931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Auto-scale based on workload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 infrastructure management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 wasted resources</a:t>
            </a:r>
          </a:p>
        </p:txBody>
      </p:sp>
      <p:sp>
        <p:nvSpPr>
          <p:cNvPr id="55" name="TextBox 54">
            <a:extLst>
              <a:ext uri="{FF2B5EF4-FFF2-40B4-BE49-F238E27FC236}">
                <a16:creationId xmlns:a16="http://schemas.microsoft.com/office/drawing/2014/main" id="{D90849CD-C365-4747-BC78-AAB83E729EDE}"/>
              </a:ext>
            </a:extLst>
          </p:cNvPr>
          <p:cNvSpPr txBox="1"/>
          <p:nvPr/>
        </p:nvSpPr>
        <p:spPr>
          <a:xfrm>
            <a:off x="4646341" y="4795024"/>
            <a:ext cx="289931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Hosting options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Multiple languages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Development environments</a:t>
            </a:r>
          </a:p>
        </p:txBody>
      </p:sp>
      <p:sp>
        <p:nvSpPr>
          <p:cNvPr id="56" name="TextBox 55">
            <a:extLst>
              <a:ext uri="{FF2B5EF4-FFF2-40B4-BE49-F238E27FC236}">
                <a16:creationId xmlns:a16="http://schemas.microsoft.com/office/drawing/2014/main" id="{16521130-AFF3-4FE4-A41F-684ED3FC8862}"/>
              </a:ext>
            </a:extLst>
          </p:cNvPr>
          <p:cNvSpPr txBox="1"/>
          <p:nvPr/>
        </p:nvSpPr>
        <p:spPr>
          <a:xfrm>
            <a:off x="8597684" y="4795024"/>
            <a:ext cx="308510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Shorter time to market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Fully-managed services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End-to-end dev experience</a:t>
            </a:r>
          </a:p>
        </p:txBody>
      </p:sp>
      <p:grpSp>
        <p:nvGrpSpPr>
          <p:cNvPr id="32" name="Group 31">
            <a:extLst>
              <a:ext uri="{FF2B5EF4-FFF2-40B4-BE49-F238E27FC236}">
                <a16:creationId xmlns:a16="http://schemas.microsoft.com/office/drawing/2014/main" id="{2B6E8B0C-F0E2-417B-9A39-2A6B73539D6A}"/>
              </a:ext>
            </a:extLst>
          </p:cNvPr>
          <p:cNvGrpSpPr/>
          <p:nvPr/>
        </p:nvGrpSpPr>
        <p:grpSpPr>
          <a:xfrm>
            <a:off x="1553059" y="2775204"/>
            <a:ext cx="1307592" cy="1307592"/>
            <a:chOff x="2831991" y="4231537"/>
            <a:chExt cx="1051560" cy="1051560"/>
          </a:xfrm>
          <a:solidFill>
            <a:schemeClr val="accent1"/>
          </a:solidFill>
        </p:grpSpPr>
        <p:sp>
          <p:nvSpPr>
            <p:cNvPr id="34" name="Oval 33">
              <a:extLst>
                <a:ext uri="{FF2B5EF4-FFF2-40B4-BE49-F238E27FC236}">
                  <a16:creationId xmlns:a16="http://schemas.microsoft.com/office/drawing/2014/main" id="{AAEB04B5-9E5B-47D3-8446-BA595EF14A6F}"/>
                </a:ext>
              </a:extLst>
            </p:cNvPr>
            <p:cNvSpPr/>
            <p:nvPr/>
          </p:nvSpPr>
          <p:spPr bwMode="auto">
            <a:xfrm>
              <a:off x="2831991" y="4231537"/>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MiniExpand_E93A" title="Icon of a rectangle on the lower-left inside a larger rectangle with an arrow pointed to the upper-right corner">
              <a:extLst>
                <a:ext uri="{FF2B5EF4-FFF2-40B4-BE49-F238E27FC236}">
                  <a16:creationId xmlns:a16="http://schemas.microsoft.com/office/drawing/2014/main" id="{52A5578B-78F4-45DC-9163-F2B895E2706F}"/>
                </a:ext>
              </a:extLst>
            </p:cNvPr>
            <p:cNvSpPr>
              <a:spLocks noChangeAspect="1" noEditPoints="1"/>
            </p:cNvSpPr>
            <p:nvPr/>
          </p:nvSpPr>
          <p:spPr bwMode="auto">
            <a:xfrm>
              <a:off x="3141722" y="4574437"/>
              <a:ext cx="432098" cy="36576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grpFill/>
            <a:ln w="15875"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A577B0E0-235D-4929-963A-D83BB2E7A8E6}"/>
              </a:ext>
            </a:extLst>
          </p:cNvPr>
          <p:cNvGrpSpPr/>
          <p:nvPr/>
        </p:nvGrpSpPr>
        <p:grpSpPr>
          <a:xfrm>
            <a:off x="5496554" y="2775204"/>
            <a:ext cx="1307592" cy="1307592"/>
            <a:chOff x="5820462" y="4927950"/>
            <a:chExt cx="1051560" cy="1051560"/>
          </a:xfrm>
          <a:solidFill>
            <a:schemeClr val="accent1"/>
          </a:solidFill>
        </p:grpSpPr>
        <p:sp>
          <p:nvSpPr>
            <p:cNvPr id="37" name="Oval 36">
              <a:extLst>
                <a:ext uri="{FF2B5EF4-FFF2-40B4-BE49-F238E27FC236}">
                  <a16:creationId xmlns:a16="http://schemas.microsoft.com/office/drawing/2014/main" id="{4AEF138C-13E8-4D8E-B126-4BC6E1F8C29A}"/>
                </a:ext>
              </a:extLst>
            </p:cNvPr>
            <p:cNvSpPr/>
            <p:nvPr/>
          </p:nvSpPr>
          <p:spPr bwMode="auto">
            <a:xfrm>
              <a:off x="5820462" y="4927950"/>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arrow_17" title="Icon of a curved arrow that splits in two directions">
              <a:extLst>
                <a:ext uri="{FF2B5EF4-FFF2-40B4-BE49-F238E27FC236}">
                  <a16:creationId xmlns:a16="http://schemas.microsoft.com/office/drawing/2014/main" id="{0E9F49F7-7805-46E1-B8B7-A3A1667950EA}"/>
                </a:ext>
              </a:extLst>
            </p:cNvPr>
            <p:cNvSpPr>
              <a:spLocks noChangeAspect="1" noEditPoints="1"/>
            </p:cNvSpPr>
            <p:nvPr/>
          </p:nvSpPr>
          <p:spPr bwMode="auto">
            <a:xfrm>
              <a:off x="6162092" y="5225130"/>
              <a:ext cx="368300" cy="457200"/>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grpFill/>
            <a:ln w="15875"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0614140B-4591-48AD-970C-25C6F3A62C2D}"/>
              </a:ext>
            </a:extLst>
          </p:cNvPr>
          <p:cNvGrpSpPr/>
          <p:nvPr/>
        </p:nvGrpSpPr>
        <p:grpSpPr>
          <a:xfrm>
            <a:off x="9486442" y="2775204"/>
            <a:ext cx="1307592" cy="1307592"/>
            <a:chOff x="8458275" y="4161873"/>
            <a:chExt cx="1051560" cy="1051560"/>
          </a:xfrm>
          <a:solidFill>
            <a:schemeClr val="accent1"/>
          </a:solidFill>
        </p:grpSpPr>
        <p:sp>
          <p:nvSpPr>
            <p:cNvPr id="40" name="Oval 39">
              <a:extLst>
                <a:ext uri="{FF2B5EF4-FFF2-40B4-BE49-F238E27FC236}">
                  <a16:creationId xmlns:a16="http://schemas.microsoft.com/office/drawing/2014/main" id="{0E725013-F09D-4EAF-BED1-B62652257080}"/>
                </a:ext>
              </a:extLst>
            </p:cNvPr>
            <p:cNvSpPr/>
            <p:nvPr/>
          </p:nvSpPr>
          <p:spPr bwMode="auto">
            <a:xfrm>
              <a:off x="8458275" y="4161873"/>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DevUpdate_ECC5" title="Icon of a clock with an arrow around it pointing clockwise">
              <a:extLst>
                <a:ext uri="{FF2B5EF4-FFF2-40B4-BE49-F238E27FC236}">
                  <a16:creationId xmlns:a16="http://schemas.microsoft.com/office/drawing/2014/main" id="{6191958F-B0B8-4778-B199-2CEB612C2DC8}"/>
                </a:ext>
              </a:extLst>
            </p:cNvPr>
            <p:cNvSpPr>
              <a:spLocks noChangeAspect="1" noEditPoints="1"/>
            </p:cNvSpPr>
            <p:nvPr/>
          </p:nvSpPr>
          <p:spPr bwMode="auto">
            <a:xfrm>
              <a:off x="8755726" y="4459053"/>
              <a:ext cx="456658" cy="45720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grpFill/>
            <a:ln w="15875" cap="sq">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45892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0620F-AED7-49CA-B82C-B784DBB1A2A3}"/>
              </a:ext>
            </a:extLst>
          </p:cNvPr>
          <p:cNvSpPr>
            <a:spLocks noGrp="1"/>
          </p:cNvSpPr>
          <p:nvPr>
            <p:ph type="title"/>
          </p:nvPr>
        </p:nvSpPr>
        <p:spPr>
          <a:xfrm>
            <a:off x="586740" y="235883"/>
            <a:ext cx="11018520" cy="553998"/>
          </a:xfrm>
        </p:spPr>
        <p:txBody>
          <a:bodyPr/>
          <a:lstStyle/>
          <a:p>
            <a:r>
              <a:rPr lang="en-US" dirty="0"/>
              <a:t>Serverless and related components in Azure</a:t>
            </a:r>
          </a:p>
        </p:txBody>
      </p:sp>
      <p:sp>
        <p:nvSpPr>
          <p:cNvPr id="19" name="Rounded Rectangle 32">
            <a:extLst>
              <a:ext uri="{FF2B5EF4-FFF2-40B4-BE49-F238E27FC236}">
                <a16:creationId xmlns:a16="http://schemas.microsoft.com/office/drawing/2014/main" id="{57D301B5-52F1-4EED-A769-0C1107466649}"/>
              </a:ext>
            </a:extLst>
          </p:cNvPr>
          <p:cNvSpPr/>
          <p:nvPr/>
        </p:nvSpPr>
        <p:spPr>
          <a:xfrm>
            <a:off x="8277278"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Cloud messaging</a:t>
            </a:r>
          </a:p>
        </p:txBody>
      </p:sp>
      <p:sp>
        <p:nvSpPr>
          <p:cNvPr id="20" name="Rounded Rectangle 33">
            <a:extLst>
              <a:ext uri="{FF2B5EF4-FFF2-40B4-BE49-F238E27FC236}">
                <a16:creationId xmlns:a16="http://schemas.microsoft.com/office/drawing/2014/main" id="{52A98AB3-36EF-4F7D-88E0-B668CEF95A26}"/>
              </a:ext>
            </a:extLst>
          </p:cNvPr>
          <p:cNvSpPr/>
          <p:nvPr/>
        </p:nvSpPr>
        <p:spPr>
          <a:xfrm>
            <a:off x="4438867"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Data &amp; storage</a:t>
            </a:r>
          </a:p>
        </p:txBody>
      </p:sp>
      <p:sp>
        <p:nvSpPr>
          <p:cNvPr id="21" name="Rounded Rectangle 34">
            <a:extLst>
              <a:ext uri="{FF2B5EF4-FFF2-40B4-BE49-F238E27FC236}">
                <a16:creationId xmlns:a16="http://schemas.microsoft.com/office/drawing/2014/main" id="{311B9FC0-8C25-4DF0-BA13-280AC3B0CC2A}"/>
              </a:ext>
            </a:extLst>
          </p:cNvPr>
          <p:cNvSpPr/>
          <p:nvPr/>
        </p:nvSpPr>
        <p:spPr>
          <a:xfrm>
            <a:off x="600456"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Compute &amp; integration</a:t>
            </a:r>
          </a:p>
        </p:txBody>
      </p:sp>
      <p:pic>
        <p:nvPicPr>
          <p:cNvPr id="32" name="Picture 31" descr="A close up of a sign&#10;&#10;Description generated with high confidence">
            <a:extLst>
              <a:ext uri="{FF2B5EF4-FFF2-40B4-BE49-F238E27FC236}">
                <a16:creationId xmlns:a16="http://schemas.microsoft.com/office/drawing/2014/main" id="{50B126E1-14F5-480C-84C3-8166B5962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94" y="1848021"/>
            <a:ext cx="780290" cy="780290"/>
          </a:xfrm>
          <a:prstGeom prst="rect">
            <a:avLst/>
          </a:prstGeom>
        </p:spPr>
      </p:pic>
      <p:pic>
        <p:nvPicPr>
          <p:cNvPr id="34" name="Picture 33" descr="A picture containing vector graphics&#10;&#10;Description generated with high confidence">
            <a:extLst>
              <a:ext uri="{FF2B5EF4-FFF2-40B4-BE49-F238E27FC236}">
                <a16:creationId xmlns:a16="http://schemas.microsoft.com/office/drawing/2014/main" id="{4129973F-C09B-4698-B662-39FAC725F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94" y="2845323"/>
            <a:ext cx="780290" cy="780290"/>
          </a:xfrm>
          <a:prstGeom prst="rect">
            <a:avLst/>
          </a:prstGeom>
        </p:spPr>
      </p:pic>
      <p:pic>
        <p:nvPicPr>
          <p:cNvPr id="38" name="Picture 37" descr="A close up of graphics&#10;&#10;Description generated with high confidence">
            <a:extLst>
              <a:ext uri="{FF2B5EF4-FFF2-40B4-BE49-F238E27FC236}">
                <a16:creationId xmlns:a16="http://schemas.microsoft.com/office/drawing/2014/main" id="{F1164C01-C33C-439E-B22C-268C041DC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891" y="1848021"/>
            <a:ext cx="780290" cy="780290"/>
          </a:xfrm>
          <a:prstGeom prst="rect">
            <a:avLst/>
          </a:prstGeom>
        </p:spPr>
      </p:pic>
      <p:pic>
        <p:nvPicPr>
          <p:cNvPr id="41" name="Picture 40" descr="A stop sign&#10;&#10;Description generated with high confidence">
            <a:extLst>
              <a:ext uri="{FF2B5EF4-FFF2-40B4-BE49-F238E27FC236}">
                <a16:creationId xmlns:a16="http://schemas.microsoft.com/office/drawing/2014/main" id="{F3DA8380-BE7D-4293-9CD2-6F15AAE92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9466" y="2845323"/>
            <a:ext cx="780290" cy="780290"/>
          </a:xfrm>
          <a:prstGeom prst="rect">
            <a:avLst/>
          </a:prstGeom>
        </p:spPr>
      </p:pic>
      <p:pic>
        <p:nvPicPr>
          <p:cNvPr id="44" name="Picture 43" descr="A close up of a sign&#10;&#10;Description generated with very high confidence">
            <a:extLst>
              <a:ext uri="{FF2B5EF4-FFF2-40B4-BE49-F238E27FC236}">
                <a16:creationId xmlns:a16="http://schemas.microsoft.com/office/drawing/2014/main" id="{3C41DB73-7EE0-42F5-8562-741E9F717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8606" y="1920372"/>
            <a:ext cx="681929" cy="681929"/>
          </a:xfrm>
          <a:prstGeom prst="rect">
            <a:avLst/>
          </a:prstGeom>
        </p:spPr>
      </p:pic>
      <p:pic>
        <p:nvPicPr>
          <p:cNvPr id="47" name="Picture 46" descr="A close up of a sign&#10;&#10;Description generated with high confidence">
            <a:extLst>
              <a:ext uri="{FF2B5EF4-FFF2-40B4-BE49-F238E27FC236}">
                <a16:creationId xmlns:a16="http://schemas.microsoft.com/office/drawing/2014/main" id="{47A31F36-1B93-44FF-AECA-537B848BB0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8606" y="2903454"/>
            <a:ext cx="681929" cy="681929"/>
          </a:xfrm>
          <a:prstGeom prst="rect">
            <a:avLst/>
          </a:prstGeom>
        </p:spPr>
      </p:pic>
      <p:grpSp>
        <p:nvGrpSpPr>
          <p:cNvPr id="50" name="Group 49">
            <a:extLst>
              <a:ext uri="{FF2B5EF4-FFF2-40B4-BE49-F238E27FC236}">
                <a16:creationId xmlns:a16="http://schemas.microsoft.com/office/drawing/2014/main" id="{608A884B-C37C-4789-9992-03FCF0A019B1}"/>
              </a:ext>
            </a:extLst>
          </p:cNvPr>
          <p:cNvGrpSpPr/>
          <p:nvPr/>
        </p:nvGrpSpPr>
        <p:grpSpPr>
          <a:xfrm>
            <a:off x="1495485" y="1834610"/>
            <a:ext cx="2096471" cy="853657"/>
            <a:chOff x="1495485" y="1834610"/>
            <a:chExt cx="2096471" cy="853657"/>
          </a:xfrm>
        </p:grpSpPr>
        <p:sp>
          <p:nvSpPr>
            <p:cNvPr id="35" name="TextBox 34">
              <a:extLst>
                <a:ext uri="{FF2B5EF4-FFF2-40B4-BE49-F238E27FC236}">
                  <a16:creationId xmlns:a16="http://schemas.microsoft.com/office/drawing/2014/main" id="{1DEFAF47-C12E-489E-8DED-2D54947437F4}"/>
                </a:ext>
              </a:extLst>
            </p:cNvPr>
            <p:cNvSpPr txBox="1"/>
            <p:nvPr/>
          </p:nvSpPr>
          <p:spPr>
            <a:xfrm>
              <a:off x="1495485" y="1834610"/>
              <a:ext cx="1547090"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Functions</a:t>
              </a:r>
            </a:p>
          </p:txBody>
        </p:sp>
        <p:sp>
          <p:nvSpPr>
            <p:cNvPr id="49" name="TextBox 48">
              <a:extLst>
                <a:ext uri="{FF2B5EF4-FFF2-40B4-BE49-F238E27FC236}">
                  <a16:creationId xmlns:a16="http://schemas.microsoft.com/office/drawing/2014/main" id="{A1B82D21-74E0-4678-B1C2-488C54743E2F}"/>
                </a:ext>
              </a:extLst>
            </p:cNvPr>
            <p:cNvSpPr txBox="1"/>
            <p:nvPr/>
          </p:nvSpPr>
          <p:spPr>
            <a:xfrm>
              <a:off x="1495485" y="2165047"/>
              <a:ext cx="2096471"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Event-driven compute,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polyglot, scale on demand</a:t>
              </a:r>
            </a:p>
          </p:txBody>
        </p:sp>
      </p:grpSp>
      <p:grpSp>
        <p:nvGrpSpPr>
          <p:cNvPr id="51" name="Group 50">
            <a:extLst>
              <a:ext uri="{FF2B5EF4-FFF2-40B4-BE49-F238E27FC236}">
                <a16:creationId xmlns:a16="http://schemas.microsoft.com/office/drawing/2014/main" id="{C37A3BD0-EB82-4102-AA09-C8A4C165E279}"/>
              </a:ext>
            </a:extLst>
          </p:cNvPr>
          <p:cNvGrpSpPr/>
          <p:nvPr/>
        </p:nvGrpSpPr>
        <p:grpSpPr>
          <a:xfrm>
            <a:off x="1495484" y="2845323"/>
            <a:ext cx="1762790" cy="853657"/>
            <a:chOff x="1495485" y="1834610"/>
            <a:chExt cx="1762790" cy="853657"/>
          </a:xfrm>
        </p:grpSpPr>
        <p:sp>
          <p:nvSpPr>
            <p:cNvPr id="52" name="TextBox 51">
              <a:extLst>
                <a:ext uri="{FF2B5EF4-FFF2-40B4-BE49-F238E27FC236}">
                  <a16:creationId xmlns:a16="http://schemas.microsoft.com/office/drawing/2014/main" id="{2B9327EE-DD63-4B23-B1B2-DB59755151B6}"/>
                </a:ext>
              </a:extLst>
            </p:cNvPr>
            <p:cNvSpPr txBox="1"/>
            <p:nvPr/>
          </p:nvSpPr>
          <p:spPr>
            <a:xfrm>
              <a:off x="1495485" y="1834610"/>
              <a:ext cx="1089337"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Logic Apps</a:t>
              </a:r>
            </a:p>
          </p:txBody>
        </p:sp>
        <p:sp>
          <p:nvSpPr>
            <p:cNvPr id="53" name="TextBox 52">
              <a:extLst>
                <a:ext uri="{FF2B5EF4-FFF2-40B4-BE49-F238E27FC236}">
                  <a16:creationId xmlns:a16="http://schemas.microsoft.com/office/drawing/2014/main" id="{84BE7AFD-358A-4254-A994-DA0E0D9E5E5F}"/>
                </a:ext>
              </a:extLst>
            </p:cNvPr>
            <p:cNvSpPr txBox="1"/>
            <p:nvPr/>
          </p:nvSpPr>
          <p:spPr>
            <a:xfrm>
              <a:off x="1495485" y="2165047"/>
              <a:ext cx="1762790"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Serverless workflows,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tons of integrations</a:t>
              </a:r>
            </a:p>
          </p:txBody>
        </p:sp>
      </p:grpSp>
      <p:grpSp>
        <p:nvGrpSpPr>
          <p:cNvPr id="54" name="Group 53">
            <a:extLst>
              <a:ext uri="{FF2B5EF4-FFF2-40B4-BE49-F238E27FC236}">
                <a16:creationId xmlns:a16="http://schemas.microsoft.com/office/drawing/2014/main" id="{D228195E-A010-46B5-8C34-D245740BC85E}"/>
              </a:ext>
            </a:extLst>
          </p:cNvPr>
          <p:cNvGrpSpPr/>
          <p:nvPr/>
        </p:nvGrpSpPr>
        <p:grpSpPr>
          <a:xfrm>
            <a:off x="5437434" y="1811337"/>
            <a:ext cx="2263055" cy="853657"/>
            <a:chOff x="1495485" y="1834610"/>
            <a:chExt cx="2263055" cy="853657"/>
          </a:xfrm>
        </p:grpSpPr>
        <p:sp>
          <p:nvSpPr>
            <p:cNvPr id="55" name="TextBox 54">
              <a:extLst>
                <a:ext uri="{FF2B5EF4-FFF2-40B4-BE49-F238E27FC236}">
                  <a16:creationId xmlns:a16="http://schemas.microsoft.com/office/drawing/2014/main" id="{B6002651-D47F-4AA8-B31D-7DA6B2E614CF}"/>
                </a:ext>
              </a:extLst>
            </p:cNvPr>
            <p:cNvSpPr txBox="1"/>
            <p:nvPr/>
          </p:nvSpPr>
          <p:spPr>
            <a:xfrm>
              <a:off x="1495485" y="1834610"/>
              <a:ext cx="167372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Cosmos DB</a:t>
              </a:r>
            </a:p>
          </p:txBody>
        </p:sp>
        <p:sp>
          <p:nvSpPr>
            <p:cNvPr id="56" name="TextBox 55">
              <a:extLst>
                <a:ext uri="{FF2B5EF4-FFF2-40B4-BE49-F238E27FC236}">
                  <a16:creationId xmlns:a16="http://schemas.microsoft.com/office/drawing/2014/main" id="{0EF40AF8-3330-47CF-A10E-4B3534752761}"/>
                </a:ext>
              </a:extLst>
            </p:cNvPr>
            <p:cNvSpPr txBox="1"/>
            <p:nvPr/>
          </p:nvSpPr>
          <p:spPr>
            <a:xfrm>
              <a:off x="1495485" y="2165047"/>
              <a:ext cx="2263055"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Global transparent scaling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and replication, multi-model</a:t>
              </a:r>
            </a:p>
          </p:txBody>
        </p:sp>
      </p:grpSp>
      <p:grpSp>
        <p:nvGrpSpPr>
          <p:cNvPr id="57" name="Group 56">
            <a:extLst>
              <a:ext uri="{FF2B5EF4-FFF2-40B4-BE49-F238E27FC236}">
                <a16:creationId xmlns:a16="http://schemas.microsoft.com/office/drawing/2014/main" id="{05086695-C1C6-452E-A2FA-5D32F5CC170E}"/>
              </a:ext>
            </a:extLst>
          </p:cNvPr>
          <p:cNvGrpSpPr/>
          <p:nvPr/>
        </p:nvGrpSpPr>
        <p:grpSpPr>
          <a:xfrm>
            <a:off x="5437434" y="2845323"/>
            <a:ext cx="2044406" cy="853657"/>
            <a:chOff x="1495485" y="1834610"/>
            <a:chExt cx="2044406" cy="853657"/>
          </a:xfrm>
        </p:grpSpPr>
        <p:sp>
          <p:nvSpPr>
            <p:cNvPr id="58" name="TextBox 57">
              <a:extLst>
                <a:ext uri="{FF2B5EF4-FFF2-40B4-BE49-F238E27FC236}">
                  <a16:creationId xmlns:a16="http://schemas.microsoft.com/office/drawing/2014/main" id="{B78F028F-A904-4A02-B5F2-4591D28AAD81}"/>
                </a:ext>
              </a:extLst>
            </p:cNvPr>
            <p:cNvSpPr txBox="1"/>
            <p:nvPr/>
          </p:nvSpPr>
          <p:spPr>
            <a:xfrm>
              <a:off x="1495485" y="1834610"/>
              <a:ext cx="136691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Storage</a:t>
              </a:r>
            </a:p>
          </p:txBody>
        </p:sp>
        <p:sp>
          <p:nvSpPr>
            <p:cNvPr id="59" name="TextBox 58">
              <a:extLst>
                <a:ext uri="{FF2B5EF4-FFF2-40B4-BE49-F238E27FC236}">
                  <a16:creationId xmlns:a16="http://schemas.microsoft.com/office/drawing/2014/main" id="{1CA258B0-6019-4B23-9222-B2AD8998DBD4}"/>
                </a:ext>
              </a:extLst>
            </p:cNvPr>
            <p:cNvSpPr txBox="1"/>
            <p:nvPr/>
          </p:nvSpPr>
          <p:spPr>
            <a:xfrm>
              <a:off x="1495485" y="2165047"/>
              <a:ext cx="204440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Flexible, highly available,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scalable for all workloads</a:t>
              </a:r>
            </a:p>
          </p:txBody>
        </p:sp>
      </p:grpSp>
      <p:grpSp>
        <p:nvGrpSpPr>
          <p:cNvPr id="60" name="Group 59">
            <a:extLst>
              <a:ext uri="{FF2B5EF4-FFF2-40B4-BE49-F238E27FC236}">
                <a16:creationId xmlns:a16="http://schemas.microsoft.com/office/drawing/2014/main" id="{FF82EAD3-7345-40F7-ADC5-2CC322355530}"/>
              </a:ext>
            </a:extLst>
          </p:cNvPr>
          <p:cNvGrpSpPr/>
          <p:nvPr/>
        </p:nvGrpSpPr>
        <p:grpSpPr>
          <a:xfrm>
            <a:off x="9081699" y="1811337"/>
            <a:ext cx="2626809" cy="853657"/>
            <a:chOff x="1495485" y="1834610"/>
            <a:chExt cx="2626809" cy="853657"/>
          </a:xfrm>
        </p:grpSpPr>
        <p:sp>
          <p:nvSpPr>
            <p:cNvPr id="61" name="TextBox 60">
              <a:extLst>
                <a:ext uri="{FF2B5EF4-FFF2-40B4-BE49-F238E27FC236}">
                  <a16:creationId xmlns:a16="http://schemas.microsoft.com/office/drawing/2014/main" id="{3557E069-43D9-4917-A1D3-DF86E1727C66}"/>
                </a:ext>
              </a:extLst>
            </p:cNvPr>
            <p:cNvSpPr txBox="1"/>
            <p:nvPr/>
          </p:nvSpPr>
          <p:spPr>
            <a:xfrm>
              <a:off x="1495485" y="1834610"/>
              <a:ext cx="160524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Event Grid</a:t>
              </a:r>
            </a:p>
          </p:txBody>
        </p:sp>
        <p:sp>
          <p:nvSpPr>
            <p:cNvPr id="62" name="TextBox 61">
              <a:extLst>
                <a:ext uri="{FF2B5EF4-FFF2-40B4-BE49-F238E27FC236}">
                  <a16:creationId xmlns:a16="http://schemas.microsoft.com/office/drawing/2014/main" id="{8B59ED40-B10C-46D7-A064-3E96C39600AA}"/>
                </a:ext>
              </a:extLst>
            </p:cNvPr>
            <p:cNvSpPr txBox="1"/>
            <p:nvPr/>
          </p:nvSpPr>
          <p:spPr>
            <a:xfrm>
              <a:off x="1495485" y="2165047"/>
              <a:ext cx="2626809"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Event routing connects serverless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to events from apps or services</a:t>
              </a:r>
            </a:p>
          </p:txBody>
        </p:sp>
      </p:grpSp>
      <p:grpSp>
        <p:nvGrpSpPr>
          <p:cNvPr id="63" name="Group 62">
            <a:extLst>
              <a:ext uri="{FF2B5EF4-FFF2-40B4-BE49-F238E27FC236}">
                <a16:creationId xmlns:a16="http://schemas.microsoft.com/office/drawing/2014/main" id="{ABF7EB0F-9020-44AE-85AA-E45F13F6CCC8}"/>
              </a:ext>
            </a:extLst>
          </p:cNvPr>
          <p:cNvGrpSpPr/>
          <p:nvPr/>
        </p:nvGrpSpPr>
        <p:grpSpPr>
          <a:xfrm>
            <a:off x="9081699" y="2845323"/>
            <a:ext cx="2673104" cy="853657"/>
            <a:chOff x="1495485" y="1834610"/>
            <a:chExt cx="2673104" cy="853657"/>
          </a:xfrm>
        </p:grpSpPr>
        <p:sp>
          <p:nvSpPr>
            <p:cNvPr id="64" name="TextBox 63">
              <a:extLst>
                <a:ext uri="{FF2B5EF4-FFF2-40B4-BE49-F238E27FC236}">
                  <a16:creationId xmlns:a16="http://schemas.microsoft.com/office/drawing/2014/main" id="{CDFB7B6F-1851-4FF4-BAE6-F53EE21A04FC}"/>
                </a:ext>
              </a:extLst>
            </p:cNvPr>
            <p:cNvSpPr txBox="1"/>
            <p:nvPr/>
          </p:nvSpPr>
          <p:spPr>
            <a:xfrm>
              <a:off x="1495485" y="1834610"/>
              <a:ext cx="1151469"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Service Bus</a:t>
              </a:r>
            </a:p>
          </p:txBody>
        </p:sp>
        <p:sp>
          <p:nvSpPr>
            <p:cNvPr id="65" name="TextBox 64">
              <a:extLst>
                <a:ext uri="{FF2B5EF4-FFF2-40B4-BE49-F238E27FC236}">
                  <a16:creationId xmlns:a16="http://schemas.microsoft.com/office/drawing/2014/main" id="{2C8863B8-0329-4043-81B2-EE265A413FDD}"/>
                </a:ext>
              </a:extLst>
            </p:cNvPr>
            <p:cNvSpPr txBox="1"/>
            <p:nvPr/>
          </p:nvSpPr>
          <p:spPr>
            <a:xfrm>
              <a:off x="1495485" y="2165047"/>
              <a:ext cx="2673104"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Messaging infrastructure enabling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distributed cloud solutions</a:t>
              </a:r>
            </a:p>
          </p:txBody>
        </p:sp>
      </p:grpSp>
      <p:sp>
        <p:nvSpPr>
          <p:cNvPr id="66" name="Rounded Rectangle 32">
            <a:extLst>
              <a:ext uri="{FF2B5EF4-FFF2-40B4-BE49-F238E27FC236}">
                <a16:creationId xmlns:a16="http://schemas.microsoft.com/office/drawing/2014/main" id="{15FD9E2D-EA68-4A8D-BD80-AE5032CFA3DD}"/>
              </a:ext>
            </a:extLst>
          </p:cNvPr>
          <p:cNvSpPr/>
          <p:nvPr/>
        </p:nvSpPr>
        <p:spPr>
          <a:xfrm>
            <a:off x="8277278"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Containers</a:t>
            </a:r>
          </a:p>
        </p:txBody>
      </p:sp>
      <p:sp>
        <p:nvSpPr>
          <p:cNvPr id="67" name="Rounded Rectangle 33">
            <a:extLst>
              <a:ext uri="{FF2B5EF4-FFF2-40B4-BE49-F238E27FC236}">
                <a16:creationId xmlns:a16="http://schemas.microsoft.com/office/drawing/2014/main" id="{ACD33171-9D3E-4E0F-9BF8-2A3FA77AD8F0}"/>
              </a:ext>
            </a:extLst>
          </p:cNvPr>
          <p:cNvSpPr/>
          <p:nvPr/>
        </p:nvSpPr>
        <p:spPr>
          <a:xfrm>
            <a:off x="4438867"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API management</a:t>
            </a:r>
          </a:p>
        </p:txBody>
      </p:sp>
      <p:sp>
        <p:nvSpPr>
          <p:cNvPr id="68" name="Rounded Rectangle 34">
            <a:extLst>
              <a:ext uri="{FF2B5EF4-FFF2-40B4-BE49-F238E27FC236}">
                <a16:creationId xmlns:a16="http://schemas.microsoft.com/office/drawing/2014/main" id="{89390DD6-CBB8-4C73-91F7-4F4295FE42D0}"/>
              </a:ext>
            </a:extLst>
          </p:cNvPr>
          <p:cNvSpPr/>
          <p:nvPr/>
        </p:nvSpPr>
        <p:spPr>
          <a:xfrm>
            <a:off x="600456"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Analytics &amp; ingest</a:t>
            </a:r>
          </a:p>
        </p:txBody>
      </p:sp>
      <p:grpSp>
        <p:nvGrpSpPr>
          <p:cNvPr id="75" name="Group 74">
            <a:extLst>
              <a:ext uri="{FF2B5EF4-FFF2-40B4-BE49-F238E27FC236}">
                <a16:creationId xmlns:a16="http://schemas.microsoft.com/office/drawing/2014/main" id="{C86900B4-8C3F-4EED-85C3-EA0AC23B4BED}"/>
              </a:ext>
            </a:extLst>
          </p:cNvPr>
          <p:cNvGrpSpPr/>
          <p:nvPr/>
        </p:nvGrpSpPr>
        <p:grpSpPr>
          <a:xfrm>
            <a:off x="1495485" y="4768468"/>
            <a:ext cx="2178160" cy="853657"/>
            <a:chOff x="1495485" y="1834610"/>
            <a:chExt cx="2178160" cy="853657"/>
          </a:xfrm>
        </p:grpSpPr>
        <p:sp>
          <p:nvSpPr>
            <p:cNvPr id="76" name="TextBox 75">
              <a:extLst>
                <a:ext uri="{FF2B5EF4-FFF2-40B4-BE49-F238E27FC236}">
                  <a16:creationId xmlns:a16="http://schemas.microsoft.com/office/drawing/2014/main" id="{5C52A806-05AB-4C28-B531-669FB8A7A039}"/>
                </a:ext>
              </a:extLst>
            </p:cNvPr>
            <p:cNvSpPr txBox="1"/>
            <p:nvPr/>
          </p:nvSpPr>
          <p:spPr>
            <a:xfrm>
              <a:off x="1495485" y="1834610"/>
              <a:ext cx="1134670"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Event Hubs</a:t>
              </a:r>
            </a:p>
          </p:txBody>
        </p:sp>
        <p:sp>
          <p:nvSpPr>
            <p:cNvPr id="77" name="TextBox 76">
              <a:extLst>
                <a:ext uri="{FF2B5EF4-FFF2-40B4-BE49-F238E27FC236}">
                  <a16:creationId xmlns:a16="http://schemas.microsoft.com/office/drawing/2014/main" id="{88C76916-4807-4F50-B264-CB9E0285CF07}"/>
                </a:ext>
              </a:extLst>
            </p:cNvPr>
            <p:cNvSpPr txBox="1"/>
            <p:nvPr/>
          </p:nvSpPr>
          <p:spPr>
            <a:xfrm>
              <a:off x="1495485" y="2165047"/>
              <a:ext cx="2178160"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Mass ingest of millions of</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data inputs/second at scale</a:t>
              </a:r>
            </a:p>
          </p:txBody>
        </p:sp>
      </p:grpSp>
      <p:grpSp>
        <p:nvGrpSpPr>
          <p:cNvPr id="78" name="Group 77">
            <a:extLst>
              <a:ext uri="{FF2B5EF4-FFF2-40B4-BE49-F238E27FC236}">
                <a16:creationId xmlns:a16="http://schemas.microsoft.com/office/drawing/2014/main" id="{700F9DF3-8152-47C5-9319-F3C807ABD445}"/>
              </a:ext>
            </a:extLst>
          </p:cNvPr>
          <p:cNvGrpSpPr/>
          <p:nvPr/>
        </p:nvGrpSpPr>
        <p:grpSpPr>
          <a:xfrm>
            <a:off x="1495484" y="5779181"/>
            <a:ext cx="2460032" cy="853657"/>
            <a:chOff x="1495485" y="1834610"/>
            <a:chExt cx="2460032" cy="853657"/>
          </a:xfrm>
        </p:grpSpPr>
        <p:sp>
          <p:nvSpPr>
            <p:cNvPr id="79" name="TextBox 78">
              <a:extLst>
                <a:ext uri="{FF2B5EF4-FFF2-40B4-BE49-F238E27FC236}">
                  <a16:creationId xmlns:a16="http://schemas.microsoft.com/office/drawing/2014/main" id="{CA44E4F3-DD68-4390-9580-5EBEA89E11E0}"/>
                </a:ext>
              </a:extLst>
            </p:cNvPr>
            <p:cNvSpPr txBox="1"/>
            <p:nvPr/>
          </p:nvSpPr>
          <p:spPr>
            <a:xfrm>
              <a:off x="1495485" y="1834610"/>
              <a:ext cx="215174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Stream Analytics</a:t>
              </a:r>
            </a:p>
          </p:txBody>
        </p:sp>
        <p:sp>
          <p:nvSpPr>
            <p:cNvPr id="80" name="TextBox 79">
              <a:extLst>
                <a:ext uri="{FF2B5EF4-FFF2-40B4-BE49-F238E27FC236}">
                  <a16:creationId xmlns:a16="http://schemas.microsoft.com/office/drawing/2014/main" id="{51B9F50D-7613-48B3-9CE0-FC04AF9705D8}"/>
                </a:ext>
              </a:extLst>
            </p:cNvPr>
            <p:cNvSpPr txBox="1"/>
            <p:nvPr/>
          </p:nvSpPr>
          <p:spPr>
            <a:xfrm>
              <a:off x="1495485" y="2165047"/>
              <a:ext cx="2460032"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Analytics service for processing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real-time streaming data</a:t>
              </a:r>
            </a:p>
          </p:txBody>
        </p:sp>
      </p:grpSp>
      <p:grpSp>
        <p:nvGrpSpPr>
          <p:cNvPr id="81" name="Group 80">
            <a:extLst>
              <a:ext uri="{FF2B5EF4-FFF2-40B4-BE49-F238E27FC236}">
                <a16:creationId xmlns:a16="http://schemas.microsoft.com/office/drawing/2014/main" id="{D85A3670-DCFB-49FC-BF12-23FAB577F9E1}"/>
              </a:ext>
            </a:extLst>
          </p:cNvPr>
          <p:cNvGrpSpPr/>
          <p:nvPr/>
        </p:nvGrpSpPr>
        <p:grpSpPr>
          <a:xfrm>
            <a:off x="5437434" y="4745195"/>
            <a:ext cx="2037161" cy="853657"/>
            <a:chOff x="1495485" y="1834610"/>
            <a:chExt cx="2037161" cy="853657"/>
          </a:xfrm>
        </p:grpSpPr>
        <p:sp>
          <p:nvSpPr>
            <p:cNvPr id="82" name="TextBox 81">
              <a:extLst>
                <a:ext uri="{FF2B5EF4-FFF2-40B4-BE49-F238E27FC236}">
                  <a16:creationId xmlns:a16="http://schemas.microsoft.com/office/drawing/2014/main" id="{FCD6AA7E-D72E-4254-B9F3-42C5187EBAE1}"/>
                </a:ext>
              </a:extLst>
            </p:cNvPr>
            <p:cNvSpPr txBox="1"/>
            <p:nvPr/>
          </p:nvSpPr>
          <p:spPr>
            <a:xfrm>
              <a:off x="1495485" y="1834610"/>
              <a:ext cx="1658531"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API Management</a:t>
              </a:r>
            </a:p>
          </p:txBody>
        </p:sp>
        <p:sp>
          <p:nvSpPr>
            <p:cNvPr id="83" name="TextBox 82">
              <a:extLst>
                <a:ext uri="{FF2B5EF4-FFF2-40B4-BE49-F238E27FC236}">
                  <a16:creationId xmlns:a16="http://schemas.microsoft.com/office/drawing/2014/main" id="{6BF18DF3-8D19-4F03-8019-3680A2EE97C1}"/>
                </a:ext>
              </a:extLst>
            </p:cNvPr>
            <p:cNvSpPr txBox="1"/>
            <p:nvPr/>
          </p:nvSpPr>
          <p:spPr>
            <a:xfrm>
              <a:off x="1495485" y="2165047"/>
              <a:ext cx="2037161"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Create, manage, monitor,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and secure APIs at scale</a:t>
              </a:r>
            </a:p>
          </p:txBody>
        </p:sp>
      </p:grpSp>
      <p:grpSp>
        <p:nvGrpSpPr>
          <p:cNvPr id="84" name="Group 83">
            <a:extLst>
              <a:ext uri="{FF2B5EF4-FFF2-40B4-BE49-F238E27FC236}">
                <a16:creationId xmlns:a16="http://schemas.microsoft.com/office/drawing/2014/main" id="{51AEDC0B-F3AB-49CA-8E81-5DF594E08BBB}"/>
              </a:ext>
            </a:extLst>
          </p:cNvPr>
          <p:cNvGrpSpPr/>
          <p:nvPr/>
        </p:nvGrpSpPr>
        <p:grpSpPr>
          <a:xfrm>
            <a:off x="5437434" y="5779181"/>
            <a:ext cx="2228046" cy="853657"/>
            <a:chOff x="1495485" y="1834610"/>
            <a:chExt cx="2228046" cy="853657"/>
          </a:xfrm>
        </p:grpSpPr>
        <p:sp>
          <p:nvSpPr>
            <p:cNvPr id="85" name="TextBox 84">
              <a:extLst>
                <a:ext uri="{FF2B5EF4-FFF2-40B4-BE49-F238E27FC236}">
                  <a16:creationId xmlns:a16="http://schemas.microsoft.com/office/drawing/2014/main" id="{4E39D1FD-9276-4FD8-9C55-E318991B8F69}"/>
                </a:ext>
              </a:extLst>
            </p:cNvPr>
            <p:cNvSpPr txBox="1"/>
            <p:nvPr/>
          </p:nvSpPr>
          <p:spPr>
            <a:xfrm>
              <a:off x="1495485" y="1834610"/>
              <a:ext cx="220893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Functions Proxies</a:t>
              </a:r>
            </a:p>
          </p:txBody>
        </p:sp>
        <p:sp>
          <p:nvSpPr>
            <p:cNvPr id="86" name="TextBox 85">
              <a:extLst>
                <a:ext uri="{FF2B5EF4-FFF2-40B4-BE49-F238E27FC236}">
                  <a16:creationId xmlns:a16="http://schemas.microsoft.com/office/drawing/2014/main" id="{596A5103-71EB-43AA-9ECC-522054CF651B}"/>
                </a:ext>
              </a:extLst>
            </p:cNvPr>
            <p:cNvSpPr txBox="1"/>
            <p:nvPr/>
          </p:nvSpPr>
          <p:spPr>
            <a:xfrm>
              <a:off x="1495485" y="2165047"/>
              <a:ext cx="222804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Create single API surface for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multiple function apps, etc.</a:t>
              </a:r>
            </a:p>
          </p:txBody>
        </p:sp>
      </p:grpSp>
      <p:grpSp>
        <p:nvGrpSpPr>
          <p:cNvPr id="87" name="Group 86">
            <a:extLst>
              <a:ext uri="{FF2B5EF4-FFF2-40B4-BE49-F238E27FC236}">
                <a16:creationId xmlns:a16="http://schemas.microsoft.com/office/drawing/2014/main" id="{8CD3561D-74E4-4A90-B941-5D13B46E95C5}"/>
              </a:ext>
            </a:extLst>
          </p:cNvPr>
          <p:cNvGrpSpPr/>
          <p:nvPr/>
        </p:nvGrpSpPr>
        <p:grpSpPr>
          <a:xfrm>
            <a:off x="9081699" y="4745195"/>
            <a:ext cx="2585195" cy="853657"/>
            <a:chOff x="1495485" y="1834610"/>
            <a:chExt cx="2585195" cy="853657"/>
          </a:xfrm>
        </p:grpSpPr>
        <p:sp>
          <p:nvSpPr>
            <p:cNvPr id="88" name="TextBox 87">
              <a:extLst>
                <a:ext uri="{FF2B5EF4-FFF2-40B4-BE49-F238E27FC236}">
                  <a16:creationId xmlns:a16="http://schemas.microsoft.com/office/drawing/2014/main" id="{D2D0CB55-56D8-4D1E-8F50-65D8B2799A1C}"/>
                </a:ext>
              </a:extLst>
            </p:cNvPr>
            <p:cNvSpPr txBox="1"/>
            <p:nvPr/>
          </p:nvSpPr>
          <p:spPr>
            <a:xfrm>
              <a:off x="1495485" y="1834610"/>
              <a:ext cx="2398092"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Container Instances</a:t>
              </a:r>
            </a:p>
          </p:txBody>
        </p:sp>
        <p:sp>
          <p:nvSpPr>
            <p:cNvPr id="89" name="TextBox 88">
              <a:extLst>
                <a:ext uri="{FF2B5EF4-FFF2-40B4-BE49-F238E27FC236}">
                  <a16:creationId xmlns:a16="http://schemas.microsoft.com/office/drawing/2014/main" id="{2A997AD8-4343-4C61-8EEE-173AF78E549D}"/>
                </a:ext>
              </a:extLst>
            </p:cNvPr>
            <p:cNvSpPr txBox="1"/>
            <p:nvPr/>
          </p:nvSpPr>
          <p:spPr>
            <a:xfrm>
              <a:off x="1495485" y="2165047"/>
              <a:ext cx="2585195"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Per-second billing and container-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based compute on demand.</a:t>
              </a:r>
            </a:p>
          </p:txBody>
        </p:sp>
      </p:grpSp>
      <p:pic>
        <p:nvPicPr>
          <p:cNvPr id="94" name="Picture 93" descr="A picture containing vector graphics&#10;&#10;Description generated with high confidence">
            <a:extLst>
              <a:ext uri="{FF2B5EF4-FFF2-40B4-BE49-F238E27FC236}">
                <a16:creationId xmlns:a16="http://schemas.microsoft.com/office/drawing/2014/main" id="{88A25149-755A-4005-BBDF-BE152B2395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594" y="4781879"/>
            <a:ext cx="780290" cy="780290"/>
          </a:xfrm>
          <a:prstGeom prst="rect">
            <a:avLst/>
          </a:prstGeom>
        </p:spPr>
      </p:pic>
      <p:pic>
        <p:nvPicPr>
          <p:cNvPr id="96" name="Picture 95" descr="A close up of a logo&#10;&#10;Description generated with high confidence">
            <a:extLst>
              <a:ext uri="{FF2B5EF4-FFF2-40B4-BE49-F238E27FC236}">
                <a16:creationId xmlns:a16="http://schemas.microsoft.com/office/drawing/2014/main" id="{1C980D19-7AE7-469B-8343-5875266E16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594" y="5779181"/>
            <a:ext cx="780290" cy="780290"/>
          </a:xfrm>
          <a:prstGeom prst="rect">
            <a:avLst/>
          </a:prstGeom>
        </p:spPr>
      </p:pic>
      <p:pic>
        <p:nvPicPr>
          <p:cNvPr id="98" name="Picture 97" descr="A picture containing vector graphics&#10;&#10;Description generated with very high confidence">
            <a:extLst>
              <a:ext uri="{FF2B5EF4-FFF2-40B4-BE49-F238E27FC236}">
                <a16:creationId xmlns:a16="http://schemas.microsoft.com/office/drawing/2014/main" id="{E0A5D945-A2E5-4BCC-AF1D-3258BE8572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9466" y="4784144"/>
            <a:ext cx="780290" cy="780290"/>
          </a:xfrm>
          <a:prstGeom prst="rect">
            <a:avLst/>
          </a:prstGeom>
        </p:spPr>
      </p:pic>
      <p:pic>
        <p:nvPicPr>
          <p:cNvPr id="99" name="Picture 98" descr="A close up of a sign&#10;&#10;Description generated with high confidence">
            <a:extLst>
              <a:ext uri="{FF2B5EF4-FFF2-40B4-BE49-F238E27FC236}">
                <a16:creationId xmlns:a16="http://schemas.microsoft.com/office/drawing/2014/main" id="{06F7A97B-ED5B-4940-BF0A-CB285A32F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891" y="5779181"/>
            <a:ext cx="780290" cy="780290"/>
          </a:xfrm>
          <a:prstGeom prst="rect">
            <a:avLst/>
          </a:prstGeom>
        </p:spPr>
      </p:pic>
      <p:pic>
        <p:nvPicPr>
          <p:cNvPr id="101" name="Picture 100">
            <a:extLst>
              <a:ext uri="{FF2B5EF4-FFF2-40B4-BE49-F238E27FC236}">
                <a16:creationId xmlns:a16="http://schemas.microsoft.com/office/drawing/2014/main" id="{117F0D1F-038B-4698-9DF0-2E5A57116D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67137" y="4781879"/>
            <a:ext cx="784866" cy="780290"/>
          </a:xfrm>
          <a:prstGeom prst="rect">
            <a:avLst/>
          </a:prstGeom>
        </p:spPr>
      </p:pic>
      <p:grpSp>
        <p:nvGrpSpPr>
          <p:cNvPr id="105" name="Group 104">
            <a:extLst>
              <a:ext uri="{FF2B5EF4-FFF2-40B4-BE49-F238E27FC236}">
                <a16:creationId xmlns:a16="http://schemas.microsoft.com/office/drawing/2014/main" id="{9995E314-C9A2-4581-8167-C0FEEE46128D}"/>
              </a:ext>
            </a:extLst>
          </p:cNvPr>
          <p:cNvGrpSpPr/>
          <p:nvPr/>
        </p:nvGrpSpPr>
        <p:grpSpPr>
          <a:xfrm>
            <a:off x="9081699" y="5779181"/>
            <a:ext cx="2636363" cy="853657"/>
            <a:chOff x="1495485" y="1834610"/>
            <a:chExt cx="2636363" cy="853657"/>
          </a:xfrm>
        </p:grpSpPr>
        <p:sp>
          <p:nvSpPr>
            <p:cNvPr id="106" name="TextBox 105">
              <a:extLst>
                <a:ext uri="{FF2B5EF4-FFF2-40B4-BE49-F238E27FC236}">
                  <a16:creationId xmlns:a16="http://schemas.microsoft.com/office/drawing/2014/main" id="{B2BE8175-EF05-4C92-BB26-645CA007BFE7}"/>
                </a:ext>
              </a:extLst>
            </p:cNvPr>
            <p:cNvSpPr txBox="1"/>
            <p:nvPr/>
          </p:nvSpPr>
          <p:spPr>
            <a:xfrm>
              <a:off x="1495485" y="1834610"/>
              <a:ext cx="263636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Kubernetes Service</a:t>
              </a:r>
            </a:p>
          </p:txBody>
        </p:sp>
        <p:sp>
          <p:nvSpPr>
            <p:cNvPr id="107" name="TextBox 106">
              <a:extLst>
                <a:ext uri="{FF2B5EF4-FFF2-40B4-BE49-F238E27FC236}">
                  <a16:creationId xmlns:a16="http://schemas.microsoft.com/office/drawing/2014/main" id="{09BAAFBC-E995-4D33-8209-2D344F7CFB9C}"/>
                </a:ext>
              </a:extLst>
            </p:cNvPr>
            <p:cNvSpPr txBox="1"/>
            <p:nvPr/>
          </p:nvSpPr>
          <p:spPr>
            <a:xfrm>
              <a:off x="1495485" y="2165047"/>
              <a:ext cx="262443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Fully managed Kubernetes </a:t>
              </a:r>
              <a:br>
                <a:rPr kumimoji="0" lang="en-US" sz="1400" b="0"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container orchestration service</a:t>
              </a:r>
            </a:p>
          </p:txBody>
        </p:sp>
      </p:grpSp>
      <p:pic>
        <p:nvPicPr>
          <p:cNvPr id="4" name="Picture 3">
            <a:extLst>
              <a:ext uri="{FF2B5EF4-FFF2-40B4-BE49-F238E27FC236}">
                <a16:creationId xmlns:a16="http://schemas.microsoft.com/office/drawing/2014/main" id="{D04B7B72-741A-4515-8C94-2A1A9E99115F}"/>
              </a:ext>
            </a:extLst>
          </p:cNvPr>
          <p:cNvPicPr>
            <a:picLocks noChangeAspect="1"/>
          </p:cNvPicPr>
          <p:nvPr/>
        </p:nvPicPr>
        <p:blipFill>
          <a:blip r:embed="rId12"/>
          <a:stretch>
            <a:fillRect/>
          </a:stretch>
        </p:blipFill>
        <p:spPr>
          <a:xfrm>
            <a:off x="8295283" y="5779181"/>
            <a:ext cx="780290" cy="780290"/>
          </a:xfrm>
          <a:prstGeom prst="rect">
            <a:avLst/>
          </a:prstGeom>
        </p:spPr>
      </p:pic>
    </p:spTree>
    <p:extLst>
      <p:ext uri="{BB962C8B-B14F-4D97-AF65-F5344CB8AC3E}">
        <p14:creationId xmlns:p14="http://schemas.microsoft.com/office/powerpoint/2010/main" val="283062902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6084402" y="2078272"/>
            <a:ext cx="0" cy="179285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2344271" y="1773847"/>
            <a:ext cx="3293999" cy="2152902"/>
            <a:chOff x="-713291" y="1979172"/>
            <a:chExt cx="3360050" cy="2196072"/>
          </a:xfrm>
        </p:grpSpPr>
        <p:sp>
          <p:nvSpPr>
            <p:cNvPr id="3" name="Rectangle 2">
              <a:extLst>
                <a:ext uri="{FF2B5EF4-FFF2-40B4-BE49-F238E27FC236}">
                  <a16:creationId xmlns:a16="http://schemas.microsoft.com/office/drawing/2014/main" id="{D46F2403-348B-411E-A986-F93DE002D1FD}"/>
                </a:ext>
              </a:extLst>
            </p:cNvPr>
            <p:cNvSpPr/>
            <p:nvPr/>
          </p:nvSpPr>
          <p:spPr>
            <a:xfrm>
              <a:off x="-713291" y="2646317"/>
              <a:ext cx="3360050" cy="1528927"/>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Single responsibility</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FFFF"/>
            </a:solidFill>
            <a:ln w="381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6569958" y="1713638"/>
            <a:ext cx="3600501" cy="1963813"/>
            <a:chOff x="3520361" y="2291270"/>
            <a:chExt cx="3672699" cy="2003191"/>
          </a:xfrm>
        </p:grpSpPr>
        <p:sp>
          <p:nvSpPr>
            <p:cNvPr id="5" name="Rectangle 4">
              <a:extLst>
                <a:ext uri="{FF2B5EF4-FFF2-40B4-BE49-F238E27FC236}">
                  <a16:creationId xmlns:a16="http://schemas.microsoft.com/office/drawing/2014/main" id="{51878D97-F437-46AD-9964-AEDDFAF08319}"/>
                </a:ext>
              </a:extLst>
            </p:cNvPr>
            <p:cNvSpPr/>
            <p:nvPr/>
          </p:nvSpPr>
          <p:spPr>
            <a:xfrm>
              <a:off x="3520361" y="3019832"/>
              <a:ext cx="3672699" cy="1274629"/>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Short lived</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6569959" y="4182819"/>
            <a:ext cx="3600498" cy="2035336"/>
            <a:chOff x="9755077" y="2309759"/>
            <a:chExt cx="3672695" cy="2076149"/>
          </a:xfrm>
        </p:grpSpPr>
        <p:sp>
          <p:nvSpPr>
            <p:cNvPr id="6" name="Rectangle 5">
              <a:extLst>
                <a:ext uri="{FF2B5EF4-FFF2-40B4-BE49-F238E27FC236}">
                  <a16:creationId xmlns:a16="http://schemas.microsoft.com/office/drawing/2014/main" id="{FA4BCE56-7DE7-458E-9F0B-7768C7B0C318}"/>
                </a:ext>
              </a:extLst>
            </p:cNvPr>
            <p:cNvSpPr/>
            <p:nvPr/>
          </p:nvSpPr>
          <p:spPr>
            <a:xfrm>
              <a:off x="9755077" y="3111278"/>
              <a:ext cx="3672695" cy="1274630"/>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Event driven &amp; scalable</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2344269" y="4164693"/>
            <a:ext cx="3293999" cy="2306641"/>
            <a:chOff x="5499805" y="2298427"/>
            <a:chExt cx="3360050" cy="2352895"/>
          </a:xfrm>
        </p:grpSpPr>
        <p:sp>
          <p:nvSpPr>
            <p:cNvPr id="4" name="Rectangle 3">
              <a:extLst>
                <a:ext uri="{FF2B5EF4-FFF2-40B4-BE49-F238E27FC236}">
                  <a16:creationId xmlns:a16="http://schemas.microsoft.com/office/drawing/2014/main" id="{00F9E7DD-CF9A-4894-A7B2-42FB60867AEB}"/>
                </a:ext>
              </a:extLst>
            </p:cNvPr>
            <p:cNvSpPr/>
            <p:nvPr/>
          </p:nvSpPr>
          <p:spPr>
            <a:xfrm>
              <a:off x="5499805" y="3122394"/>
              <a:ext cx="3360050" cy="1528928"/>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Stateless</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081109" y="4481107"/>
            <a:ext cx="0" cy="179285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50F3D75-6058-44B6-9007-FBC18C1C7698}"/>
              </a:ext>
            </a:extLst>
          </p:cNvPr>
          <p:cNvSpPr>
            <a:spLocks noGrp="1"/>
          </p:cNvSpPr>
          <p:nvPr>
            <p:ph type="title"/>
          </p:nvPr>
        </p:nvSpPr>
        <p:spPr>
          <a:xfrm>
            <a:off x="588263" y="457200"/>
            <a:ext cx="11018520" cy="861774"/>
          </a:xfrm>
        </p:spPr>
        <p:txBody>
          <a:bodyPr/>
          <a:lstStyle/>
          <a:p>
            <a:r>
              <a:rPr lang="en-US" dirty="0" err="1"/>
              <a:t>FaaS</a:t>
            </a:r>
            <a:r>
              <a:rPr lang="en-US" dirty="0"/>
              <a:t> is at the center of serverless</a:t>
            </a:r>
            <a:br>
              <a:rPr lang="en-US" dirty="0"/>
            </a:br>
            <a:r>
              <a:rPr lang="en-US" sz="2000" b="0" dirty="0">
                <a:solidFill>
                  <a:schemeClr val="accent6">
                    <a:lumMod val="50000"/>
                  </a:schemeClr>
                </a:solidFill>
                <a:cs typeface="Segoe UI Semilight" panose="020B0402040204020203" pitchFamily="34" charset="0"/>
              </a:rPr>
              <a:t>Functions-as-a-Service programming model use functions to achieve true serverless compute</a:t>
            </a:r>
            <a:endParaRPr lang="en-US" sz="2000" dirty="0">
              <a:solidFill>
                <a:schemeClr val="accent6">
                  <a:lumMod val="50000"/>
                </a:schemeClr>
              </a:solidFill>
            </a:endParaRPr>
          </a:p>
        </p:txBody>
      </p:sp>
    </p:spTree>
    <p:extLst>
      <p:ext uri="{BB962C8B-B14F-4D97-AF65-F5344CB8AC3E}">
        <p14:creationId xmlns:p14="http://schemas.microsoft.com/office/powerpoint/2010/main" val="77400305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1C95-B144-4623-B24F-3F5B653740BE}"/>
              </a:ext>
            </a:extLst>
          </p:cNvPr>
          <p:cNvSpPr>
            <a:spLocks noGrp="1"/>
          </p:cNvSpPr>
          <p:nvPr>
            <p:ph type="title"/>
          </p:nvPr>
        </p:nvSpPr>
        <p:spPr>
          <a:xfrm>
            <a:off x="588263" y="445552"/>
            <a:ext cx="11018520" cy="861774"/>
          </a:xfrm>
        </p:spPr>
        <p:txBody>
          <a:bodyPr/>
          <a:lstStyle/>
          <a:p>
            <a:r>
              <a:rPr lang="en-US" dirty="0"/>
              <a:t>Azure Functions = </a:t>
            </a:r>
            <a:r>
              <a:rPr lang="en-US" dirty="0" err="1"/>
              <a:t>FaaS</a:t>
            </a:r>
            <a:r>
              <a:rPr lang="en-US" dirty="0"/>
              <a:t>++</a:t>
            </a:r>
            <a:br>
              <a:rPr lang="en-US" dirty="0"/>
            </a:br>
            <a:r>
              <a:rPr lang="en-US" sz="2000" b="0" dirty="0">
                <a:solidFill>
                  <a:schemeClr val="accent6">
                    <a:lumMod val="50000"/>
                  </a:schemeClr>
                </a:solidFill>
                <a:cs typeface="Segoe UI Semilight" panose="020B0402040204020203" pitchFamily="34" charset="0"/>
              </a:rPr>
              <a:t>An event-based, serverless compute experience that accelerates app development</a:t>
            </a:r>
            <a:endParaRPr lang="en-US" sz="1600" b="0" dirty="0">
              <a:solidFill>
                <a:schemeClr val="accent6">
                  <a:lumMod val="50000"/>
                </a:schemeClr>
              </a:solidFill>
              <a:cs typeface="Segoe UI Semilight" panose="020B0402040204020203" pitchFamily="34" charset="0"/>
            </a:endParaRPr>
          </a:p>
        </p:txBody>
      </p:sp>
      <p:grpSp>
        <p:nvGrpSpPr>
          <p:cNvPr id="5" name="Group 4">
            <a:extLst>
              <a:ext uri="{FF2B5EF4-FFF2-40B4-BE49-F238E27FC236}">
                <a16:creationId xmlns:a16="http://schemas.microsoft.com/office/drawing/2014/main" id="{0298CC85-8184-4AE2-A358-2CBFB6B58445}"/>
              </a:ext>
            </a:extLst>
          </p:cNvPr>
          <p:cNvGrpSpPr/>
          <p:nvPr/>
        </p:nvGrpSpPr>
        <p:grpSpPr>
          <a:xfrm>
            <a:off x="681296" y="2201283"/>
            <a:ext cx="6432197" cy="3651439"/>
            <a:chOff x="526534" y="2676743"/>
            <a:chExt cx="6432197" cy="3651439"/>
          </a:xfrm>
        </p:grpSpPr>
        <p:grpSp>
          <p:nvGrpSpPr>
            <p:cNvPr id="68" name="Group 67">
              <a:extLst>
                <a:ext uri="{FF2B5EF4-FFF2-40B4-BE49-F238E27FC236}">
                  <a16:creationId xmlns:a16="http://schemas.microsoft.com/office/drawing/2014/main" id="{D78DB761-2570-4CC2-85EC-F3E0B0FFBAA7}"/>
                </a:ext>
              </a:extLst>
            </p:cNvPr>
            <p:cNvGrpSpPr/>
            <p:nvPr/>
          </p:nvGrpSpPr>
          <p:grpSpPr>
            <a:xfrm>
              <a:off x="543797" y="2706958"/>
              <a:ext cx="6414934" cy="1055674"/>
              <a:chOff x="1166012" y="2407341"/>
              <a:chExt cx="6543567" cy="1076843"/>
            </a:xfrm>
          </p:grpSpPr>
          <p:sp>
            <p:nvSpPr>
              <p:cNvPr id="40" name="TextBox 39">
                <a:extLst>
                  <a:ext uri="{FF2B5EF4-FFF2-40B4-BE49-F238E27FC236}">
                    <a16:creationId xmlns:a16="http://schemas.microsoft.com/office/drawing/2014/main" id="{74039C9E-DED4-4F63-9521-B13CDB9D0DD5}"/>
                  </a:ext>
                </a:extLst>
              </p:cNvPr>
              <p:cNvSpPr txBox="1"/>
              <p:nvPr/>
            </p:nvSpPr>
            <p:spPr>
              <a:xfrm>
                <a:off x="2086516" y="2407341"/>
                <a:ext cx="5623063" cy="1076843"/>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Integrated programming model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 built-in triggers and bindings to define when</a:t>
                </a:r>
                <a:b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 function is invoked and to what data it connects</a:t>
                </a:r>
              </a:p>
            </p:txBody>
          </p:sp>
          <p:sp>
            <p:nvSpPr>
              <p:cNvPr id="51" name="binary" title="Icon of binary code, ones and zeros">
                <a:extLst>
                  <a:ext uri="{FF2B5EF4-FFF2-40B4-BE49-F238E27FC236}">
                    <a16:creationId xmlns:a16="http://schemas.microsoft.com/office/drawing/2014/main" id="{334DF678-0646-41CA-888A-FF46FC13FC0B}"/>
                  </a:ext>
                </a:extLst>
              </p:cNvPr>
              <p:cNvSpPr>
                <a:spLocks noChangeAspect="1" noEditPoints="1"/>
              </p:cNvSpPr>
              <p:nvPr/>
            </p:nvSpPr>
            <p:spPr bwMode="auto">
              <a:xfrm>
                <a:off x="1166012" y="2624900"/>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rgbClr val="FFFFFF"/>
              </a:solidFill>
              <a:ln w="381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29EAAD16-963B-4E29-B953-6D05B24A935B}"/>
                </a:ext>
              </a:extLst>
            </p:cNvPr>
            <p:cNvGrpSpPr/>
            <p:nvPr/>
          </p:nvGrpSpPr>
          <p:grpSpPr>
            <a:xfrm>
              <a:off x="526534" y="3990502"/>
              <a:ext cx="6432188" cy="1055674"/>
              <a:chOff x="1148404" y="3888442"/>
              <a:chExt cx="6561167" cy="1076843"/>
            </a:xfrm>
          </p:grpSpPr>
          <p:sp>
            <p:nvSpPr>
              <p:cNvPr id="35" name="TextBox 34">
                <a:extLst>
                  <a:ext uri="{FF2B5EF4-FFF2-40B4-BE49-F238E27FC236}">
                    <a16:creationId xmlns:a16="http://schemas.microsoft.com/office/drawing/2014/main" id="{CFF074DF-5B7B-43B1-9E90-78DC9FAF1E06}"/>
                  </a:ext>
                </a:extLst>
              </p:cNvPr>
              <p:cNvSpPr txBox="1"/>
              <p:nvPr/>
            </p:nvSpPr>
            <p:spPr>
              <a:xfrm>
                <a:off x="2086515" y="3888442"/>
                <a:ext cx="5623056" cy="1076843"/>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Enhanced development experience</a:t>
                </a:r>
              </a:p>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Code, test, &amp; debug locally using your preferred editor or easy-to-use web based interface</a:t>
                </a:r>
              </a:p>
            </p:txBody>
          </p:sp>
          <p:sp>
            <p:nvSpPr>
              <p:cNvPr id="52" name="Website" title="Icon of multiple app windows">
                <a:extLst>
                  <a:ext uri="{FF2B5EF4-FFF2-40B4-BE49-F238E27FC236}">
                    <a16:creationId xmlns:a16="http://schemas.microsoft.com/office/drawing/2014/main" id="{129A72C6-2E71-469C-938E-32707BF32FE2}"/>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9573B0D1-BB98-431D-B55A-902F7FC7B09A}"/>
                </a:ext>
              </a:extLst>
            </p:cNvPr>
            <p:cNvGrpSpPr/>
            <p:nvPr/>
          </p:nvGrpSpPr>
          <p:grpSpPr>
            <a:xfrm>
              <a:off x="606409" y="5274047"/>
              <a:ext cx="6352306" cy="1054135"/>
              <a:chOff x="1229880" y="5379306"/>
              <a:chExt cx="6479683" cy="1075273"/>
            </a:xfrm>
          </p:grpSpPr>
          <p:sp>
            <p:nvSpPr>
              <p:cNvPr id="30" name="TextBox 29">
                <a:extLst>
                  <a:ext uri="{FF2B5EF4-FFF2-40B4-BE49-F238E27FC236}">
                    <a16:creationId xmlns:a16="http://schemas.microsoft.com/office/drawing/2014/main" id="{392D337E-D610-4E38-BB1F-4A1A6D8BA0C7}"/>
                  </a:ext>
                </a:extLst>
              </p:cNvPr>
              <p:cNvSpPr txBox="1"/>
              <p:nvPr/>
            </p:nvSpPr>
            <p:spPr>
              <a:xfrm>
                <a:off x="2086515" y="5379306"/>
                <a:ext cx="5623048" cy="107527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Hosting options flexibility</a:t>
                </a:r>
                <a:endPar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Choose the deployment model that best fits your business needs without compromising dev experience</a:t>
                </a:r>
              </a:p>
            </p:txBody>
          </p:sp>
          <p:sp>
            <p:nvSpPr>
              <p:cNvPr id="54" name="arrow_16" title="Icon of two arrows that crisscross">
                <a:extLst>
                  <a:ext uri="{FF2B5EF4-FFF2-40B4-BE49-F238E27FC236}">
                    <a16:creationId xmlns:a16="http://schemas.microsoft.com/office/drawing/2014/main" id="{9D3BA2BE-99E2-490A-BDF9-AD7BFEF89D81}"/>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1" name="Straight Connector 20">
              <a:extLst>
                <a:ext uri="{FF2B5EF4-FFF2-40B4-BE49-F238E27FC236}">
                  <a16:creationId xmlns:a16="http://schemas.microsoft.com/office/drawing/2014/main" id="{A6D711FA-1335-4E2E-A1FE-B5B4495D09E1}"/>
                </a:ext>
              </a:extLst>
            </p:cNvPr>
            <p:cNvCxnSpPr>
              <a:cxnSpLocks/>
            </p:cNvCxnSpPr>
            <p:nvPr/>
          </p:nvCxnSpPr>
          <p:spPr>
            <a:xfrm>
              <a:off x="1297116" y="3960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E6D56-E601-4EBB-A8E6-FE21E70E862C}"/>
                </a:ext>
              </a:extLst>
            </p:cNvPr>
            <p:cNvCxnSpPr>
              <a:cxnSpLocks/>
            </p:cNvCxnSpPr>
            <p:nvPr/>
          </p:nvCxnSpPr>
          <p:spPr>
            <a:xfrm>
              <a:off x="1297116" y="522963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104BF9-0AAF-4F33-A725-EB2C348B0748}"/>
                </a:ext>
              </a:extLst>
            </p:cNvPr>
            <p:cNvCxnSpPr>
              <a:cxnSpLocks/>
            </p:cNvCxnSpPr>
            <p:nvPr/>
          </p:nvCxnSpPr>
          <p:spPr>
            <a:xfrm>
              <a:off x="1297116" y="267674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0816FB4-61F4-4453-842F-C1AEF152C228}"/>
              </a:ext>
            </a:extLst>
          </p:cNvPr>
          <p:cNvGrpSpPr>
            <a:grpSpLocks noChangeAspect="1"/>
          </p:cNvGrpSpPr>
          <p:nvPr/>
        </p:nvGrpSpPr>
        <p:grpSpPr>
          <a:xfrm>
            <a:off x="8441157" y="2511397"/>
            <a:ext cx="3069547" cy="2843784"/>
            <a:chOff x="8441154" y="2504049"/>
            <a:chExt cx="3069550" cy="2843784"/>
          </a:xfrm>
        </p:grpSpPr>
        <p:sp>
          <p:nvSpPr>
            <p:cNvPr id="25" name="Freeform: Shape 24">
              <a:extLst>
                <a:ext uri="{FF2B5EF4-FFF2-40B4-BE49-F238E27FC236}">
                  <a16:creationId xmlns:a16="http://schemas.microsoft.com/office/drawing/2014/main" id="{D592AED7-41C6-447E-B654-F6B667350EAB}"/>
                </a:ext>
              </a:extLst>
            </p:cNvPr>
            <p:cNvSpPr/>
            <p:nvPr/>
          </p:nvSpPr>
          <p:spPr>
            <a:xfrm>
              <a:off x="10515380" y="3008819"/>
              <a:ext cx="995324" cy="1801063"/>
            </a:xfrm>
            <a:custGeom>
              <a:avLst/>
              <a:gdLst>
                <a:gd name="connsiteX0" fmla="*/ 196215 w 200025"/>
                <a:gd name="connsiteY0" fmla="*/ 190500 h 361950"/>
                <a:gd name="connsiteX1" fmla="*/ 196215 w 200025"/>
                <a:gd name="connsiteY1" fmla="*/ 168593 h 361950"/>
                <a:gd name="connsiteX2" fmla="*/ 166688 w 200025"/>
                <a:gd name="connsiteY2" fmla="*/ 139065 h 361950"/>
                <a:gd name="connsiteX3" fmla="*/ 35243 w 200025"/>
                <a:gd name="connsiteY3" fmla="*/ 11430 h 361950"/>
                <a:gd name="connsiteX4" fmla="*/ 14288 w 200025"/>
                <a:gd name="connsiteY4" fmla="*/ 11430 h 361950"/>
                <a:gd name="connsiteX5" fmla="*/ 14288 w 200025"/>
                <a:gd name="connsiteY5" fmla="*/ 11430 h 361950"/>
                <a:gd name="connsiteX6" fmla="*/ 14288 w 200025"/>
                <a:gd name="connsiteY6" fmla="*/ 33337 h 361950"/>
                <a:gd name="connsiteX7" fmla="*/ 152400 w 200025"/>
                <a:gd name="connsiteY7" fmla="*/ 168593 h 361950"/>
                <a:gd name="connsiteX8" fmla="*/ 152400 w 200025"/>
                <a:gd name="connsiteY8" fmla="*/ 190500 h 361950"/>
                <a:gd name="connsiteX9" fmla="*/ 11430 w 200025"/>
                <a:gd name="connsiteY9" fmla="*/ 330518 h 361950"/>
                <a:gd name="connsiteX10" fmla="*/ 11430 w 200025"/>
                <a:gd name="connsiteY10" fmla="*/ 352425 h 361950"/>
                <a:gd name="connsiteX11" fmla="*/ 11430 w 200025"/>
                <a:gd name="connsiteY11" fmla="*/ 352425 h 361950"/>
                <a:gd name="connsiteX12" fmla="*/ 32385 w 200025"/>
                <a:gd name="connsiteY12" fmla="*/ 352425 h 361950"/>
                <a:gd name="connsiteX13" fmla="*/ 162878 w 200025"/>
                <a:gd name="connsiteY13" fmla="*/ 222885 h 361950"/>
                <a:gd name="connsiteX14" fmla="*/ 163830 w 200025"/>
                <a:gd name="connsiteY14" fmla="*/ 221933 h 361950"/>
                <a:gd name="connsiteX15" fmla="*/ 196215 w 200025"/>
                <a:gd name="connsiteY15" fmla="*/ 1905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025" h="361950">
                  <a:moveTo>
                    <a:pt x="196215" y="190500"/>
                  </a:moveTo>
                  <a:cubicBezTo>
                    <a:pt x="201930" y="184785"/>
                    <a:pt x="200978" y="174308"/>
                    <a:pt x="196215" y="168593"/>
                  </a:cubicBezTo>
                  <a:lnTo>
                    <a:pt x="166688" y="139065"/>
                  </a:lnTo>
                  <a:lnTo>
                    <a:pt x="35243" y="11430"/>
                  </a:lnTo>
                  <a:cubicBezTo>
                    <a:pt x="29527" y="5715"/>
                    <a:pt x="20955" y="5715"/>
                    <a:pt x="14288" y="11430"/>
                  </a:cubicBezTo>
                  <a:lnTo>
                    <a:pt x="14288" y="11430"/>
                  </a:lnTo>
                  <a:cubicBezTo>
                    <a:pt x="8573" y="17145"/>
                    <a:pt x="6668" y="27623"/>
                    <a:pt x="14288" y="33337"/>
                  </a:cubicBezTo>
                  <a:lnTo>
                    <a:pt x="152400" y="168593"/>
                  </a:lnTo>
                  <a:cubicBezTo>
                    <a:pt x="158115" y="174308"/>
                    <a:pt x="158115" y="184785"/>
                    <a:pt x="152400" y="190500"/>
                  </a:cubicBezTo>
                  <a:lnTo>
                    <a:pt x="11430" y="330518"/>
                  </a:lnTo>
                  <a:cubicBezTo>
                    <a:pt x="5715" y="336233"/>
                    <a:pt x="5715" y="346710"/>
                    <a:pt x="11430" y="352425"/>
                  </a:cubicBezTo>
                  <a:lnTo>
                    <a:pt x="11430" y="352425"/>
                  </a:lnTo>
                  <a:cubicBezTo>
                    <a:pt x="17145" y="358140"/>
                    <a:pt x="27623" y="357188"/>
                    <a:pt x="32385" y="352425"/>
                  </a:cubicBezTo>
                  <a:lnTo>
                    <a:pt x="162878" y="222885"/>
                  </a:lnTo>
                  <a:cubicBezTo>
                    <a:pt x="162878" y="222885"/>
                    <a:pt x="162878" y="222885"/>
                    <a:pt x="163830" y="221933"/>
                  </a:cubicBezTo>
                  <a:lnTo>
                    <a:pt x="196215" y="190500"/>
                  </a:lnTo>
                  <a:close/>
                </a:path>
              </a:pathLst>
            </a:custGeom>
            <a:solidFill>
              <a:srgbClr val="3999C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85008B0-7AC4-472B-B732-6CFAF63CD0FF}"/>
                </a:ext>
              </a:extLst>
            </p:cNvPr>
            <p:cNvSpPr/>
            <p:nvPr/>
          </p:nvSpPr>
          <p:spPr>
            <a:xfrm>
              <a:off x="8441154" y="3008819"/>
              <a:ext cx="995324" cy="1801063"/>
            </a:xfrm>
            <a:custGeom>
              <a:avLst/>
              <a:gdLst>
                <a:gd name="connsiteX0" fmla="*/ 11081 w 200025"/>
                <a:gd name="connsiteY0" fmla="*/ 190500 h 361950"/>
                <a:gd name="connsiteX1" fmla="*/ 11081 w 200025"/>
                <a:gd name="connsiteY1" fmla="*/ 168593 h 361950"/>
                <a:gd name="connsiteX2" fmla="*/ 40608 w 200025"/>
                <a:gd name="connsiteY2" fmla="*/ 139065 h 361950"/>
                <a:gd name="connsiteX3" fmla="*/ 172053 w 200025"/>
                <a:gd name="connsiteY3" fmla="*/ 11430 h 361950"/>
                <a:gd name="connsiteX4" fmla="*/ 193008 w 200025"/>
                <a:gd name="connsiteY4" fmla="*/ 11430 h 361950"/>
                <a:gd name="connsiteX5" fmla="*/ 193008 w 200025"/>
                <a:gd name="connsiteY5" fmla="*/ 11430 h 361950"/>
                <a:gd name="connsiteX6" fmla="*/ 193008 w 200025"/>
                <a:gd name="connsiteY6" fmla="*/ 33337 h 361950"/>
                <a:gd name="connsiteX7" fmla="*/ 57753 w 200025"/>
                <a:gd name="connsiteY7" fmla="*/ 168593 h 361950"/>
                <a:gd name="connsiteX8" fmla="*/ 57753 w 200025"/>
                <a:gd name="connsiteY8" fmla="*/ 190500 h 361950"/>
                <a:gd name="connsiteX9" fmla="*/ 195866 w 200025"/>
                <a:gd name="connsiteY9" fmla="*/ 330518 h 361950"/>
                <a:gd name="connsiteX10" fmla="*/ 195866 w 200025"/>
                <a:gd name="connsiteY10" fmla="*/ 352425 h 361950"/>
                <a:gd name="connsiteX11" fmla="*/ 195866 w 200025"/>
                <a:gd name="connsiteY11" fmla="*/ 352425 h 361950"/>
                <a:gd name="connsiteX12" fmla="*/ 174911 w 200025"/>
                <a:gd name="connsiteY12" fmla="*/ 352425 h 361950"/>
                <a:gd name="connsiteX13" fmla="*/ 41561 w 200025"/>
                <a:gd name="connsiteY13" fmla="*/ 224790 h 361950"/>
                <a:gd name="connsiteX14" fmla="*/ 40608 w 200025"/>
                <a:gd name="connsiteY14" fmla="*/ 223838 h 361950"/>
                <a:gd name="connsiteX15" fmla="*/ 11081 w 200025"/>
                <a:gd name="connsiteY15" fmla="*/ 1905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025" h="361950">
                  <a:moveTo>
                    <a:pt x="11081" y="190500"/>
                  </a:moveTo>
                  <a:cubicBezTo>
                    <a:pt x="5366" y="184785"/>
                    <a:pt x="6318" y="174308"/>
                    <a:pt x="11081" y="168593"/>
                  </a:cubicBezTo>
                  <a:lnTo>
                    <a:pt x="40608" y="139065"/>
                  </a:lnTo>
                  <a:lnTo>
                    <a:pt x="172053" y="11430"/>
                  </a:lnTo>
                  <a:cubicBezTo>
                    <a:pt x="177768" y="5715"/>
                    <a:pt x="186341" y="5715"/>
                    <a:pt x="193008" y="11430"/>
                  </a:cubicBezTo>
                  <a:lnTo>
                    <a:pt x="193008" y="11430"/>
                  </a:lnTo>
                  <a:cubicBezTo>
                    <a:pt x="198723" y="17145"/>
                    <a:pt x="200628" y="27623"/>
                    <a:pt x="193008" y="33337"/>
                  </a:cubicBezTo>
                  <a:lnTo>
                    <a:pt x="57753" y="168593"/>
                  </a:lnTo>
                  <a:cubicBezTo>
                    <a:pt x="52038" y="174308"/>
                    <a:pt x="52038" y="184785"/>
                    <a:pt x="57753" y="190500"/>
                  </a:cubicBezTo>
                  <a:lnTo>
                    <a:pt x="195866" y="330518"/>
                  </a:lnTo>
                  <a:cubicBezTo>
                    <a:pt x="201581" y="336233"/>
                    <a:pt x="201581" y="346710"/>
                    <a:pt x="195866" y="352425"/>
                  </a:cubicBezTo>
                  <a:lnTo>
                    <a:pt x="195866" y="352425"/>
                  </a:lnTo>
                  <a:cubicBezTo>
                    <a:pt x="190151" y="358140"/>
                    <a:pt x="179673" y="357188"/>
                    <a:pt x="174911" y="352425"/>
                  </a:cubicBezTo>
                  <a:lnTo>
                    <a:pt x="41561" y="224790"/>
                  </a:lnTo>
                  <a:cubicBezTo>
                    <a:pt x="41561" y="224790"/>
                    <a:pt x="41561" y="224790"/>
                    <a:pt x="40608" y="223838"/>
                  </a:cubicBezTo>
                  <a:lnTo>
                    <a:pt x="11081" y="190500"/>
                  </a:lnTo>
                  <a:close/>
                </a:path>
              </a:pathLst>
            </a:custGeom>
            <a:solidFill>
              <a:srgbClr val="3999C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C658D93-5295-4EC9-8BF3-33D171F55B4C}"/>
                </a:ext>
              </a:extLst>
            </p:cNvPr>
            <p:cNvSpPr/>
            <p:nvPr/>
          </p:nvSpPr>
          <p:spPr>
            <a:xfrm>
              <a:off x="9275963" y="2504049"/>
              <a:ext cx="1469288" cy="2843784"/>
            </a:xfrm>
            <a:custGeom>
              <a:avLst/>
              <a:gdLst>
                <a:gd name="connsiteX0" fmla="*/ 292894 w 295275"/>
                <a:gd name="connsiteY0" fmla="*/ 7144 h 571500"/>
                <a:gd name="connsiteX1" fmla="*/ 107156 w 295275"/>
                <a:gd name="connsiteY1" fmla="*/ 7144 h 571500"/>
                <a:gd name="connsiteX2" fmla="*/ 7144 w 295275"/>
                <a:gd name="connsiteY2" fmla="*/ 289084 h 571500"/>
                <a:gd name="connsiteX3" fmla="*/ 129064 w 295275"/>
                <a:gd name="connsiteY3" fmla="*/ 290036 h 571500"/>
                <a:gd name="connsiteX4" fmla="*/ 33814 w 295275"/>
                <a:gd name="connsiteY4" fmla="*/ 569119 h 571500"/>
                <a:gd name="connsiteX5" fmla="*/ 296704 w 295275"/>
                <a:gd name="connsiteY5" fmla="*/ 196691 h 571500"/>
                <a:gd name="connsiteX6" fmla="*/ 169069 w 295275"/>
                <a:gd name="connsiteY6" fmla="*/ 196691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571500">
                  <a:moveTo>
                    <a:pt x="292894" y="7144"/>
                  </a:moveTo>
                  <a:lnTo>
                    <a:pt x="107156" y="7144"/>
                  </a:lnTo>
                  <a:lnTo>
                    <a:pt x="7144" y="289084"/>
                  </a:lnTo>
                  <a:lnTo>
                    <a:pt x="129064" y="290036"/>
                  </a:lnTo>
                  <a:lnTo>
                    <a:pt x="33814" y="569119"/>
                  </a:lnTo>
                  <a:lnTo>
                    <a:pt x="296704" y="196691"/>
                  </a:lnTo>
                  <a:lnTo>
                    <a:pt x="169069" y="196691"/>
                  </a:lnTo>
                  <a:close/>
                </a:path>
              </a:pathLst>
            </a:custGeom>
            <a:solidFill>
              <a:srgbClr val="FCD11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EE4A802-0F4B-4B4E-AC77-D12FCA478D67}"/>
                </a:ext>
              </a:extLst>
            </p:cNvPr>
            <p:cNvSpPr/>
            <p:nvPr/>
          </p:nvSpPr>
          <p:spPr>
            <a:xfrm>
              <a:off x="9408672" y="2504049"/>
              <a:ext cx="1374496" cy="2843784"/>
            </a:xfrm>
            <a:custGeom>
              <a:avLst/>
              <a:gdLst>
                <a:gd name="connsiteX0" fmla="*/ 142399 w 276225"/>
                <a:gd name="connsiteY0" fmla="*/ 196691 h 571500"/>
                <a:gd name="connsiteX1" fmla="*/ 266224 w 276225"/>
                <a:gd name="connsiteY1" fmla="*/ 7144 h 571500"/>
                <a:gd name="connsiteX2" fmla="*/ 169069 w 276225"/>
                <a:gd name="connsiteY2" fmla="*/ 7144 h 571500"/>
                <a:gd name="connsiteX3" fmla="*/ 66199 w 276225"/>
                <a:gd name="connsiteY3" fmla="*/ 241459 h 571500"/>
                <a:gd name="connsiteX4" fmla="*/ 188119 w 276225"/>
                <a:gd name="connsiteY4" fmla="*/ 242411 h 571500"/>
                <a:gd name="connsiteX5" fmla="*/ 7144 w 276225"/>
                <a:gd name="connsiteY5" fmla="*/ 569119 h 571500"/>
                <a:gd name="connsiteX6" fmla="*/ 270034 w 276225"/>
                <a:gd name="connsiteY6" fmla="*/ 196691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225" h="571500">
                  <a:moveTo>
                    <a:pt x="142399" y="196691"/>
                  </a:moveTo>
                  <a:lnTo>
                    <a:pt x="266224" y="7144"/>
                  </a:lnTo>
                  <a:lnTo>
                    <a:pt x="169069" y="7144"/>
                  </a:lnTo>
                  <a:lnTo>
                    <a:pt x="66199" y="241459"/>
                  </a:lnTo>
                  <a:lnTo>
                    <a:pt x="188119" y="242411"/>
                  </a:lnTo>
                  <a:lnTo>
                    <a:pt x="7144" y="569119"/>
                  </a:lnTo>
                  <a:lnTo>
                    <a:pt x="270034" y="196691"/>
                  </a:lnTo>
                  <a:close/>
                </a:path>
              </a:pathLst>
            </a:custGeom>
            <a:solidFill>
              <a:srgbClr val="FDBC0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02537665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EEEBEA-01BA-4011-8A88-89C66691700F}"/>
              </a:ext>
              <a:ext uri="{C183D7F6-B498-43B3-948B-1728B52AA6E4}">
                <adec:decorative xmlns:adec="http://schemas.microsoft.com/office/drawing/2017/decorative" val="1"/>
              </a:ext>
            </a:extLst>
          </p:cNvPr>
          <p:cNvSpPr/>
          <p:nvPr/>
        </p:nvSpPr>
        <p:spPr>
          <a:xfrm>
            <a:off x="0" y="0"/>
            <a:ext cx="6400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2F412392-476B-4A5B-A6E5-1F75406EE3E6}"/>
              </a:ext>
            </a:extLst>
          </p:cNvPr>
          <p:cNvSpPr>
            <a:spLocks noGrp="1"/>
          </p:cNvSpPr>
          <p:nvPr>
            <p:ph type="body" sz="quarter" idx="10"/>
          </p:nvPr>
        </p:nvSpPr>
        <p:spPr>
          <a:xfrm>
            <a:off x="560836" y="1031851"/>
            <a:ext cx="11070327" cy="509490"/>
          </a:xfrm>
        </p:spPr>
        <p:txBody>
          <a:bodyPr/>
          <a:lstStyle/>
          <a:p>
            <a:r>
              <a:rPr lang="en-US" dirty="0">
                <a:solidFill>
                  <a:schemeClr val="bg1"/>
                </a:solidFill>
              </a:rPr>
              <a:t>Dual Abstraction</a:t>
            </a:r>
          </a:p>
        </p:txBody>
      </p:sp>
      <p:sp>
        <p:nvSpPr>
          <p:cNvPr id="4" name="Title 3">
            <a:extLst>
              <a:ext uri="{FF2B5EF4-FFF2-40B4-BE49-F238E27FC236}">
                <a16:creationId xmlns:a16="http://schemas.microsoft.com/office/drawing/2014/main" id="{D2D2AEDE-DF44-4E6B-8397-761E8A7C435A}"/>
              </a:ext>
            </a:extLst>
          </p:cNvPr>
          <p:cNvSpPr>
            <a:spLocks noGrp="1"/>
          </p:cNvSpPr>
          <p:nvPr>
            <p:ph type="title"/>
          </p:nvPr>
        </p:nvSpPr>
        <p:spPr/>
        <p:txBody>
          <a:bodyPr>
            <a:normAutofit/>
          </a:bodyPr>
          <a:lstStyle/>
          <a:p>
            <a:r>
              <a:rPr lang="en-US" dirty="0">
                <a:solidFill>
                  <a:schemeClr val="bg1"/>
                </a:solidFill>
              </a:rPr>
              <a:t>Azure Functions</a:t>
            </a:r>
          </a:p>
        </p:txBody>
      </p:sp>
      <p:sp>
        <p:nvSpPr>
          <p:cNvPr id="2" name="Text Placeholder 1">
            <a:extLst>
              <a:ext uri="{FF2B5EF4-FFF2-40B4-BE49-F238E27FC236}">
                <a16:creationId xmlns:a16="http://schemas.microsoft.com/office/drawing/2014/main" id="{2EC85624-ABB5-4171-A44B-B9875FD88A94}"/>
              </a:ext>
            </a:extLst>
          </p:cNvPr>
          <p:cNvSpPr>
            <a:spLocks noGrp="1"/>
          </p:cNvSpPr>
          <p:nvPr>
            <p:ph type="body" sz="quarter" idx="4294967295"/>
          </p:nvPr>
        </p:nvSpPr>
        <p:spPr>
          <a:xfrm>
            <a:off x="594127" y="1947010"/>
            <a:ext cx="5027613" cy="3905250"/>
          </a:xfrm>
        </p:spPr>
        <p:txBody>
          <a:bodyPr>
            <a:normAutofit fontScale="92500"/>
          </a:bodyPr>
          <a:lstStyle/>
          <a:p>
            <a:r>
              <a:rPr lang="en-US" sz="3529" dirty="0">
                <a:solidFill>
                  <a:schemeClr val="bg1"/>
                </a:solidFill>
              </a:rPr>
              <a:t>Serverless compute abstracts away the compute</a:t>
            </a:r>
          </a:p>
          <a:p>
            <a:r>
              <a:rPr lang="en-US" sz="3529" dirty="0">
                <a:solidFill>
                  <a:schemeClr val="bg1"/>
                </a:solidFill>
              </a:rPr>
              <a:t>Bindings abstract away the services code interacts with to provide result of the code execution</a:t>
            </a:r>
          </a:p>
          <a:p>
            <a:endParaRPr lang="en-US" sz="3529" dirty="0">
              <a:solidFill>
                <a:schemeClr val="bg1"/>
              </a:solidFill>
            </a:endParaRPr>
          </a:p>
        </p:txBody>
      </p:sp>
      <p:sp>
        <p:nvSpPr>
          <p:cNvPr id="8" name="Rectangle 7">
            <a:extLst>
              <a:ext uri="{FF2B5EF4-FFF2-40B4-BE49-F238E27FC236}">
                <a16:creationId xmlns:a16="http://schemas.microsoft.com/office/drawing/2014/main" id="{151FFBE1-EFED-4EB7-A1AD-510F01287349}"/>
              </a:ext>
            </a:extLst>
          </p:cNvPr>
          <p:cNvSpPr/>
          <p:nvPr/>
        </p:nvSpPr>
        <p:spPr bwMode="auto">
          <a:xfrm>
            <a:off x="7759881" y="3265501"/>
            <a:ext cx="3350520" cy="934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Business Logic</a:t>
            </a:r>
          </a:p>
        </p:txBody>
      </p:sp>
      <p:sp>
        <p:nvSpPr>
          <p:cNvPr id="9" name="Rectangle 8">
            <a:extLst>
              <a:ext uri="{FF2B5EF4-FFF2-40B4-BE49-F238E27FC236}">
                <a16:creationId xmlns:a16="http://schemas.microsoft.com/office/drawing/2014/main" id="{14DC9C14-3728-4561-95FB-FC21A4ECA73D}"/>
              </a:ext>
            </a:extLst>
          </p:cNvPr>
          <p:cNvSpPr/>
          <p:nvPr/>
        </p:nvSpPr>
        <p:spPr bwMode="auto">
          <a:xfrm>
            <a:off x="7759880" y="4369729"/>
            <a:ext cx="3350520" cy="93417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 PaaS</a:t>
            </a:r>
          </a:p>
        </p:txBody>
      </p:sp>
      <p:sp>
        <p:nvSpPr>
          <p:cNvPr id="10" name="Rectangle 9">
            <a:extLst>
              <a:ext uri="{FF2B5EF4-FFF2-40B4-BE49-F238E27FC236}">
                <a16:creationId xmlns:a16="http://schemas.microsoft.com/office/drawing/2014/main" id="{D742E926-7363-4F90-8B13-D759EAC52D8C}"/>
              </a:ext>
            </a:extLst>
          </p:cNvPr>
          <p:cNvSpPr/>
          <p:nvPr/>
        </p:nvSpPr>
        <p:spPr bwMode="auto">
          <a:xfrm>
            <a:off x="7759883" y="2237743"/>
            <a:ext cx="3350520" cy="85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Other Services</a:t>
            </a:r>
          </a:p>
        </p:txBody>
      </p:sp>
      <p:pic>
        <p:nvPicPr>
          <p:cNvPr id="11" name="Picture 10" descr="Azure Functions icon">
            <a:extLst>
              <a:ext uri="{FF2B5EF4-FFF2-40B4-BE49-F238E27FC236}">
                <a16:creationId xmlns:a16="http://schemas.microsoft.com/office/drawing/2014/main" id="{0ABD2A68-40F8-4E85-8000-A7172A956E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5853" y="3475211"/>
            <a:ext cx="598546" cy="514749"/>
          </a:xfrm>
          <a:prstGeom prst="rect">
            <a:avLst/>
          </a:prstGeom>
        </p:spPr>
      </p:pic>
    </p:spTree>
    <p:extLst>
      <p:ext uri="{BB962C8B-B14F-4D97-AF65-F5344CB8AC3E}">
        <p14:creationId xmlns:p14="http://schemas.microsoft.com/office/powerpoint/2010/main" val="1686960003"/>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0.potx" id="{17662C09-4D96-42AE-AE74-219D1A618C70}" vid="{95337A88-F4DF-4C60-8E6B-1CC04ADFC789}"/>
    </a:ext>
  </a:extLst>
</a:theme>
</file>

<file path=ppt/theme/theme4.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70d19f68-adcd-4021-95b9-111e39013798" Revision="1" Stencil="System.MyShapes" StencilVersion="1.0"/>
</Control>
</file>

<file path=customXml/item2.xml><?xml version="1.0" encoding="utf-8"?>
<Control xmlns="http://schemas.microsoft.com/VisualStudio/2011/storyboarding/control">
  <Id Name="70d19f68-adcd-4021-95b9-111e39013798" Revision="1" Stencil="System.MyShapes" StencilVersion="1.0"/>
</Control>
</file>

<file path=customXml/itemProps1.xml><?xml version="1.0" encoding="utf-8"?>
<ds:datastoreItem xmlns:ds="http://schemas.openxmlformats.org/officeDocument/2006/customXml" ds:itemID="{3D2DABB3-6646-48C4-BE5A-7BF5800B8A20}">
  <ds:schemaRefs>
    <ds:schemaRef ds:uri="http://schemas.microsoft.com/VisualStudio/2011/storyboarding/control"/>
  </ds:schemaRefs>
</ds:datastoreItem>
</file>

<file path=customXml/itemProps2.xml><?xml version="1.0" encoding="utf-8"?>
<ds:datastoreItem xmlns:ds="http://schemas.openxmlformats.org/officeDocument/2006/customXml" ds:itemID="{21A078F2-2CE7-4A00-AFB0-A6144267802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53</TotalTime>
  <Words>10612</Words>
  <Application>Microsoft Office PowerPoint</Application>
  <PresentationFormat>Widescreen</PresentationFormat>
  <Paragraphs>1737</Paragraphs>
  <Slides>132</Slides>
  <Notes>59</Notes>
  <HiddenSlides>4</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132</vt:i4>
      </vt:variant>
    </vt:vector>
  </HeadingPairs>
  <TitlesOfParts>
    <vt:vector size="148" baseType="lpstr">
      <vt:lpstr>Arial</vt:lpstr>
      <vt:lpstr>Avenir Heavy</vt:lpstr>
      <vt:lpstr>Calibri</vt:lpstr>
      <vt:lpstr>Calibri Light</vt:lpstr>
      <vt:lpstr>Consolas</vt:lpstr>
      <vt:lpstr>Futura Medium</vt:lpstr>
      <vt:lpstr>Segoe UI</vt:lpstr>
      <vt:lpstr>Segoe UI Light</vt:lpstr>
      <vt:lpstr>Segoe UI Semibold</vt:lpstr>
      <vt:lpstr>Segoe UI Semilight</vt:lpstr>
      <vt:lpstr>Wingdings</vt:lpstr>
      <vt:lpstr>Office Theme</vt:lpstr>
      <vt:lpstr>2_Office Theme</vt:lpstr>
      <vt:lpstr>LIGHT GRAY TEMPLATE</vt:lpstr>
      <vt:lpstr>PC Architect Boot Camp 2019</vt:lpstr>
      <vt:lpstr>1_Office Theme</vt:lpstr>
      <vt:lpstr>Azure Cosmos DB IoT Solution Accelerator</vt:lpstr>
      <vt:lpstr>Introduction to NoSQL: A brief history of databases</vt:lpstr>
      <vt:lpstr>PowerPoint Presentation</vt:lpstr>
      <vt:lpstr>PowerPoint Presentation</vt:lpstr>
      <vt:lpstr>PowerPoint Presentation</vt:lpstr>
      <vt:lpstr>Which database? </vt:lpstr>
      <vt:lpstr>Which database? </vt:lpstr>
      <vt:lpstr>NoSQL Options</vt:lpstr>
      <vt:lpstr>Azure Cosmos DB     </vt:lpstr>
      <vt:lpstr>PowerPoint Presentation</vt:lpstr>
      <vt:lpstr>PowerPoint Presentation</vt:lpstr>
      <vt:lpstr>PowerPoint Presentation</vt:lpstr>
      <vt:lpstr>Overview  &amp; Value Proposition</vt:lpstr>
      <vt:lpstr>Elastically Scale Storage and Throughput</vt:lpstr>
      <vt:lpstr>Guaranteed Low Latency</vt:lpstr>
      <vt:lpstr>Turnkey Global Distribution</vt:lpstr>
      <vt:lpstr>Five Well-Defined Consistency Models</vt:lpstr>
      <vt:lpstr>Multiple Data Models and APIs</vt:lpstr>
      <vt:lpstr>Handle any Data with no Schema or Indexing Required</vt:lpstr>
      <vt:lpstr>Comprehensive SLAs</vt:lpstr>
      <vt:lpstr>Trust your Data to Industry-Leading Security &amp; Compliance</vt:lpstr>
      <vt:lpstr>Top 10 Reasons Why Customers Use Azure Cosmos DB</vt:lpstr>
      <vt:lpstr>Azure Cosmos DB Optimization</vt:lpstr>
      <vt:lpstr>Data Modeling</vt:lpstr>
      <vt:lpstr>For guidance in delivering this section please view the following:</vt:lpstr>
      <vt:lpstr>Data Modeling</vt:lpstr>
      <vt:lpstr>2 Extremes </vt:lpstr>
      <vt:lpstr>PowerPoint Presentation</vt:lpstr>
      <vt:lpstr>PowerPoint Presentation</vt:lpstr>
      <vt:lpstr>PowerPoint Presentation</vt:lpstr>
      <vt:lpstr>Modeling challenge #1: To embed or reference?</vt:lpstr>
      <vt:lpstr>PowerPoint Presentation</vt:lpstr>
      <vt:lpstr>PowerPoint Presentation</vt:lpstr>
      <vt:lpstr>PowerPoint Presentation</vt:lpstr>
      <vt:lpstr>PowerPoint Presentation</vt:lpstr>
      <vt:lpstr>PowerPoint Presentation</vt:lpstr>
      <vt:lpstr>PowerPoint Presentation</vt:lpstr>
      <vt:lpstr>When To Reference #1</vt:lpstr>
      <vt:lpstr>When To Reference #2</vt:lpstr>
      <vt:lpstr>When To Reference #3</vt:lpstr>
      <vt:lpstr>When To Reference #4</vt:lpstr>
      <vt:lpstr>When To Reference Summary</vt:lpstr>
      <vt:lpstr>But wait, you can do both!</vt:lpstr>
      <vt:lpstr>Modeling Challenge #2: What entities go into a collection? </vt:lpstr>
      <vt:lpstr>Option 2: Multiple entities per collection </vt:lpstr>
      <vt:lpstr>PowerPoint Presentation</vt:lpstr>
      <vt:lpstr>PowerPoint Presentation</vt:lpstr>
      <vt:lpstr>Indexing</vt:lpstr>
      <vt:lpstr>Handle any data with no schema or indexing required</vt:lpstr>
      <vt:lpstr>Indexing Policies</vt:lpstr>
      <vt:lpstr>Indexing JSON Documents</vt:lpstr>
      <vt:lpstr>Indexing JSON Documents</vt:lpstr>
      <vt:lpstr>Indexing JSON Documents</vt:lpstr>
      <vt:lpstr>Inverted Index</vt:lpstr>
      <vt:lpstr>Indexing Policy</vt:lpstr>
      <vt:lpstr>Range Indexes</vt:lpstr>
      <vt:lpstr>Spatial Indexes</vt:lpstr>
      <vt:lpstr>Composite Indexes</vt:lpstr>
      <vt:lpstr>Online Index Transformations</vt:lpstr>
      <vt:lpstr>Index Tuning</vt:lpstr>
      <vt:lpstr>Best Practices</vt:lpstr>
      <vt:lpstr>Request Units &amp; Billing</vt:lpstr>
      <vt:lpstr>PowerPoint Presentation</vt:lpstr>
      <vt:lpstr>Request Units</vt:lpstr>
      <vt:lpstr>Request Units</vt:lpstr>
      <vt:lpstr>Request Units- Provisioned throughput</vt:lpstr>
      <vt:lpstr>PowerPoint Presentation</vt:lpstr>
      <vt:lpstr>Autopilot Mode for Throughput</vt:lpstr>
      <vt:lpstr>Autopilot Mode vs Manually Provisioned Throughput</vt:lpstr>
      <vt:lpstr>PowerPoint Presentation</vt:lpstr>
      <vt:lpstr>Database vs Container Level Throughput</vt:lpstr>
      <vt:lpstr>PowerPoint Presentation</vt:lpstr>
      <vt:lpstr>Cosmos DB Provisioned Throughput FAQ</vt:lpstr>
      <vt:lpstr>Event sourcing</vt:lpstr>
      <vt:lpstr>What is the event sourcing pattern?</vt:lpstr>
      <vt:lpstr>Event sourcing: How do we ingest all this streaming data?</vt:lpstr>
      <vt:lpstr>Event Hubs – cloud-scale telemetry ingestion</vt:lpstr>
      <vt:lpstr>IoT Hub – connect/monitor/manage billions IoT of assets</vt:lpstr>
      <vt:lpstr>Cosmos DB – ingest and serve data at global scale</vt:lpstr>
      <vt:lpstr>Event Grid – react to and capture 1st party and custom events</vt:lpstr>
      <vt:lpstr>Event sourcing: How do we process this data?</vt:lpstr>
      <vt:lpstr>Process streams using serverless</vt:lpstr>
      <vt:lpstr>Azure Cosmos DB Change Feed</vt:lpstr>
      <vt:lpstr>Cosmos DB Change Feed</vt:lpstr>
      <vt:lpstr>Common Change Feed Scenarios</vt:lpstr>
      <vt:lpstr>Common Scenarios </vt:lpstr>
      <vt:lpstr>PowerPoint Presentation</vt:lpstr>
      <vt:lpstr>2. Real-time data movement</vt:lpstr>
      <vt:lpstr>2. Real-time data movement </vt:lpstr>
      <vt:lpstr>3. Materialized View</vt:lpstr>
      <vt:lpstr>Building a materialized view using the Azure Cosmos DB Change Feed</vt:lpstr>
      <vt:lpstr>Three different ways to use the Change Feed</vt:lpstr>
      <vt:lpstr>Serverless and low code processing</vt:lpstr>
      <vt:lpstr>What is serverless?</vt:lpstr>
      <vt:lpstr>Benefits of Azure Serverless for event-driven apps</vt:lpstr>
      <vt:lpstr>Serverless and related components in Azure</vt:lpstr>
      <vt:lpstr>FaaS is at the center of serverless Functions-as-a-Service programming model use functions to achieve true serverless compute</vt:lpstr>
      <vt:lpstr>Azure Functions = FaaS++ An event-based, serverless compute experience that accelerates app development</vt:lpstr>
      <vt:lpstr>Azure Functions</vt:lpstr>
      <vt:lpstr>PowerPoint Presentation</vt:lpstr>
      <vt:lpstr>Logic App designer</vt:lpstr>
      <vt:lpstr>Visualization</vt:lpstr>
      <vt:lpstr>Visualizing data with Power BI</vt:lpstr>
      <vt:lpstr>Use Power BI as a data sink for real-time dashboards</vt:lpstr>
      <vt:lpstr>Build detailed, interactive reports with Power BI</vt:lpstr>
      <vt:lpstr>Pre-compute aggregates in materialized views</vt:lpstr>
      <vt:lpstr>IoT on Azure</vt:lpstr>
      <vt:lpstr>Event Hubs – cloud-scale telemetry ingestion</vt:lpstr>
      <vt:lpstr>IoT Hub – connect/monitor/manage billions IoT of assets</vt:lpstr>
      <vt:lpstr>IoT Hub Device Provisioning Service (DPS)</vt:lpstr>
      <vt:lpstr>Azure Sphere empowers manufacturers to create  highly-secured, connected MCU devices</vt:lpstr>
      <vt:lpstr>Azure Sphere is an end-to-end solution for  securing MCU-powered devices</vt:lpstr>
      <vt:lpstr>The Azure Sphere OS is optimized for IoT, Security,  and MCU agility</vt:lpstr>
      <vt:lpstr>The Azure Sphere Security Service connects and protects  every Azure Sphere  device</vt:lpstr>
      <vt:lpstr>Solution accelerator architecture</vt:lpstr>
      <vt:lpstr>PowerPoint Presentation</vt:lpstr>
      <vt:lpstr>Cloud gateway: Managing of devices and ingesting telemetry with IoT Hub</vt:lpstr>
      <vt:lpstr>Implementing stream processing and the event sourcing pattern with Azure Functions and Stream Analytics</vt:lpstr>
      <vt:lpstr>Event sourcing pattern: IoT Hub-triggered function</vt:lpstr>
      <vt:lpstr>Event sourcing pattern: Change feed-triggered function</vt:lpstr>
      <vt:lpstr>Event sourcing pattern: Creating materialized views &amp; visualizations</vt:lpstr>
      <vt:lpstr>Data management through the web app</vt:lpstr>
      <vt:lpstr>Data management through the web app</vt:lpstr>
      <vt:lpstr>Machine Learning and advanced analytics</vt:lpstr>
      <vt:lpstr>Azure Key Vault</vt:lpstr>
      <vt:lpstr>Azure Key Vault</vt:lpstr>
      <vt:lpstr>Secret storage and monitoring</vt:lpstr>
      <vt:lpstr>Application Insights</vt:lpstr>
      <vt:lpstr>Application Insights live metrics stream</vt:lpstr>
      <vt:lpstr>IoT + Manufacturing Use Cases</vt:lpstr>
      <vt:lpstr>Leverage IoT Telemetry to Build Differentiated Experiences </vt:lpstr>
      <vt:lpstr>IoT, Big Data Optimize Operations at an Exxon Mobil Subsidiary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IoT Solution Accelerator</dc:title>
  <dc:creator>Joel Hulen</dc:creator>
  <cp:lastModifiedBy>Joel Hulen</cp:lastModifiedBy>
  <cp:revision>6</cp:revision>
  <dcterms:created xsi:type="dcterms:W3CDTF">2020-01-29T00:51:52Z</dcterms:created>
  <dcterms:modified xsi:type="dcterms:W3CDTF">2020-01-29T01:45:00Z</dcterms:modified>
</cp:coreProperties>
</file>